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5023" y="6992111"/>
            <a:ext cx="646175" cy="32308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1600" y="7010399"/>
            <a:ext cx="609600" cy="3048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987028" y="7005827"/>
            <a:ext cx="614680" cy="309880"/>
          </a:xfrm>
          <a:custGeom>
            <a:avLst/>
            <a:gdLst/>
            <a:ahLst/>
            <a:cxnLst/>
            <a:rect l="l" t="t" r="r" b="b"/>
            <a:pathLst>
              <a:path w="614679" h="309879">
                <a:moveTo>
                  <a:pt x="9144" y="309371"/>
                </a:moveTo>
                <a:lnTo>
                  <a:pt x="0" y="309371"/>
                </a:lnTo>
                <a:lnTo>
                  <a:pt x="0" y="3048"/>
                </a:lnTo>
                <a:lnTo>
                  <a:pt x="3048" y="0"/>
                </a:lnTo>
                <a:lnTo>
                  <a:pt x="614171" y="0"/>
                </a:lnTo>
                <a:lnTo>
                  <a:pt x="614171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04800"/>
                </a:lnTo>
                <a:lnTo>
                  <a:pt x="4572" y="304800"/>
                </a:lnTo>
                <a:lnTo>
                  <a:pt x="9144" y="309371"/>
                </a:lnTo>
                <a:close/>
              </a:path>
              <a:path w="614679" h="3098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14679" h="309879">
                <a:moveTo>
                  <a:pt x="60960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09600" y="4572"/>
                </a:lnTo>
                <a:lnTo>
                  <a:pt x="609600" y="9144"/>
                </a:lnTo>
                <a:close/>
              </a:path>
              <a:path w="614679" h="309879">
                <a:moveTo>
                  <a:pt x="609600" y="309371"/>
                </a:moveTo>
                <a:lnTo>
                  <a:pt x="609600" y="4572"/>
                </a:lnTo>
                <a:lnTo>
                  <a:pt x="614171" y="9143"/>
                </a:lnTo>
                <a:lnTo>
                  <a:pt x="614171" y="304800"/>
                </a:lnTo>
                <a:lnTo>
                  <a:pt x="609600" y="309371"/>
                </a:lnTo>
                <a:close/>
              </a:path>
              <a:path w="614679" h="309879">
                <a:moveTo>
                  <a:pt x="614171" y="9143"/>
                </a:moveTo>
                <a:lnTo>
                  <a:pt x="609600" y="4572"/>
                </a:lnTo>
                <a:lnTo>
                  <a:pt x="614171" y="4572"/>
                </a:lnTo>
                <a:lnTo>
                  <a:pt x="614171" y="9143"/>
                </a:lnTo>
                <a:close/>
              </a:path>
              <a:path w="614679" h="309879">
                <a:moveTo>
                  <a:pt x="9144" y="309371"/>
                </a:moveTo>
                <a:lnTo>
                  <a:pt x="4572" y="304800"/>
                </a:lnTo>
                <a:lnTo>
                  <a:pt x="9144" y="304800"/>
                </a:lnTo>
                <a:lnTo>
                  <a:pt x="9144" y="309371"/>
                </a:lnTo>
                <a:close/>
              </a:path>
              <a:path w="614679" h="309879">
                <a:moveTo>
                  <a:pt x="609600" y="309371"/>
                </a:moveTo>
                <a:lnTo>
                  <a:pt x="9144" y="309371"/>
                </a:lnTo>
                <a:lnTo>
                  <a:pt x="9144" y="304800"/>
                </a:lnTo>
                <a:lnTo>
                  <a:pt x="609600" y="304800"/>
                </a:lnTo>
                <a:lnTo>
                  <a:pt x="609600" y="309371"/>
                </a:lnTo>
                <a:close/>
              </a:path>
              <a:path w="614679" h="309879">
                <a:moveTo>
                  <a:pt x="614171" y="309371"/>
                </a:moveTo>
                <a:lnTo>
                  <a:pt x="609600" y="309371"/>
                </a:lnTo>
                <a:lnTo>
                  <a:pt x="614171" y="304800"/>
                </a:lnTo>
                <a:lnTo>
                  <a:pt x="614171" y="309371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7013448"/>
            <a:ext cx="8001000" cy="301751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457200" y="7005828"/>
            <a:ext cx="8007350" cy="309880"/>
          </a:xfrm>
          <a:custGeom>
            <a:avLst/>
            <a:gdLst/>
            <a:ahLst/>
            <a:cxnLst/>
            <a:rect l="l" t="t" r="r" b="b"/>
            <a:pathLst>
              <a:path w="8007350" h="309879">
                <a:moveTo>
                  <a:pt x="0" y="9144"/>
                </a:moveTo>
                <a:lnTo>
                  <a:pt x="0" y="0"/>
                </a:lnTo>
                <a:lnTo>
                  <a:pt x="7850124" y="0"/>
                </a:lnTo>
                <a:lnTo>
                  <a:pt x="7851648" y="1524"/>
                </a:lnTo>
                <a:lnTo>
                  <a:pt x="7853172" y="1524"/>
                </a:lnTo>
                <a:lnTo>
                  <a:pt x="7856220" y="4572"/>
                </a:lnTo>
                <a:lnTo>
                  <a:pt x="4571" y="4572"/>
                </a:lnTo>
                <a:lnTo>
                  <a:pt x="0" y="9144"/>
                </a:lnTo>
                <a:close/>
              </a:path>
              <a:path w="8007350" h="309879">
                <a:moveTo>
                  <a:pt x="4571" y="309371"/>
                </a:moveTo>
                <a:lnTo>
                  <a:pt x="0" y="304800"/>
                </a:lnTo>
                <a:lnTo>
                  <a:pt x="0" y="9144"/>
                </a:lnTo>
                <a:lnTo>
                  <a:pt x="4571" y="4572"/>
                </a:lnTo>
                <a:lnTo>
                  <a:pt x="4571" y="309371"/>
                </a:lnTo>
                <a:close/>
              </a:path>
              <a:path w="8007350" h="309879">
                <a:moveTo>
                  <a:pt x="7994141" y="157734"/>
                </a:moveTo>
                <a:lnTo>
                  <a:pt x="7845551" y="9144"/>
                </a:lnTo>
                <a:lnTo>
                  <a:pt x="4571" y="9144"/>
                </a:lnTo>
                <a:lnTo>
                  <a:pt x="4571" y="4572"/>
                </a:lnTo>
                <a:lnTo>
                  <a:pt x="7856220" y="4572"/>
                </a:lnTo>
                <a:lnTo>
                  <a:pt x="8005572" y="153924"/>
                </a:lnTo>
                <a:lnTo>
                  <a:pt x="7997951" y="153924"/>
                </a:lnTo>
                <a:lnTo>
                  <a:pt x="7994141" y="157734"/>
                </a:lnTo>
                <a:close/>
              </a:path>
              <a:path w="8007350" h="309879">
                <a:moveTo>
                  <a:pt x="7997951" y="161544"/>
                </a:moveTo>
                <a:lnTo>
                  <a:pt x="7994141" y="157734"/>
                </a:lnTo>
                <a:lnTo>
                  <a:pt x="7997951" y="153924"/>
                </a:lnTo>
                <a:lnTo>
                  <a:pt x="7997951" y="161544"/>
                </a:lnTo>
                <a:close/>
              </a:path>
              <a:path w="8007350" h="309879">
                <a:moveTo>
                  <a:pt x="8005572" y="161544"/>
                </a:moveTo>
                <a:lnTo>
                  <a:pt x="7997951" y="161544"/>
                </a:lnTo>
                <a:lnTo>
                  <a:pt x="7997951" y="153924"/>
                </a:lnTo>
                <a:lnTo>
                  <a:pt x="8005572" y="153924"/>
                </a:lnTo>
                <a:lnTo>
                  <a:pt x="8007096" y="156972"/>
                </a:lnTo>
                <a:lnTo>
                  <a:pt x="8007096" y="158496"/>
                </a:lnTo>
                <a:lnTo>
                  <a:pt x="8005572" y="161544"/>
                </a:lnTo>
                <a:close/>
              </a:path>
              <a:path w="8007350" h="309879">
                <a:moveTo>
                  <a:pt x="7845551" y="306324"/>
                </a:moveTo>
                <a:lnTo>
                  <a:pt x="7994141" y="157734"/>
                </a:lnTo>
                <a:lnTo>
                  <a:pt x="7997951" y="161544"/>
                </a:lnTo>
                <a:lnTo>
                  <a:pt x="8005572" y="161544"/>
                </a:lnTo>
                <a:lnTo>
                  <a:pt x="7862316" y="304800"/>
                </a:lnTo>
                <a:lnTo>
                  <a:pt x="7848599" y="304800"/>
                </a:lnTo>
                <a:lnTo>
                  <a:pt x="7845551" y="306324"/>
                </a:lnTo>
                <a:close/>
              </a:path>
              <a:path w="8007350" h="309879">
                <a:moveTo>
                  <a:pt x="7857744" y="309371"/>
                </a:moveTo>
                <a:lnTo>
                  <a:pt x="4571" y="309371"/>
                </a:lnTo>
                <a:lnTo>
                  <a:pt x="4571" y="304800"/>
                </a:lnTo>
                <a:lnTo>
                  <a:pt x="7847075" y="304800"/>
                </a:lnTo>
                <a:lnTo>
                  <a:pt x="7845551" y="306324"/>
                </a:lnTo>
                <a:lnTo>
                  <a:pt x="7860792" y="306324"/>
                </a:lnTo>
                <a:lnTo>
                  <a:pt x="7857744" y="309371"/>
                </a:lnTo>
                <a:close/>
              </a:path>
              <a:path w="8007350" h="309879">
                <a:moveTo>
                  <a:pt x="7860792" y="306324"/>
                </a:moveTo>
                <a:lnTo>
                  <a:pt x="7845551" y="306324"/>
                </a:lnTo>
                <a:lnTo>
                  <a:pt x="7848600" y="304800"/>
                </a:lnTo>
                <a:lnTo>
                  <a:pt x="7862316" y="304800"/>
                </a:lnTo>
                <a:lnTo>
                  <a:pt x="7860792" y="306324"/>
                </a:lnTo>
                <a:close/>
              </a:path>
              <a:path w="8007350" h="309879">
                <a:moveTo>
                  <a:pt x="4571" y="309371"/>
                </a:moveTo>
                <a:lnTo>
                  <a:pt x="0" y="309371"/>
                </a:lnTo>
                <a:lnTo>
                  <a:pt x="0" y="304800"/>
                </a:lnTo>
                <a:lnTo>
                  <a:pt x="4571" y="309371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20276" y="1572255"/>
            <a:ext cx="4195445" cy="468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01765" y="1572255"/>
            <a:ext cx="4195445" cy="468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4994" y="609146"/>
            <a:ext cx="8788411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83407" y="1588008"/>
            <a:ext cx="6343015" cy="2136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348180" y="7044204"/>
            <a:ext cx="552132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200405" y="7044204"/>
            <a:ext cx="19240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jpg"/><Relationship Id="rId12" Type="http://schemas.openxmlformats.org/officeDocument/2006/relationships/image" Target="../media/image15.png"/><Relationship Id="rId13" Type="http://schemas.openxmlformats.org/officeDocument/2006/relationships/image" Target="../media/image16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3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3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3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3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04.png"/><Relationship Id="rId4" Type="http://schemas.openxmlformats.org/officeDocument/2006/relationships/image" Target="../media/image3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107.png"/><Relationship Id="rId4" Type="http://schemas.openxmlformats.org/officeDocument/2006/relationships/image" Target="../media/image3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11.png"/><Relationship Id="rId4" Type="http://schemas.openxmlformats.org/officeDocument/2006/relationships/image" Target="../media/image3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14.png"/><Relationship Id="rId4" Type="http://schemas.openxmlformats.org/officeDocument/2006/relationships/image" Target="../media/image3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18.png"/><Relationship Id="rId4" Type="http://schemas.openxmlformats.org/officeDocument/2006/relationships/image" Target="../media/image3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22.png"/><Relationship Id="rId4" Type="http://schemas.openxmlformats.org/officeDocument/2006/relationships/image" Target="../media/image3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35.png"/><Relationship Id="rId4" Type="http://schemas.openxmlformats.org/officeDocument/2006/relationships/image" Target="../media/image3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9.png"/><Relationship Id="rId4" Type="http://schemas.openxmlformats.org/officeDocument/2006/relationships/image" Target="../media/image3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3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42.png"/><Relationship Id="rId4" Type="http://schemas.openxmlformats.org/officeDocument/2006/relationships/image" Target="../media/image3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3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5.png"/><Relationship Id="rId4" Type="http://schemas.openxmlformats.org/officeDocument/2006/relationships/image" Target="../media/image3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154.png"/><Relationship Id="rId4" Type="http://schemas.openxmlformats.org/officeDocument/2006/relationships/image" Target="../media/image3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58.png"/><Relationship Id="rId4" Type="http://schemas.openxmlformats.org/officeDocument/2006/relationships/image" Target="../media/image3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58.png"/><Relationship Id="rId4" Type="http://schemas.openxmlformats.org/officeDocument/2006/relationships/image" Target="../media/image3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3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180.png"/><Relationship Id="rId4" Type="http://schemas.openxmlformats.org/officeDocument/2006/relationships/image" Target="../media/image3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183.png"/><Relationship Id="rId4" Type="http://schemas.openxmlformats.org/officeDocument/2006/relationships/image" Target="../media/image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3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95.png"/><Relationship Id="rId4" Type="http://schemas.openxmlformats.org/officeDocument/2006/relationships/image" Target="../media/image3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8.png"/><Relationship Id="rId4" Type="http://schemas.openxmlformats.org/officeDocument/2006/relationships/image" Target="../media/image3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1.png"/><Relationship Id="rId4" Type="http://schemas.openxmlformats.org/officeDocument/2006/relationships/image" Target="../media/image3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4.png"/><Relationship Id="rId4" Type="http://schemas.openxmlformats.org/officeDocument/2006/relationships/image" Target="../media/image3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3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217.png"/><Relationship Id="rId4" Type="http://schemas.openxmlformats.org/officeDocument/2006/relationships/image" Target="../media/image3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220.png"/><Relationship Id="rId4" Type="http://schemas.openxmlformats.org/officeDocument/2006/relationships/image" Target="../media/image3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223.png"/><Relationship Id="rId4" Type="http://schemas.openxmlformats.org/officeDocument/2006/relationships/image" Target="../media/image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226.png"/><Relationship Id="rId4" Type="http://schemas.openxmlformats.org/officeDocument/2006/relationships/image" Target="../media/image3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229.png"/><Relationship Id="rId4" Type="http://schemas.openxmlformats.org/officeDocument/2006/relationships/image" Target="../media/image3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232.png"/><Relationship Id="rId4" Type="http://schemas.openxmlformats.org/officeDocument/2006/relationships/image" Target="../media/image3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235.png"/><Relationship Id="rId4" Type="http://schemas.openxmlformats.org/officeDocument/2006/relationships/image" Target="../media/image3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239.png"/><Relationship Id="rId4" Type="http://schemas.openxmlformats.org/officeDocument/2006/relationships/image" Target="../media/image3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243.png"/><Relationship Id="rId4" Type="http://schemas.openxmlformats.org/officeDocument/2006/relationships/image" Target="../media/image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246.png"/><Relationship Id="rId4" Type="http://schemas.openxmlformats.org/officeDocument/2006/relationships/image" Target="../media/image3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249.png"/><Relationship Id="rId4" Type="http://schemas.openxmlformats.org/officeDocument/2006/relationships/image" Target="../media/image3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252.png"/><Relationship Id="rId4" Type="http://schemas.openxmlformats.org/officeDocument/2006/relationships/image" Target="../media/image3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255.png"/><Relationship Id="rId4" Type="http://schemas.openxmlformats.org/officeDocument/2006/relationships/image" Target="../media/image3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258.png"/><Relationship Id="rId4" Type="http://schemas.openxmlformats.org/officeDocument/2006/relationships/image" Target="../media/image3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262.png"/><Relationship Id="rId4" Type="http://schemas.openxmlformats.org/officeDocument/2006/relationships/image" Target="../media/image3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265.png"/><Relationship Id="rId4" Type="http://schemas.openxmlformats.org/officeDocument/2006/relationships/image" Target="../media/image3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268.png"/><Relationship Id="rId4" Type="http://schemas.openxmlformats.org/officeDocument/2006/relationships/image" Target="../media/image3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3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3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3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3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3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14.png"/><Relationship Id="rId4" Type="http://schemas.openxmlformats.org/officeDocument/2006/relationships/image" Target="../media/image3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Relationship Id="rId3" Type="http://schemas.openxmlformats.org/officeDocument/2006/relationships/image" Target="../media/image330.png"/><Relationship Id="rId4" Type="http://schemas.openxmlformats.org/officeDocument/2006/relationships/image" Target="../media/image3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342.png"/><Relationship Id="rId4" Type="http://schemas.openxmlformats.org/officeDocument/2006/relationships/image" Target="../media/image3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349.png"/><Relationship Id="rId4" Type="http://schemas.openxmlformats.org/officeDocument/2006/relationships/image" Target="../media/image3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356.png"/><Relationship Id="rId4" Type="http://schemas.openxmlformats.org/officeDocument/2006/relationships/image" Target="../media/image3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29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359.png"/><Relationship Id="rId4" Type="http://schemas.openxmlformats.org/officeDocument/2006/relationships/image" Target="../media/image3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370.png"/><Relationship Id="rId4" Type="http://schemas.openxmlformats.org/officeDocument/2006/relationships/image" Target="../media/image3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373.png"/><Relationship Id="rId4" Type="http://schemas.openxmlformats.org/officeDocument/2006/relationships/image" Target="../media/image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376.png"/><Relationship Id="rId4" Type="http://schemas.openxmlformats.org/officeDocument/2006/relationships/image" Target="../media/image3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380.png"/><Relationship Id="rId4" Type="http://schemas.openxmlformats.org/officeDocument/2006/relationships/image" Target="../media/image3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384.png"/><Relationship Id="rId4" Type="http://schemas.openxmlformats.org/officeDocument/2006/relationships/image" Target="../media/image3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88.png"/><Relationship Id="rId4" Type="http://schemas.openxmlformats.org/officeDocument/2006/relationships/image" Target="../media/image3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3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88.png"/><Relationship Id="rId4" Type="http://schemas.openxmlformats.org/officeDocument/2006/relationships/image" Target="../media/image3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93.png"/><Relationship Id="rId4" Type="http://schemas.openxmlformats.org/officeDocument/2006/relationships/image" Target="../media/image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97.png"/><Relationship Id="rId4" Type="http://schemas.openxmlformats.org/officeDocument/2006/relationships/image" Target="../media/image3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00.png"/><Relationship Id="rId4" Type="http://schemas.openxmlformats.org/officeDocument/2006/relationships/image" Target="../media/image3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403.png"/><Relationship Id="rId4" Type="http://schemas.openxmlformats.org/officeDocument/2006/relationships/image" Target="../media/image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3.png"/><Relationship Id="rId6" Type="http://schemas.openxmlformats.org/officeDocument/2006/relationships/image" Target="../media/image40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3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62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62443" y="7059903"/>
            <a:ext cx="60617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b="1">
                <a:latin typeface="Calibri"/>
                <a:cs typeface="Calibri"/>
              </a:rPr>
              <a:t>Unit-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2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Process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and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Threads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Management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60">
                <a:latin typeface="Calibri"/>
                <a:cs typeface="Calibri"/>
              </a:rPr>
              <a:t>(Prof.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Aanchal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Phutela)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40787" y="7059903"/>
            <a:ext cx="11620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200" y="457200"/>
            <a:ext cx="9144000" cy="6858000"/>
            <a:chOff x="457200" y="457200"/>
            <a:chExt cx="9144000" cy="68580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400"/>
              <a:ext cx="609600" cy="304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987028" y="7005828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457200"/>
              <a:ext cx="9144000" cy="6858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" y="1956816"/>
              <a:ext cx="6224016" cy="32186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" y="1984248"/>
              <a:ext cx="6172200" cy="31226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0" y="1976627"/>
              <a:ext cx="6178550" cy="3133725"/>
            </a:xfrm>
            <a:custGeom>
              <a:avLst/>
              <a:gdLst/>
              <a:ahLst/>
              <a:cxnLst/>
              <a:rect l="l" t="t" r="r" b="b"/>
              <a:pathLst>
                <a:path w="6178550" h="3133725">
                  <a:moveTo>
                    <a:pt x="0" y="9144"/>
                  </a:moveTo>
                  <a:lnTo>
                    <a:pt x="0" y="0"/>
                  </a:lnTo>
                  <a:lnTo>
                    <a:pt x="4611624" y="0"/>
                  </a:lnTo>
                  <a:lnTo>
                    <a:pt x="4613148" y="1524"/>
                  </a:lnTo>
                  <a:lnTo>
                    <a:pt x="4614672" y="1524"/>
                  </a:lnTo>
                  <a:lnTo>
                    <a:pt x="46177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6178550" h="3133725">
                  <a:moveTo>
                    <a:pt x="4571" y="3128772"/>
                  </a:moveTo>
                  <a:lnTo>
                    <a:pt x="0" y="31242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128772"/>
                  </a:lnTo>
                  <a:close/>
                </a:path>
                <a:path w="6178550" h="3133725">
                  <a:moveTo>
                    <a:pt x="6165341" y="1567433"/>
                  </a:moveTo>
                  <a:lnTo>
                    <a:pt x="4607052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4617720" y="4572"/>
                  </a:lnTo>
                  <a:lnTo>
                    <a:pt x="6176772" y="1563623"/>
                  </a:lnTo>
                  <a:lnTo>
                    <a:pt x="6169151" y="1563623"/>
                  </a:lnTo>
                  <a:lnTo>
                    <a:pt x="6165341" y="1567433"/>
                  </a:lnTo>
                  <a:close/>
                </a:path>
                <a:path w="6178550" h="3133725">
                  <a:moveTo>
                    <a:pt x="6169151" y="1571244"/>
                  </a:moveTo>
                  <a:lnTo>
                    <a:pt x="6165341" y="1567433"/>
                  </a:lnTo>
                  <a:lnTo>
                    <a:pt x="6169151" y="1563623"/>
                  </a:lnTo>
                  <a:lnTo>
                    <a:pt x="6169151" y="1571244"/>
                  </a:lnTo>
                  <a:close/>
                </a:path>
                <a:path w="6178550" h="3133725">
                  <a:moveTo>
                    <a:pt x="6176772" y="1571244"/>
                  </a:moveTo>
                  <a:lnTo>
                    <a:pt x="6169151" y="1571244"/>
                  </a:lnTo>
                  <a:lnTo>
                    <a:pt x="6169151" y="1563623"/>
                  </a:lnTo>
                  <a:lnTo>
                    <a:pt x="6176772" y="1563623"/>
                  </a:lnTo>
                  <a:lnTo>
                    <a:pt x="6178296" y="1566672"/>
                  </a:lnTo>
                  <a:lnTo>
                    <a:pt x="6178296" y="1568196"/>
                  </a:lnTo>
                  <a:lnTo>
                    <a:pt x="6176772" y="1571244"/>
                  </a:lnTo>
                  <a:close/>
                </a:path>
                <a:path w="6178550" h="3133725">
                  <a:moveTo>
                    <a:pt x="4607052" y="3125724"/>
                  </a:moveTo>
                  <a:lnTo>
                    <a:pt x="6165341" y="1567433"/>
                  </a:lnTo>
                  <a:lnTo>
                    <a:pt x="6169151" y="1571244"/>
                  </a:lnTo>
                  <a:lnTo>
                    <a:pt x="6176772" y="1571244"/>
                  </a:lnTo>
                  <a:lnTo>
                    <a:pt x="4623816" y="3124199"/>
                  </a:lnTo>
                  <a:lnTo>
                    <a:pt x="4610100" y="3124200"/>
                  </a:lnTo>
                  <a:lnTo>
                    <a:pt x="4607052" y="3125724"/>
                  </a:lnTo>
                  <a:close/>
                </a:path>
                <a:path w="6178550" h="3133725">
                  <a:moveTo>
                    <a:pt x="4619244" y="3128772"/>
                  </a:moveTo>
                  <a:lnTo>
                    <a:pt x="4571" y="3128772"/>
                  </a:lnTo>
                  <a:lnTo>
                    <a:pt x="4571" y="3124199"/>
                  </a:lnTo>
                  <a:lnTo>
                    <a:pt x="4608576" y="3124199"/>
                  </a:lnTo>
                  <a:lnTo>
                    <a:pt x="4607052" y="3125724"/>
                  </a:lnTo>
                  <a:lnTo>
                    <a:pt x="4622292" y="3125724"/>
                  </a:lnTo>
                  <a:lnTo>
                    <a:pt x="4619244" y="3128772"/>
                  </a:lnTo>
                  <a:close/>
                </a:path>
                <a:path w="6178550" h="3133725">
                  <a:moveTo>
                    <a:pt x="4622292" y="3125724"/>
                  </a:moveTo>
                  <a:lnTo>
                    <a:pt x="4607052" y="3125724"/>
                  </a:lnTo>
                  <a:lnTo>
                    <a:pt x="4610100" y="3124199"/>
                  </a:lnTo>
                  <a:lnTo>
                    <a:pt x="4623816" y="3124199"/>
                  </a:lnTo>
                  <a:lnTo>
                    <a:pt x="4622292" y="3125724"/>
                  </a:lnTo>
                  <a:close/>
                </a:path>
                <a:path w="6178550" h="3133725">
                  <a:moveTo>
                    <a:pt x="4614672" y="3133344"/>
                  </a:moveTo>
                  <a:lnTo>
                    <a:pt x="0" y="3133344"/>
                  </a:lnTo>
                  <a:lnTo>
                    <a:pt x="0" y="3124200"/>
                  </a:lnTo>
                  <a:lnTo>
                    <a:pt x="4571" y="3128772"/>
                  </a:lnTo>
                  <a:lnTo>
                    <a:pt x="4619244" y="3128772"/>
                  </a:lnTo>
                  <a:lnTo>
                    <a:pt x="4614672" y="313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990144" y="2857063"/>
            <a:ext cx="4298315" cy="18535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32715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latin typeface="Calibri"/>
                <a:cs typeface="Calibri"/>
              </a:rPr>
              <a:t>Unit </a:t>
            </a:r>
            <a:r>
              <a:rPr dirty="0" sz="4000" spc="-5" b="1">
                <a:latin typeface="Calibri"/>
                <a:cs typeface="Calibri"/>
              </a:rPr>
              <a:t>– 2 </a:t>
            </a:r>
            <a:r>
              <a:rPr dirty="0" sz="4000" b="1">
                <a:latin typeface="Calibri"/>
                <a:cs typeface="Calibri"/>
              </a:rPr>
              <a:t> </a:t>
            </a:r>
            <a:r>
              <a:rPr dirty="0" sz="4000" spc="-25" b="1">
                <a:latin typeface="Calibri"/>
                <a:cs typeface="Calibri"/>
              </a:rPr>
              <a:t>Process </a:t>
            </a:r>
            <a:r>
              <a:rPr dirty="0" sz="4000" spc="-5" b="1">
                <a:latin typeface="Calibri"/>
                <a:cs typeface="Calibri"/>
              </a:rPr>
              <a:t>and</a:t>
            </a:r>
            <a:r>
              <a:rPr dirty="0" sz="4000" spc="-45" b="1">
                <a:latin typeface="Calibri"/>
                <a:cs typeface="Calibri"/>
              </a:rPr>
              <a:t> </a:t>
            </a:r>
            <a:r>
              <a:rPr dirty="0" sz="4000" spc="-25" b="1">
                <a:latin typeface="Calibri"/>
                <a:cs typeface="Calibri"/>
              </a:rPr>
              <a:t>Threads</a:t>
            </a:r>
            <a:endParaRPr sz="4000">
              <a:latin typeface="Calibri"/>
              <a:cs typeface="Calibri"/>
            </a:endParaRPr>
          </a:p>
          <a:p>
            <a:pPr marL="751840">
              <a:lnSpc>
                <a:spcPct val="100000"/>
              </a:lnSpc>
            </a:pPr>
            <a:r>
              <a:rPr dirty="0" sz="4000" spc="-25" b="1">
                <a:latin typeface="Calibri"/>
                <a:cs typeface="Calibri"/>
              </a:rPr>
              <a:t>Management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7200" y="1275587"/>
            <a:ext cx="4389119" cy="145846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41007" y="1922802"/>
            <a:ext cx="26193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2800" spc="-20" b="1">
                <a:solidFill>
                  <a:srgbClr val="FFFFFF"/>
                </a:solidFill>
                <a:latin typeface="Calibri"/>
                <a:cs typeface="Calibri"/>
              </a:rPr>
              <a:t>Operating</a:t>
            </a:r>
            <a:r>
              <a:rPr dirty="0" u="none" sz="2800" spc="-1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u="none" sz="2800" spc="-25" b="1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66800" y="609600"/>
            <a:ext cx="8448040" cy="5692140"/>
            <a:chOff x="1066800" y="609600"/>
            <a:chExt cx="8448040" cy="569214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5403" y="1275587"/>
              <a:ext cx="1463040" cy="14584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800" y="6019800"/>
              <a:ext cx="381000" cy="2819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7247" y="609600"/>
              <a:ext cx="2304287" cy="8412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4847" y="1981199"/>
              <a:ext cx="2729483" cy="206959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45589" y="5405150"/>
            <a:ext cx="3515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S</a:t>
            </a:r>
            <a:r>
              <a:rPr dirty="0" sz="1800" spc="5" b="1">
                <a:latin typeface="Calibri"/>
                <a:cs typeface="Calibri"/>
              </a:rPr>
              <a:t>ubj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20" b="1">
                <a:latin typeface="Calibri"/>
                <a:cs typeface="Calibri"/>
              </a:rPr>
              <a:t>c</a:t>
            </a:r>
            <a:r>
              <a:rPr dirty="0" sz="1800" b="1">
                <a:latin typeface="Calibri"/>
                <a:cs typeface="Calibri"/>
              </a:rPr>
              <a:t>t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spc="-55" b="1">
                <a:latin typeface="Calibri"/>
                <a:cs typeface="Calibri"/>
              </a:rPr>
              <a:t>F</a:t>
            </a:r>
            <a:r>
              <a:rPr dirty="0" sz="1800" spc="-10" b="1">
                <a:latin typeface="Calibri"/>
                <a:cs typeface="Calibri"/>
              </a:rPr>
              <a:t>a</a:t>
            </a:r>
            <a:r>
              <a:rPr dirty="0" sz="1800" spc="-20" b="1">
                <a:latin typeface="Calibri"/>
                <a:cs typeface="Calibri"/>
              </a:rPr>
              <a:t>c</a:t>
            </a:r>
            <a:r>
              <a:rPr dirty="0" sz="1800" spc="-15" b="1">
                <a:latin typeface="Calibri"/>
                <a:cs typeface="Calibri"/>
              </a:rPr>
              <a:t>ult</a:t>
            </a:r>
            <a:r>
              <a:rPr dirty="0" sz="1800" spc="-25" b="1">
                <a:latin typeface="Calibri"/>
                <a:cs typeface="Calibri"/>
              </a:rPr>
              <a:t>y</a:t>
            </a:r>
            <a:r>
              <a:rPr dirty="0" sz="1800" b="1">
                <a:latin typeface="Calibri"/>
                <a:cs typeface="Calibri"/>
              </a:rPr>
              <a:t>: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50">
                <a:latin typeface="Calibri"/>
                <a:cs typeface="Calibri"/>
              </a:rPr>
              <a:t>P</a:t>
            </a:r>
            <a:r>
              <a:rPr dirty="0" sz="1800" spc="-55">
                <a:latin typeface="Calibri"/>
                <a:cs typeface="Calibri"/>
              </a:rPr>
              <a:t>r</a:t>
            </a:r>
            <a:r>
              <a:rPr dirty="0" sz="1800" spc="-50">
                <a:latin typeface="Calibri"/>
                <a:cs typeface="Calibri"/>
              </a:rPr>
              <a:t>o</a:t>
            </a:r>
            <a:r>
              <a:rPr dirty="0" sz="1800" spc="-155">
                <a:latin typeface="Calibri"/>
                <a:cs typeface="Calibri"/>
              </a:rPr>
              <a:t>f</a:t>
            </a:r>
            <a:r>
              <a:rPr dirty="0" sz="1800">
                <a:latin typeface="Calibri"/>
                <a:cs typeface="Calibri"/>
              </a:rPr>
              <a:t>.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</a:t>
            </a:r>
            <a:r>
              <a:rPr dirty="0" sz="1800" spc="5">
                <a:latin typeface="Calibri"/>
                <a:cs typeface="Calibri"/>
              </a:rPr>
              <a:t>uh</a:t>
            </a:r>
            <a:r>
              <a:rPr dirty="0" sz="1800">
                <a:latin typeface="Calibri"/>
                <a:cs typeface="Calibri"/>
              </a:rPr>
              <a:t>ag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</a:t>
            </a:r>
            <a:r>
              <a:rPr dirty="0" sz="1800">
                <a:latin typeface="Calibri"/>
                <a:cs typeface="Calibri"/>
              </a:rPr>
              <a:t>al</a:t>
            </a:r>
            <a:r>
              <a:rPr dirty="0" sz="1800" spc="5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25">
                <a:latin typeface="Calibri"/>
                <a:cs typeface="Calibri"/>
              </a:rPr>
              <a:t>y</a:t>
            </a:r>
            <a:r>
              <a:rPr dirty="0" sz="180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48180" y="6987054"/>
            <a:ext cx="5521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Process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and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Threads </a:t>
            </a:r>
            <a:r>
              <a:rPr dirty="0" sz="1800" spc="-10" b="1">
                <a:latin typeface="Calibri"/>
                <a:cs typeface="Calibri"/>
              </a:rPr>
              <a:t>Management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(Prof.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Suhag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Baldaniya)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2416" y="592285"/>
            <a:ext cx="74625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15"/>
              <a:t>Process</a:t>
            </a:r>
            <a:r>
              <a:rPr dirty="0" u="none" sz="3600" spc="-45"/>
              <a:t> </a:t>
            </a:r>
            <a:r>
              <a:rPr dirty="0" u="none" sz="3600" spc="-15"/>
              <a:t>operations-</a:t>
            </a:r>
            <a:r>
              <a:rPr dirty="0" u="none" sz="3600" spc="-20"/>
              <a:t> </a:t>
            </a:r>
            <a:r>
              <a:rPr dirty="0" u="none" sz="3600" spc="-15"/>
              <a:t>process</a:t>
            </a:r>
            <a:r>
              <a:rPr dirty="0" u="none" sz="3600" spc="-80"/>
              <a:t> </a:t>
            </a:r>
            <a:r>
              <a:rPr dirty="0" u="none" sz="3600" spc="-15"/>
              <a:t>termination</a:t>
            </a:r>
            <a:endParaRPr sz="3600"/>
          </a:p>
        </p:txBody>
      </p:sp>
      <p:grpSp>
        <p:nvGrpSpPr>
          <p:cNvPr id="13" name="object 13"/>
          <p:cNvGrpSpPr/>
          <p:nvPr/>
        </p:nvGrpSpPr>
        <p:grpSpPr>
          <a:xfrm>
            <a:off x="3767327" y="1703832"/>
            <a:ext cx="5669280" cy="2136775"/>
            <a:chOff x="3767327" y="1703832"/>
            <a:chExt cx="5669280" cy="213677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7327" y="1709928"/>
              <a:ext cx="5669279" cy="21305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1335" y="2130552"/>
              <a:ext cx="5513832" cy="13441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02380" y="1708404"/>
              <a:ext cx="5608320" cy="2082164"/>
            </a:xfrm>
            <a:custGeom>
              <a:avLst/>
              <a:gdLst/>
              <a:ahLst/>
              <a:cxnLst/>
              <a:rect l="l" t="t" r="r" b="b"/>
              <a:pathLst>
                <a:path w="5608320" h="2082164">
                  <a:moveTo>
                    <a:pt x="5262371" y="2081783"/>
                  </a:moveTo>
                  <a:lnTo>
                    <a:pt x="0" y="2081783"/>
                  </a:lnTo>
                  <a:lnTo>
                    <a:pt x="0" y="0"/>
                  </a:lnTo>
                  <a:lnTo>
                    <a:pt x="5262371" y="0"/>
                  </a:lnTo>
                  <a:lnTo>
                    <a:pt x="5309615" y="4572"/>
                  </a:lnTo>
                  <a:lnTo>
                    <a:pt x="5353811" y="13716"/>
                  </a:lnTo>
                  <a:lnTo>
                    <a:pt x="5396483" y="27432"/>
                  </a:lnTo>
                  <a:lnTo>
                    <a:pt x="5437631" y="48768"/>
                  </a:lnTo>
                  <a:lnTo>
                    <a:pt x="5474207" y="73152"/>
                  </a:lnTo>
                  <a:lnTo>
                    <a:pt x="5507735" y="102108"/>
                  </a:lnTo>
                  <a:lnTo>
                    <a:pt x="5536691" y="135636"/>
                  </a:lnTo>
                  <a:lnTo>
                    <a:pt x="5561075" y="172211"/>
                  </a:lnTo>
                  <a:lnTo>
                    <a:pt x="5582411" y="213359"/>
                  </a:lnTo>
                  <a:lnTo>
                    <a:pt x="5596127" y="256031"/>
                  </a:lnTo>
                  <a:lnTo>
                    <a:pt x="5605271" y="300228"/>
                  </a:lnTo>
                  <a:lnTo>
                    <a:pt x="5608319" y="347472"/>
                  </a:lnTo>
                  <a:lnTo>
                    <a:pt x="5608319" y="1735836"/>
                  </a:lnTo>
                  <a:lnTo>
                    <a:pt x="5605271" y="1783079"/>
                  </a:lnTo>
                  <a:lnTo>
                    <a:pt x="5596127" y="1827275"/>
                  </a:lnTo>
                  <a:lnTo>
                    <a:pt x="5582411" y="1869948"/>
                  </a:lnTo>
                  <a:lnTo>
                    <a:pt x="5561075" y="1911095"/>
                  </a:lnTo>
                  <a:lnTo>
                    <a:pt x="5536691" y="1947671"/>
                  </a:lnTo>
                  <a:lnTo>
                    <a:pt x="5507735" y="1981200"/>
                  </a:lnTo>
                  <a:lnTo>
                    <a:pt x="5474207" y="2010155"/>
                  </a:lnTo>
                  <a:lnTo>
                    <a:pt x="5437631" y="2034540"/>
                  </a:lnTo>
                  <a:lnTo>
                    <a:pt x="5396483" y="2055875"/>
                  </a:lnTo>
                  <a:lnTo>
                    <a:pt x="5353811" y="2069591"/>
                  </a:lnTo>
                  <a:lnTo>
                    <a:pt x="5309615" y="2078736"/>
                  </a:lnTo>
                  <a:lnTo>
                    <a:pt x="5262371" y="2081783"/>
                  </a:lnTo>
                  <a:close/>
                </a:path>
              </a:pathLst>
            </a:custGeom>
            <a:solidFill>
              <a:srgbClr val="CCCFD6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797807" y="1703832"/>
              <a:ext cx="5617845" cy="2091055"/>
            </a:xfrm>
            <a:custGeom>
              <a:avLst/>
              <a:gdLst/>
              <a:ahLst/>
              <a:cxnLst/>
              <a:rect l="l" t="t" r="r" b="b"/>
              <a:pathLst>
                <a:path w="5617845" h="2091054">
                  <a:moveTo>
                    <a:pt x="5266944" y="2090928"/>
                  </a:moveTo>
                  <a:lnTo>
                    <a:pt x="3048" y="2090928"/>
                  </a:lnTo>
                  <a:lnTo>
                    <a:pt x="0" y="208940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266944" y="0"/>
                  </a:lnTo>
                  <a:lnTo>
                    <a:pt x="5314188" y="4571"/>
                  </a:lnTo>
                  <a:lnTo>
                    <a:pt x="9144" y="4571"/>
                  </a:lnTo>
                  <a:lnTo>
                    <a:pt x="4571" y="9143"/>
                  </a:lnTo>
                  <a:lnTo>
                    <a:pt x="9144" y="9143"/>
                  </a:lnTo>
                  <a:lnTo>
                    <a:pt x="9144" y="2081784"/>
                  </a:lnTo>
                  <a:lnTo>
                    <a:pt x="4571" y="2081784"/>
                  </a:lnTo>
                  <a:lnTo>
                    <a:pt x="9144" y="2086356"/>
                  </a:lnTo>
                  <a:lnTo>
                    <a:pt x="5321808" y="2086356"/>
                  </a:lnTo>
                  <a:lnTo>
                    <a:pt x="5314188" y="2087880"/>
                  </a:lnTo>
                  <a:lnTo>
                    <a:pt x="5266944" y="2090928"/>
                  </a:lnTo>
                  <a:close/>
                </a:path>
                <a:path w="5617845" h="2091054">
                  <a:moveTo>
                    <a:pt x="9144" y="9143"/>
                  </a:moveTo>
                  <a:lnTo>
                    <a:pt x="4571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5617845" h="2091054">
                  <a:moveTo>
                    <a:pt x="5321808" y="2086356"/>
                  </a:moveTo>
                  <a:lnTo>
                    <a:pt x="9144" y="2086356"/>
                  </a:lnTo>
                  <a:lnTo>
                    <a:pt x="9144" y="2081784"/>
                  </a:lnTo>
                  <a:lnTo>
                    <a:pt x="5266944" y="2081784"/>
                  </a:lnTo>
                  <a:lnTo>
                    <a:pt x="5312664" y="2078736"/>
                  </a:lnTo>
                  <a:lnTo>
                    <a:pt x="5356860" y="2071116"/>
                  </a:lnTo>
                  <a:lnTo>
                    <a:pt x="5399532" y="2055876"/>
                  </a:lnTo>
                  <a:lnTo>
                    <a:pt x="5439156" y="2036064"/>
                  </a:lnTo>
                  <a:lnTo>
                    <a:pt x="5475732" y="2011680"/>
                  </a:lnTo>
                  <a:lnTo>
                    <a:pt x="5509260" y="1982724"/>
                  </a:lnTo>
                  <a:lnTo>
                    <a:pt x="5538216" y="1949195"/>
                  </a:lnTo>
                  <a:lnTo>
                    <a:pt x="5562600" y="1912620"/>
                  </a:lnTo>
                  <a:lnTo>
                    <a:pt x="5582412" y="1872995"/>
                  </a:lnTo>
                  <a:lnTo>
                    <a:pt x="5596128" y="1831848"/>
                  </a:lnTo>
                  <a:lnTo>
                    <a:pt x="5605272" y="1786128"/>
                  </a:lnTo>
                  <a:lnTo>
                    <a:pt x="5608320" y="1740407"/>
                  </a:lnTo>
                  <a:lnTo>
                    <a:pt x="5608320" y="352044"/>
                  </a:lnTo>
                  <a:lnTo>
                    <a:pt x="5605272" y="306323"/>
                  </a:lnTo>
                  <a:lnTo>
                    <a:pt x="5597652" y="262127"/>
                  </a:lnTo>
                  <a:lnTo>
                    <a:pt x="5582412" y="219455"/>
                  </a:lnTo>
                  <a:lnTo>
                    <a:pt x="5562600" y="179831"/>
                  </a:lnTo>
                  <a:lnTo>
                    <a:pt x="5538216" y="143255"/>
                  </a:lnTo>
                  <a:lnTo>
                    <a:pt x="5509260" y="109727"/>
                  </a:lnTo>
                  <a:lnTo>
                    <a:pt x="5475732" y="80771"/>
                  </a:lnTo>
                  <a:lnTo>
                    <a:pt x="5439156" y="56387"/>
                  </a:lnTo>
                  <a:lnTo>
                    <a:pt x="5399532" y="36576"/>
                  </a:lnTo>
                  <a:lnTo>
                    <a:pt x="5358384" y="22859"/>
                  </a:lnTo>
                  <a:lnTo>
                    <a:pt x="5312664" y="13715"/>
                  </a:lnTo>
                  <a:lnTo>
                    <a:pt x="5266944" y="9143"/>
                  </a:lnTo>
                  <a:lnTo>
                    <a:pt x="9144" y="9143"/>
                  </a:lnTo>
                  <a:lnTo>
                    <a:pt x="9144" y="4571"/>
                  </a:lnTo>
                  <a:lnTo>
                    <a:pt x="5314188" y="4571"/>
                  </a:lnTo>
                  <a:lnTo>
                    <a:pt x="5359908" y="13715"/>
                  </a:lnTo>
                  <a:lnTo>
                    <a:pt x="5402580" y="28956"/>
                  </a:lnTo>
                  <a:lnTo>
                    <a:pt x="5443728" y="48767"/>
                  </a:lnTo>
                  <a:lnTo>
                    <a:pt x="5481828" y="73151"/>
                  </a:lnTo>
                  <a:lnTo>
                    <a:pt x="5515356" y="103631"/>
                  </a:lnTo>
                  <a:lnTo>
                    <a:pt x="5544312" y="137160"/>
                  </a:lnTo>
                  <a:lnTo>
                    <a:pt x="5570220" y="175260"/>
                  </a:lnTo>
                  <a:lnTo>
                    <a:pt x="5590032" y="214883"/>
                  </a:lnTo>
                  <a:lnTo>
                    <a:pt x="5605272" y="259079"/>
                  </a:lnTo>
                  <a:lnTo>
                    <a:pt x="5614416" y="304799"/>
                  </a:lnTo>
                  <a:lnTo>
                    <a:pt x="5617464" y="352044"/>
                  </a:lnTo>
                  <a:lnTo>
                    <a:pt x="5617464" y="1740407"/>
                  </a:lnTo>
                  <a:lnTo>
                    <a:pt x="5614416" y="1787652"/>
                  </a:lnTo>
                  <a:lnTo>
                    <a:pt x="5605272" y="1833372"/>
                  </a:lnTo>
                  <a:lnTo>
                    <a:pt x="5590032" y="1876044"/>
                  </a:lnTo>
                  <a:lnTo>
                    <a:pt x="5570220" y="1917192"/>
                  </a:lnTo>
                  <a:lnTo>
                    <a:pt x="5545836" y="1955292"/>
                  </a:lnTo>
                  <a:lnTo>
                    <a:pt x="5515356" y="1988820"/>
                  </a:lnTo>
                  <a:lnTo>
                    <a:pt x="5481828" y="2017776"/>
                  </a:lnTo>
                  <a:lnTo>
                    <a:pt x="5443728" y="2043684"/>
                  </a:lnTo>
                  <a:lnTo>
                    <a:pt x="5404104" y="2063495"/>
                  </a:lnTo>
                  <a:lnTo>
                    <a:pt x="5359908" y="2078736"/>
                  </a:lnTo>
                  <a:lnTo>
                    <a:pt x="5321808" y="2086356"/>
                  </a:lnTo>
                  <a:close/>
                </a:path>
                <a:path w="5617845" h="2091054">
                  <a:moveTo>
                    <a:pt x="9144" y="2086356"/>
                  </a:moveTo>
                  <a:lnTo>
                    <a:pt x="4571" y="2081784"/>
                  </a:lnTo>
                  <a:lnTo>
                    <a:pt x="9144" y="2081784"/>
                  </a:lnTo>
                  <a:lnTo>
                    <a:pt x="9144" y="2086356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038093" y="2194117"/>
            <a:ext cx="4979670" cy="1026794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240665" marR="5080" indent="-228600">
              <a:lnSpc>
                <a:spcPct val="8690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dirty="0" sz="2400" spc="-40">
                <a:latin typeface="Cambria"/>
                <a:cs typeface="Cambria"/>
              </a:rPr>
              <a:t>Fatal </a:t>
            </a:r>
            <a:r>
              <a:rPr dirty="0" sz="2400" spc="-10">
                <a:latin typeface="Cambria"/>
                <a:cs typeface="Cambria"/>
              </a:rPr>
              <a:t>error </a:t>
            </a:r>
            <a:r>
              <a:rPr dirty="0" sz="2400" spc="-30">
                <a:latin typeface="Cambria"/>
                <a:cs typeface="Cambria"/>
              </a:rPr>
              <a:t>are </a:t>
            </a:r>
            <a:r>
              <a:rPr dirty="0" sz="2400" spc="-15">
                <a:latin typeface="Cambria"/>
                <a:cs typeface="Cambria"/>
              </a:rPr>
              <a:t>generated </a:t>
            </a:r>
            <a:r>
              <a:rPr dirty="0" sz="2400" spc="-10">
                <a:latin typeface="Cambria"/>
                <a:cs typeface="Cambria"/>
              </a:rPr>
              <a:t>due </a:t>
            </a:r>
            <a:r>
              <a:rPr dirty="0" sz="2400" spc="-25">
                <a:latin typeface="Cambria"/>
                <a:cs typeface="Cambria"/>
              </a:rPr>
              <a:t>to </a:t>
            </a:r>
            <a:r>
              <a:rPr dirty="0" sz="2400" spc="-5">
                <a:latin typeface="Cambria"/>
                <a:cs typeface="Cambria"/>
              </a:rPr>
              <a:t>user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mistake </a:t>
            </a:r>
            <a:r>
              <a:rPr dirty="0" sz="2400" spc="-10">
                <a:latin typeface="Cambria"/>
                <a:cs typeface="Cambria"/>
              </a:rPr>
              <a:t>in </a:t>
            </a:r>
            <a:r>
              <a:rPr dirty="0" sz="2400" spc="-20">
                <a:latin typeface="Cambria"/>
                <a:cs typeface="Cambria"/>
              </a:rPr>
              <a:t>executing </a:t>
            </a:r>
            <a:r>
              <a:rPr dirty="0" sz="2400" spc="-25">
                <a:latin typeface="Cambria"/>
                <a:cs typeface="Cambria"/>
              </a:rPr>
              <a:t>program. </a:t>
            </a:r>
            <a:r>
              <a:rPr dirty="0" sz="2400" spc="-10">
                <a:latin typeface="Cambria"/>
                <a:cs typeface="Cambria"/>
              </a:rPr>
              <a:t>Such 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as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file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name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not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found </a:t>
            </a:r>
            <a:r>
              <a:rPr dirty="0" sz="2400" spc="-90">
                <a:latin typeface="Cambria"/>
                <a:cs typeface="Cambria"/>
              </a:rPr>
              <a:t>error.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3504" y="1426463"/>
            <a:ext cx="3246119" cy="269290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97877" y="2355595"/>
            <a:ext cx="1837055" cy="7086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 indent="217804">
              <a:lnSpc>
                <a:spcPts val="2500"/>
              </a:lnSpc>
              <a:spcBef>
                <a:spcPts val="500"/>
              </a:spcBef>
            </a:pPr>
            <a:r>
              <a:rPr dirty="0" sz="2400" spc="-40">
                <a:solidFill>
                  <a:srgbClr val="FFFFFF"/>
                </a:solidFill>
                <a:latin typeface="Cambria"/>
                <a:cs typeface="Cambria"/>
              </a:rPr>
              <a:t>Fatal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error </a:t>
            </a:r>
            <a:r>
              <a:rPr dirty="0" sz="2400" spc="-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400" spc="5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2400" spc="-95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dirty="0" sz="2400" spc="-85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ol</a:t>
            </a:r>
            <a:r>
              <a:rPr dirty="0" sz="2400" spc="-30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nta</a:t>
            </a:r>
            <a:r>
              <a:rPr dirty="0" sz="2400" spc="15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67327" y="4434840"/>
            <a:ext cx="5669280" cy="2131060"/>
            <a:chOff x="3767327" y="4434840"/>
            <a:chExt cx="5669280" cy="213106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7327" y="4443984"/>
              <a:ext cx="5669279" cy="21214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1335" y="4700016"/>
              <a:ext cx="5449823" cy="16733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802380" y="4439412"/>
              <a:ext cx="5608320" cy="2082164"/>
            </a:xfrm>
            <a:custGeom>
              <a:avLst/>
              <a:gdLst/>
              <a:ahLst/>
              <a:cxnLst/>
              <a:rect l="l" t="t" r="r" b="b"/>
              <a:pathLst>
                <a:path w="5608320" h="2082165">
                  <a:moveTo>
                    <a:pt x="5262371" y="2081783"/>
                  </a:moveTo>
                  <a:lnTo>
                    <a:pt x="0" y="2081783"/>
                  </a:lnTo>
                  <a:lnTo>
                    <a:pt x="0" y="0"/>
                  </a:lnTo>
                  <a:lnTo>
                    <a:pt x="5262371" y="0"/>
                  </a:lnTo>
                  <a:lnTo>
                    <a:pt x="5309615" y="4572"/>
                  </a:lnTo>
                  <a:lnTo>
                    <a:pt x="5353811" y="13716"/>
                  </a:lnTo>
                  <a:lnTo>
                    <a:pt x="5396483" y="27432"/>
                  </a:lnTo>
                  <a:lnTo>
                    <a:pt x="5437631" y="48768"/>
                  </a:lnTo>
                  <a:lnTo>
                    <a:pt x="5474207" y="73152"/>
                  </a:lnTo>
                  <a:lnTo>
                    <a:pt x="5507735" y="102108"/>
                  </a:lnTo>
                  <a:lnTo>
                    <a:pt x="5536691" y="135636"/>
                  </a:lnTo>
                  <a:lnTo>
                    <a:pt x="5561075" y="172211"/>
                  </a:lnTo>
                  <a:lnTo>
                    <a:pt x="5582411" y="213359"/>
                  </a:lnTo>
                  <a:lnTo>
                    <a:pt x="5596127" y="256031"/>
                  </a:lnTo>
                  <a:lnTo>
                    <a:pt x="5605271" y="300228"/>
                  </a:lnTo>
                  <a:lnTo>
                    <a:pt x="5608319" y="347472"/>
                  </a:lnTo>
                  <a:lnTo>
                    <a:pt x="5608319" y="1735836"/>
                  </a:lnTo>
                  <a:lnTo>
                    <a:pt x="5605271" y="1783079"/>
                  </a:lnTo>
                  <a:lnTo>
                    <a:pt x="5596127" y="1827275"/>
                  </a:lnTo>
                  <a:lnTo>
                    <a:pt x="5582411" y="1869948"/>
                  </a:lnTo>
                  <a:lnTo>
                    <a:pt x="5561075" y="1911095"/>
                  </a:lnTo>
                  <a:lnTo>
                    <a:pt x="5536691" y="1947671"/>
                  </a:lnTo>
                  <a:lnTo>
                    <a:pt x="5507735" y="1981200"/>
                  </a:lnTo>
                  <a:lnTo>
                    <a:pt x="5474207" y="2010155"/>
                  </a:lnTo>
                  <a:lnTo>
                    <a:pt x="5437631" y="2034540"/>
                  </a:lnTo>
                  <a:lnTo>
                    <a:pt x="5396483" y="2055875"/>
                  </a:lnTo>
                  <a:lnTo>
                    <a:pt x="5353811" y="2069591"/>
                  </a:lnTo>
                  <a:lnTo>
                    <a:pt x="5309615" y="2078736"/>
                  </a:lnTo>
                  <a:lnTo>
                    <a:pt x="5262371" y="2081783"/>
                  </a:lnTo>
                  <a:close/>
                </a:path>
              </a:pathLst>
            </a:custGeom>
            <a:solidFill>
              <a:srgbClr val="CCCFD6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7807" y="4434840"/>
              <a:ext cx="5617845" cy="2091055"/>
            </a:xfrm>
            <a:custGeom>
              <a:avLst/>
              <a:gdLst/>
              <a:ahLst/>
              <a:cxnLst/>
              <a:rect l="l" t="t" r="r" b="b"/>
              <a:pathLst>
                <a:path w="5617845" h="2091054">
                  <a:moveTo>
                    <a:pt x="5266944" y="2090928"/>
                  </a:moveTo>
                  <a:lnTo>
                    <a:pt x="3048" y="2090928"/>
                  </a:lnTo>
                  <a:lnTo>
                    <a:pt x="0" y="208940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266944" y="0"/>
                  </a:lnTo>
                  <a:lnTo>
                    <a:pt x="5314188" y="4571"/>
                  </a:lnTo>
                  <a:lnTo>
                    <a:pt x="9144" y="4571"/>
                  </a:lnTo>
                  <a:lnTo>
                    <a:pt x="4571" y="9143"/>
                  </a:lnTo>
                  <a:lnTo>
                    <a:pt x="9144" y="9143"/>
                  </a:lnTo>
                  <a:lnTo>
                    <a:pt x="9144" y="2081784"/>
                  </a:lnTo>
                  <a:lnTo>
                    <a:pt x="4571" y="2081784"/>
                  </a:lnTo>
                  <a:lnTo>
                    <a:pt x="9144" y="2086356"/>
                  </a:lnTo>
                  <a:lnTo>
                    <a:pt x="5321808" y="2086356"/>
                  </a:lnTo>
                  <a:lnTo>
                    <a:pt x="5314188" y="2087880"/>
                  </a:lnTo>
                  <a:lnTo>
                    <a:pt x="5266944" y="2090928"/>
                  </a:lnTo>
                  <a:close/>
                </a:path>
                <a:path w="5617845" h="2091054">
                  <a:moveTo>
                    <a:pt x="9144" y="9143"/>
                  </a:moveTo>
                  <a:lnTo>
                    <a:pt x="4571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5617845" h="2091054">
                  <a:moveTo>
                    <a:pt x="5321808" y="2086356"/>
                  </a:moveTo>
                  <a:lnTo>
                    <a:pt x="9144" y="2086356"/>
                  </a:lnTo>
                  <a:lnTo>
                    <a:pt x="9144" y="2081784"/>
                  </a:lnTo>
                  <a:lnTo>
                    <a:pt x="5266944" y="2081784"/>
                  </a:lnTo>
                  <a:lnTo>
                    <a:pt x="5312664" y="2078736"/>
                  </a:lnTo>
                  <a:lnTo>
                    <a:pt x="5356860" y="2071116"/>
                  </a:lnTo>
                  <a:lnTo>
                    <a:pt x="5399532" y="2055876"/>
                  </a:lnTo>
                  <a:lnTo>
                    <a:pt x="5439156" y="2036064"/>
                  </a:lnTo>
                  <a:lnTo>
                    <a:pt x="5475732" y="2011680"/>
                  </a:lnTo>
                  <a:lnTo>
                    <a:pt x="5509260" y="1982724"/>
                  </a:lnTo>
                  <a:lnTo>
                    <a:pt x="5538216" y="1949195"/>
                  </a:lnTo>
                  <a:lnTo>
                    <a:pt x="5562600" y="1912620"/>
                  </a:lnTo>
                  <a:lnTo>
                    <a:pt x="5582412" y="1872995"/>
                  </a:lnTo>
                  <a:lnTo>
                    <a:pt x="5596128" y="1831848"/>
                  </a:lnTo>
                  <a:lnTo>
                    <a:pt x="5605272" y="1786128"/>
                  </a:lnTo>
                  <a:lnTo>
                    <a:pt x="5608320" y="1740407"/>
                  </a:lnTo>
                  <a:lnTo>
                    <a:pt x="5608320" y="352044"/>
                  </a:lnTo>
                  <a:lnTo>
                    <a:pt x="5605272" y="306323"/>
                  </a:lnTo>
                  <a:lnTo>
                    <a:pt x="5597652" y="262127"/>
                  </a:lnTo>
                  <a:lnTo>
                    <a:pt x="5582412" y="219455"/>
                  </a:lnTo>
                  <a:lnTo>
                    <a:pt x="5562600" y="179831"/>
                  </a:lnTo>
                  <a:lnTo>
                    <a:pt x="5538216" y="143255"/>
                  </a:lnTo>
                  <a:lnTo>
                    <a:pt x="5509260" y="109727"/>
                  </a:lnTo>
                  <a:lnTo>
                    <a:pt x="5475732" y="80771"/>
                  </a:lnTo>
                  <a:lnTo>
                    <a:pt x="5439156" y="56387"/>
                  </a:lnTo>
                  <a:lnTo>
                    <a:pt x="5399532" y="36576"/>
                  </a:lnTo>
                  <a:lnTo>
                    <a:pt x="5358384" y="22859"/>
                  </a:lnTo>
                  <a:lnTo>
                    <a:pt x="5312664" y="13715"/>
                  </a:lnTo>
                  <a:lnTo>
                    <a:pt x="5266944" y="9143"/>
                  </a:lnTo>
                  <a:lnTo>
                    <a:pt x="9144" y="9143"/>
                  </a:lnTo>
                  <a:lnTo>
                    <a:pt x="9144" y="4571"/>
                  </a:lnTo>
                  <a:lnTo>
                    <a:pt x="5314188" y="4571"/>
                  </a:lnTo>
                  <a:lnTo>
                    <a:pt x="5359908" y="13715"/>
                  </a:lnTo>
                  <a:lnTo>
                    <a:pt x="5402580" y="28956"/>
                  </a:lnTo>
                  <a:lnTo>
                    <a:pt x="5443728" y="48767"/>
                  </a:lnTo>
                  <a:lnTo>
                    <a:pt x="5481828" y="73151"/>
                  </a:lnTo>
                  <a:lnTo>
                    <a:pt x="5515356" y="103631"/>
                  </a:lnTo>
                  <a:lnTo>
                    <a:pt x="5544312" y="137160"/>
                  </a:lnTo>
                  <a:lnTo>
                    <a:pt x="5570220" y="175260"/>
                  </a:lnTo>
                  <a:lnTo>
                    <a:pt x="5590032" y="214883"/>
                  </a:lnTo>
                  <a:lnTo>
                    <a:pt x="5605272" y="259079"/>
                  </a:lnTo>
                  <a:lnTo>
                    <a:pt x="5614416" y="304799"/>
                  </a:lnTo>
                  <a:lnTo>
                    <a:pt x="5617464" y="352044"/>
                  </a:lnTo>
                  <a:lnTo>
                    <a:pt x="5617464" y="1740407"/>
                  </a:lnTo>
                  <a:lnTo>
                    <a:pt x="5614416" y="1787652"/>
                  </a:lnTo>
                  <a:lnTo>
                    <a:pt x="5605272" y="1833372"/>
                  </a:lnTo>
                  <a:lnTo>
                    <a:pt x="5590032" y="1876044"/>
                  </a:lnTo>
                  <a:lnTo>
                    <a:pt x="5570220" y="1917192"/>
                  </a:lnTo>
                  <a:lnTo>
                    <a:pt x="5545836" y="1955292"/>
                  </a:lnTo>
                  <a:lnTo>
                    <a:pt x="5515356" y="1988820"/>
                  </a:lnTo>
                  <a:lnTo>
                    <a:pt x="5481828" y="2017776"/>
                  </a:lnTo>
                  <a:lnTo>
                    <a:pt x="5443728" y="2043684"/>
                  </a:lnTo>
                  <a:lnTo>
                    <a:pt x="5404104" y="2063495"/>
                  </a:lnTo>
                  <a:lnTo>
                    <a:pt x="5359908" y="2078736"/>
                  </a:lnTo>
                  <a:lnTo>
                    <a:pt x="5321808" y="2086356"/>
                  </a:lnTo>
                  <a:close/>
                </a:path>
                <a:path w="5617845" h="2091054">
                  <a:moveTo>
                    <a:pt x="9144" y="2086356"/>
                  </a:moveTo>
                  <a:lnTo>
                    <a:pt x="4571" y="2081784"/>
                  </a:lnTo>
                  <a:lnTo>
                    <a:pt x="9144" y="2081784"/>
                  </a:lnTo>
                  <a:lnTo>
                    <a:pt x="9144" y="2086356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038093" y="4766605"/>
            <a:ext cx="4940935" cy="134366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240665" marR="5080" indent="-228600">
              <a:lnSpc>
                <a:spcPct val="86800"/>
              </a:lnSpc>
              <a:spcBef>
                <a:spcPts val="480"/>
              </a:spcBef>
              <a:buChar char="•"/>
              <a:tabLst>
                <a:tab pos="241300" algn="l"/>
                <a:tab pos="3992879" algn="l"/>
              </a:tabLst>
            </a:pPr>
            <a:r>
              <a:rPr dirty="0" sz="2400" spc="5">
                <a:latin typeface="Cambria"/>
                <a:cs typeface="Cambria"/>
              </a:rPr>
              <a:t>If</a:t>
            </a:r>
            <a:r>
              <a:rPr dirty="0" sz="2400" spc="-7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some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other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request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for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OS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to </a:t>
            </a:r>
            <a:r>
              <a:rPr dirty="0" sz="2400" spc="-5">
                <a:latin typeface="Cambria"/>
                <a:cs typeface="Cambria"/>
              </a:rPr>
              <a:t>kill the </a:t>
            </a:r>
            <a:r>
              <a:rPr dirty="0" sz="2400" spc="-10">
                <a:latin typeface="Cambria"/>
                <a:cs typeface="Cambria"/>
              </a:rPr>
              <a:t>process. </a:t>
            </a:r>
            <a:r>
              <a:rPr dirty="0" sz="2400" spc="-5">
                <a:latin typeface="Cambria"/>
                <a:cs typeface="Cambria"/>
              </a:rPr>
              <a:t>Then </a:t>
            </a:r>
            <a:r>
              <a:rPr dirty="0" sz="2400">
                <a:latin typeface="Cambria"/>
                <a:cs typeface="Cambria"/>
              </a:rPr>
              <a:t>UNIX </a:t>
            </a:r>
            <a:r>
              <a:rPr dirty="0" sz="2400" spc="-10">
                <a:latin typeface="Cambria"/>
                <a:cs typeface="Cambria"/>
              </a:rPr>
              <a:t>it can 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be</a:t>
            </a:r>
            <a:r>
              <a:rPr dirty="0" sz="2400" spc="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done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35">
                <a:latin typeface="Cambria"/>
                <a:cs typeface="Cambria"/>
              </a:rPr>
              <a:t>by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“kill”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system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call	</a:t>
            </a:r>
            <a:r>
              <a:rPr dirty="0" sz="2400" spc="-10">
                <a:latin typeface="Cambria"/>
                <a:cs typeface="Cambria"/>
              </a:rPr>
              <a:t>while 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in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windows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45">
                <a:latin typeface="Cambria"/>
                <a:cs typeface="Cambria"/>
              </a:rPr>
              <a:t>“Terminate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Process”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3504" y="4160520"/>
            <a:ext cx="3246119" cy="268833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105889" y="4926595"/>
            <a:ext cx="2245995" cy="1026794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L="12065" marR="5080">
              <a:lnSpc>
                <a:spcPct val="86900"/>
              </a:lnSpc>
              <a:spcBef>
                <a:spcPts val="475"/>
              </a:spcBef>
            </a:pP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Killed</a:t>
            </a:r>
            <a:r>
              <a:rPr dirty="0" sz="2400" spc="-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dirty="0" sz="2400" spc="-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another </a:t>
            </a:r>
            <a:r>
              <a:rPr dirty="0" sz="2400" spc="-5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process </a:t>
            </a:r>
            <a:r>
              <a:rPr dirty="0" sz="2400" spc="-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(involuntary):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6710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Process</a:t>
            </a:r>
            <a:r>
              <a:rPr dirty="0" u="none" spc="-135"/>
              <a:t> </a:t>
            </a:r>
            <a:r>
              <a:rPr dirty="0" u="none" spc="-10"/>
              <a:t>Relationship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364" y="1444751"/>
            <a:ext cx="8810243" cy="69951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6364" y="4238244"/>
            <a:ext cx="8810243" cy="69951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8376" y="1394109"/>
            <a:ext cx="8505825" cy="533082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300"/>
              </a:spcBef>
            </a:pPr>
            <a:r>
              <a:rPr dirty="0" sz="2400" spc="5">
                <a:solidFill>
                  <a:srgbClr val="FFFFFF"/>
                </a:solidFill>
                <a:latin typeface="Cambria"/>
                <a:cs typeface="Cambria"/>
              </a:rPr>
              <a:t>One</a:t>
            </a:r>
            <a:r>
              <a:rPr dirty="0" sz="2400" spc="-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400" spc="-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one:</a:t>
            </a:r>
            <a:endParaRPr sz="2400">
              <a:latin typeface="Cambria"/>
              <a:cs typeface="Cambria"/>
            </a:endParaRPr>
          </a:p>
          <a:p>
            <a:pPr algn="just" marL="394970" indent="-229235">
              <a:lnSpc>
                <a:spcPct val="100000"/>
              </a:lnSpc>
              <a:spcBef>
                <a:spcPts val="1195"/>
              </a:spcBef>
              <a:buChar char="•"/>
              <a:tabLst>
                <a:tab pos="395605" algn="l"/>
              </a:tabLst>
            </a:pPr>
            <a:r>
              <a:rPr dirty="0" sz="2400" spc="-15">
                <a:latin typeface="Cambria"/>
                <a:cs typeface="Cambria"/>
              </a:rPr>
              <a:t>when </a:t>
            </a:r>
            <a:r>
              <a:rPr dirty="0" sz="2400" spc="-5" i="1">
                <a:latin typeface="Cambria"/>
                <a:cs typeface="Cambria"/>
              </a:rPr>
              <a:t>single</a:t>
            </a:r>
            <a:r>
              <a:rPr dirty="0" sz="2400" i="1">
                <a:latin typeface="Cambria"/>
                <a:cs typeface="Cambria"/>
              </a:rPr>
              <a:t> </a:t>
            </a:r>
            <a:r>
              <a:rPr dirty="0" sz="2400" spc="-25" i="1">
                <a:latin typeface="Cambria"/>
                <a:cs typeface="Cambria"/>
              </a:rPr>
              <a:t>execution</a:t>
            </a:r>
            <a:r>
              <a:rPr dirty="0" sz="2400" spc="10" i="1">
                <a:latin typeface="Cambria"/>
                <a:cs typeface="Cambria"/>
              </a:rPr>
              <a:t> </a:t>
            </a:r>
            <a:r>
              <a:rPr dirty="0" sz="2400" i="1">
                <a:latin typeface="Cambria"/>
                <a:cs typeface="Cambria"/>
              </a:rPr>
              <a:t>of</a:t>
            </a:r>
            <a:r>
              <a:rPr dirty="0" sz="2400" spc="-15" i="1">
                <a:latin typeface="Cambria"/>
                <a:cs typeface="Cambria"/>
              </a:rPr>
              <a:t> </a:t>
            </a:r>
            <a:r>
              <a:rPr dirty="0" sz="2400" spc="-5" i="1">
                <a:latin typeface="Cambria"/>
                <a:cs typeface="Cambria"/>
              </a:rPr>
              <a:t>sequential</a:t>
            </a:r>
            <a:r>
              <a:rPr dirty="0" sz="2400" spc="-50" i="1">
                <a:latin typeface="Cambria"/>
                <a:cs typeface="Cambria"/>
              </a:rPr>
              <a:t> </a:t>
            </a:r>
            <a:r>
              <a:rPr dirty="0" sz="2400" spc="-25" i="1">
                <a:latin typeface="Cambria"/>
                <a:cs typeface="Cambria"/>
              </a:rPr>
              <a:t>program</a:t>
            </a:r>
            <a:r>
              <a:rPr dirty="0" sz="2400" i="1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in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progress.</a:t>
            </a:r>
            <a:endParaRPr sz="2400">
              <a:latin typeface="Cambria"/>
              <a:cs typeface="Cambria"/>
            </a:endParaRPr>
          </a:p>
          <a:p>
            <a:pPr algn="just" marL="396240" marR="6985" indent="-228600">
              <a:lnSpc>
                <a:spcPct val="86900"/>
              </a:lnSpc>
              <a:spcBef>
                <a:spcPts val="595"/>
              </a:spcBef>
              <a:buChar char="•"/>
              <a:tabLst>
                <a:tab pos="396875" algn="l"/>
              </a:tabLst>
            </a:pPr>
            <a:r>
              <a:rPr dirty="0" sz="2400" spc="-30">
                <a:latin typeface="Cambria"/>
                <a:cs typeface="Cambria"/>
              </a:rPr>
              <a:t>Program </a:t>
            </a:r>
            <a:r>
              <a:rPr dirty="0" sz="2400" spc="-5">
                <a:latin typeface="Cambria"/>
                <a:cs typeface="Cambria"/>
              </a:rPr>
              <a:t>consist </a:t>
            </a:r>
            <a:r>
              <a:rPr dirty="0" sz="2400" spc="-15">
                <a:latin typeface="Cambria"/>
                <a:cs typeface="Cambria"/>
              </a:rPr>
              <a:t>of main </a:t>
            </a:r>
            <a:r>
              <a:rPr dirty="0" sz="2400" spc="-30">
                <a:latin typeface="Cambria"/>
                <a:cs typeface="Cambria"/>
              </a:rPr>
              <a:t>program </a:t>
            </a:r>
            <a:r>
              <a:rPr dirty="0" sz="2400">
                <a:latin typeface="Cambria"/>
                <a:cs typeface="Cambria"/>
              </a:rPr>
              <a:t>and set </a:t>
            </a:r>
            <a:r>
              <a:rPr dirty="0" sz="2400" spc="-5">
                <a:latin typeface="Cambria"/>
                <a:cs typeface="Cambria"/>
              </a:rPr>
              <a:t>of </a:t>
            </a:r>
            <a:r>
              <a:rPr dirty="0" sz="2400" spc="-10">
                <a:latin typeface="Cambria"/>
                <a:cs typeface="Cambria"/>
              </a:rPr>
              <a:t>functions, during 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execution</a:t>
            </a:r>
            <a:r>
              <a:rPr dirty="0" sz="2400" spc="-15">
                <a:latin typeface="Cambria"/>
                <a:cs typeface="Cambria"/>
              </a:rPr>
              <a:t> control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flows</a:t>
            </a:r>
            <a:r>
              <a:rPr dirty="0" sz="2400" spc="-15">
                <a:latin typeface="Cambria"/>
                <a:cs typeface="Cambria"/>
              </a:rPr>
              <a:t> between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main</a:t>
            </a:r>
            <a:r>
              <a:rPr dirty="0" sz="2400" spc="5">
                <a:latin typeface="Cambria"/>
                <a:cs typeface="Cambria"/>
              </a:rPr>
              <a:t> </a:t>
            </a:r>
            <a:r>
              <a:rPr dirty="0" sz="2400" spc="-35">
                <a:latin typeface="Cambria"/>
                <a:cs typeface="Cambria"/>
              </a:rPr>
              <a:t>program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and</a:t>
            </a:r>
            <a:r>
              <a:rPr dirty="0" sz="2400" spc="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set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of 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functions.</a:t>
            </a:r>
            <a:endParaRPr sz="2400">
              <a:latin typeface="Cambria"/>
              <a:cs typeface="Cambria"/>
            </a:endParaRPr>
          </a:p>
          <a:p>
            <a:pPr algn="just" marL="396240" marR="5080" indent="-228600">
              <a:lnSpc>
                <a:spcPts val="2500"/>
              </a:lnSpc>
              <a:spcBef>
                <a:spcPts val="615"/>
              </a:spcBef>
              <a:buChar char="•"/>
              <a:tabLst>
                <a:tab pos="396875" algn="l"/>
              </a:tabLst>
            </a:pPr>
            <a:r>
              <a:rPr dirty="0" sz="2400" spc="-5">
                <a:latin typeface="Cambria"/>
                <a:cs typeface="Cambria"/>
              </a:rPr>
              <a:t>OS</a:t>
            </a:r>
            <a:r>
              <a:rPr dirty="0" sz="2400">
                <a:latin typeface="Cambria"/>
                <a:cs typeface="Cambria"/>
              </a:rPr>
              <a:t> is</a:t>
            </a:r>
            <a:r>
              <a:rPr dirty="0" sz="2400" spc="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not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45">
                <a:latin typeface="Cambria"/>
                <a:cs typeface="Cambria"/>
              </a:rPr>
              <a:t>aware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the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existence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function.</a:t>
            </a:r>
            <a:r>
              <a:rPr dirty="0" sz="2400" spc="51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So</a:t>
            </a:r>
            <a:r>
              <a:rPr dirty="0" sz="2400" spc="509">
                <a:latin typeface="Cambria"/>
                <a:cs typeface="Cambria"/>
              </a:rPr>
              <a:t> </a:t>
            </a:r>
            <a:r>
              <a:rPr dirty="0" sz="2400" spc="-30">
                <a:latin typeface="Cambria"/>
                <a:cs typeface="Cambria"/>
              </a:rPr>
              <a:t>program 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consist </a:t>
            </a:r>
            <a:r>
              <a:rPr dirty="0" sz="2400" spc="-15">
                <a:latin typeface="Cambria"/>
                <a:cs typeface="Cambria"/>
              </a:rPr>
              <a:t>of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single</a:t>
            </a:r>
            <a:r>
              <a:rPr dirty="0" sz="2400" spc="-9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process.</a:t>
            </a:r>
            <a:endParaRPr sz="2400">
              <a:latin typeface="Cambria"/>
              <a:cs typeface="Cambria"/>
            </a:endParaRPr>
          </a:p>
          <a:p>
            <a:pPr algn="just" marL="12700">
              <a:lnSpc>
                <a:spcPct val="100000"/>
              </a:lnSpc>
              <a:spcBef>
                <a:spcPts val="1180"/>
              </a:spcBef>
            </a:pP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Many</a:t>
            </a:r>
            <a:r>
              <a:rPr dirty="0" sz="2400" spc="-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400" spc="-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one:</a:t>
            </a:r>
            <a:endParaRPr sz="2400">
              <a:latin typeface="Cambria"/>
              <a:cs typeface="Cambria"/>
            </a:endParaRPr>
          </a:p>
          <a:p>
            <a:pPr marL="394970" indent="-229235">
              <a:lnSpc>
                <a:spcPct val="100000"/>
              </a:lnSpc>
              <a:spcBef>
                <a:spcPts val="1195"/>
              </a:spcBef>
              <a:buChar char="•"/>
              <a:tabLst>
                <a:tab pos="395605" algn="l"/>
              </a:tabLst>
            </a:pPr>
            <a:r>
              <a:rPr dirty="0" sz="2400" spc="-25">
                <a:latin typeface="Cambria"/>
                <a:cs typeface="Cambria"/>
              </a:rPr>
              <a:t>Many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simultaneous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executions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 spc="1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program.</a:t>
            </a:r>
            <a:endParaRPr sz="2400">
              <a:latin typeface="Cambria"/>
              <a:cs typeface="Cambria"/>
            </a:endParaRPr>
          </a:p>
          <a:p>
            <a:pPr marL="396240" marR="71120" indent="-228600">
              <a:lnSpc>
                <a:spcPts val="2500"/>
              </a:lnSpc>
              <a:spcBef>
                <a:spcPts val="630"/>
              </a:spcBef>
              <a:buChar char="•"/>
              <a:tabLst>
                <a:tab pos="396875" algn="l"/>
              </a:tabLst>
            </a:pPr>
            <a:r>
              <a:rPr dirty="0" sz="2400" spc="-25">
                <a:latin typeface="Cambria"/>
                <a:cs typeface="Cambria"/>
              </a:rPr>
              <a:t>Program</a:t>
            </a:r>
            <a:r>
              <a:rPr dirty="0" sz="2400" spc="32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informs</a:t>
            </a:r>
            <a:r>
              <a:rPr dirty="0" sz="2400" spc="360">
                <a:latin typeface="Cambria"/>
                <a:cs typeface="Cambria"/>
              </a:rPr>
              <a:t> </a:t>
            </a:r>
            <a:r>
              <a:rPr dirty="0" sz="2400" spc="5">
                <a:latin typeface="Cambria"/>
                <a:cs typeface="Cambria"/>
              </a:rPr>
              <a:t>OS</a:t>
            </a:r>
            <a:r>
              <a:rPr dirty="0" sz="2400" spc="37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about</a:t>
            </a:r>
            <a:r>
              <a:rPr dirty="0" sz="2400" spc="385">
                <a:latin typeface="Cambria"/>
                <a:cs typeface="Cambria"/>
              </a:rPr>
              <a:t> </a:t>
            </a:r>
            <a:r>
              <a:rPr dirty="0" sz="2400" spc="10">
                <a:latin typeface="Cambria"/>
                <a:cs typeface="Cambria"/>
              </a:rPr>
              <a:t>its</a:t>
            </a:r>
            <a:r>
              <a:rPr dirty="0" sz="2400" spc="38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parts</a:t>
            </a:r>
            <a:r>
              <a:rPr dirty="0" sz="2400" spc="355">
                <a:latin typeface="Cambria"/>
                <a:cs typeface="Cambria"/>
              </a:rPr>
              <a:t> </a:t>
            </a:r>
            <a:r>
              <a:rPr dirty="0" sz="2400" spc="5">
                <a:latin typeface="Cambria"/>
                <a:cs typeface="Cambria"/>
              </a:rPr>
              <a:t>that</a:t>
            </a:r>
            <a:r>
              <a:rPr dirty="0" sz="2400" spc="360">
                <a:latin typeface="Cambria"/>
                <a:cs typeface="Cambria"/>
              </a:rPr>
              <a:t> </a:t>
            </a:r>
            <a:r>
              <a:rPr dirty="0" sz="2400" spc="-30">
                <a:latin typeface="Cambria"/>
                <a:cs typeface="Cambria"/>
              </a:rPr>
              <a:t>are</a:t>
            </a:r>
            <a:r>
              <a:rPr dirty="0" sz="2400" spc="36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to</a:t>
            </a:r>
            <a:r>
              <a:rPr dirty="0" sz="2400" spc="35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be</a:t>
            </a:r>
            <a:r>
              <a:rPr dirty="0" sz="2400" spc="36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executed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concurrently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thus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OS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consider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each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part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as </a:t>
            </a:r>
            <a:r>
              <a:rPr dirty="0" sz="2400" spc="-20">
                <a:latin typeface="Cambria"/>
                <a:cs typeface="Cambria"/>
              </a:rPr>
              <a:t>process.</a:t>
            </a:r>
            <a:endParaRPr sz="2400">
              <a:latin typeface="Cambria"/>
              <a:cs typeface="Cambria"/>
            </a:endParaRPr>
          </a:p>
          <a:p>
            <a:pPr marL="394970" indent="-229235">
              <a:lnSpc>
                <a:spcPct val="100000"/>
              </a:lnSpc>
              <a:spcBef>
                <a:spcPts val="180"/>
              </a:spcBef>
              <a:buChar char="•"/>
              <a:tabLst>
                <a:tab pos="395605" algn="l"/>
              </a:tabLst>
            </a:pPr>
            <a:r>
              <a:rPr dirty="0" sz="2400">
                <a:latin typeface="Cambria"/>
                <a:cs typeface="Cambria"/>
              </a:rPr>
              <a:t>So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one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program</a:t>
            </a:r>
            <a:r>
              <a:rPr dirty="0" sz="2400" spc="-8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any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many</a:t>
            </a:r>
            <a:r>
              <a:rPr dirty="0" sz="2400" spc="-20">
                <a:latin typeface="Cambria"/>
                <a:cs typeface="Cambria"/>
              </a:rPr>
              <a:t> process.</a:t>
            </a:r>
            <a:endParaRPr sz="2400">
              <a:latin typeface="Cambria"/>
              <a:cs typeface="Cambria"/>
            </a:endParaRPr>
          </a:p>
          <a:p>
            <a:pPr marL="394970" indent="-229235">
              <a:lnSpc>
                <a:spcPct val="100000"/>
              </a:lnSpc>
              <a:spcBef>
                <a:spcPts val="190"/>
              </a:spcBef>
              <a:buChar char="•"/>
              <a:tabLst>
                <a:tab pos="395605" algn="l"/>
              </a:tabLst>
            </a:pPr>
            <a:r>
              <a:rPr dirty="0" sz="2400">
                <a:latin typeface="Cambria"/>
                <a:cs typeface="Cambria"/>
              </a:rPr>
              <a:t>This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are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know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as </a:t>
            </a:r>
            <a:r>
              <a:rPr dirty="0" sz="2400" spc="-10">
                <a:latin typeface="Cambria"/>
                <a:cs typeface="Cambria"/>
              </a:rPr>
              <a:t>concurrent</a:t>
            </a:r>
            <a:r>
              <a:rPr dirty="0" sz="2400" spc="-7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2480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Process</a:t>
            </a:r>
            <a:r>
              <a:rPr dirty="0" u="none" spc="-155"/>
              <a:t> </a:t>
            </a:r>
            <a:r>
              <a:rPr dirty="0" u="none" spc="-20"/>
              <a:t>States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92323"/>
            <a:ext cx="7959725" cy="861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42900">
              <a:lnSpc>
                <a:spcPct val="114199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0">
                <a:latin typeface="Calibri"/>
                <a:cs typeface="Calibri"/>
              </a:rPr>
              <a:t>Process </a:t>
            </a:r>
            <a:r>
              <a:rPr dirty="0" sz="2400" spc="-45">
                <a:latin typeface="Calibri"/>
                <a:cs typeface="Calibri"/>
              </a:rPr>
              <a:t>state </a:t>
            </a:r>
            <a:r>
              <a:rPr dirty="0" sz="2400">
                <a:latin typeface="Calibri"/>
                <a:cs typeface="Calibri"/>
              </a:rPr>
              <a:t>is an </a:t>
            </a:r>
            <a:r>
              <a:rPr dirty="0" sz="2400" spc="-25">
                <a:latin typeface="Calibri"/>
                <a:cs typeface="Calibri"/>
              </a:rPr>
              <a:t>indicator </a:t>
            </a:r>
            <a:r>
              <a:rPr dirty="0" sz="2400" spc="-10">
                <a:latin typeface="Calibri"/>
                <a:cs typeface="Calibri"/>
              </a:rPr>
              <a:t>of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20">
                <a:latin typeface="Calibri"/>
                <a:cs typeface="Calibri"/>
              </a:rPr>
              <a:t>nature </a:t>
            </a:r>
            <a:r>
              <a:rPr dirty="0" sz="2400">
                <a:latin typeface="Calibri"/>
                <a:cs typeface="Calibri"/>
              </a:rPr>
              <a:t>of </a:t>
            </a:r>
            <a:r>
              <a:rPr dirty="0" sz="2400" spc="-20">
                <a:latin typeface="Calibri"/>
                <a:cs typeface="Calibri"/>
              </a:rPr>
              <a:t>current </a:t>
            </a:r>
            <a:r>
              <a:rPr dirty="0" sz="2400" spc="-5">
                <a:latin typeface="Calibri"/>
                <a:cs typeface="Calibri"/>
              </a:rPr>
              <a:t>activity </a:t>
            </a:r>
            <a:r>
              <a:rPr dirty="0" sz="2400">
                <a:latin typeface="Calibri"/>
                <a:cs typeface="Calibri"/>
              </a:rPr>
              <a:t>in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process.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9808" y="2505456"/>
            <a:ext cx="8563355" cy="4224527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6083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Process</a:t>
            </a:r>
            <a:r>
              <a:rPr dirty="0" u="none" spc="-50"/>
              <a:t> </a:t>
            </a:r>
            <a:r>
              <a:rPr dirty="0" u="none" spc="-30"/>
              <a:t>State</a:t>
            </a:r>
            <a:r>
              <a:rPr dirty="0" u="none" spc="-70"/>
              <a:t> </a:t>
            </a:r>
            <a:r>
              <a:rPr dirty="0" u="none" spc="-35"/>
              <a:t>Transitions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442" y="1314149"/>
            <a:ext cx="8032750" cy="118364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0"/>
              </a:spcBef>
              <a:buFont typeface="Times New Roman"/>
              <a:buChar char="▪"/>
              <a:tabLst>
                <a:tab pos="354965" algn="l"/>
                <a:tab pos="356235" algn="l"/>
                <a:tab pos="6477000" algn="l"/>
              </a:tabLst>
            </a:pP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 spc="50">
                <a:latin typeface="Calibri"/>
                <a:cs typeface="Calibri"/>
              </a:rPr>
              <a:t> </a:t>
            </a:r>
            <a:r>
              <a:rPr dirty="0" sz="2800" spc="-50">
                <a:latin typeface="Calibri"/>
                <a:cs typeface="Calibri"/>
              </a:rPr>
              <a:t>state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transitions</a:t>
            </a:r>
            <a:r>
              <a:rPr dirty="0" sz="2800" spc="100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for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is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change	</a:t>
            </a:r>
            <a:r>
              <a:rPr dirty="0" sz="2800" spc="-20">
                <a:latin typeface="Calibri"/>
                <a:cs typeface="Calibri"/>
              </a:rPr>
              <a:t>in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its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state.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25" b="1">
                <a:latin typeface="Calibri"/>
                <a:cs typeface="Calibri"/>
              </a:rPr>
              <a:t>Five</a:t>
            </a:r>
            <a:r>
              <a:rPr dirty="0" sz="2800" spc="10" b="1">
                <a:latin typeface="Calibri"/>
                <a:cs typeface="Calibri"/>
              </a:rPr>
              <a:t> </a:t>
            </a:r>
            <a:r>
              <a:rPr dirty="0" sz="2800" spc="-50" b="1">
                <a:latin typeface="Calibri"/>
                <a:cs typeface="Calibri"/>
              </a:rPr>
              <a:t>state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process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model: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3836" y="2819400"/>
            <a:ext cx="8132064" cy="387248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6083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Process</a:t>
            </a:r>
            <a:r>
              <a:rPr dirty="0" u="none" spc="-50"/>
              <a:t> </a:t>
            </a:r>
            <a:r>
              <a:rPr dirty="0" u="none" spc="-30"/>
              <a:t>State</a:t>
            </a:r>
            <a:r>
              <a:rPr dirty="0" u="none" spc="-70"/>
              <a:t> </a:t>
            </a:r>
            <a:r>
              <a:rPr dirty="0" u="none" spc="-35"/>
              <a:t>Transitions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59891" y="2584703"/>
          <a:ext cx="8757285" cy="272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4305"/>
                <a:gridCol w="6045200"/>
              </a:tblGrid>
              <a:tr h="44043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2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State</a:t>
                      </a:r>
                      <a:r>
                        <a:rPr dirty="0" sz="22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Transition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9050"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2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9050">
                    <a:solidFill>
                      <a:srgbClr val="4F80BC"/>
                    </a:solidFill>
                  </a:tcPr>
                </a:tc>
              </a:tr>
              <a:tr h="41909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200" spc="-1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ea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22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>
                          <a:latin typeface="Times New Roman"/>
                          <a:cs typeface="Times New Roman"/>
                        </a:rPr>
                        <a:t></a:t>
                      </a:r>
                      <a:r>
                        <a:rPr dirty="0" sz="2200" spc="-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2200" spc="10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nn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220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g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4F80BC"/>
                      </a:solidFill>
                      <a:prstDash val="solid"/>
                    </a:lnL>
                    <a:lnB w="12700">
                      <a:solidFill>
                        <a:srgbClr val="4F80BC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CPU</a:t>
                      </a:r>
                      <a:r>
                        <a:rPr dirty="0" sz="2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start</a:t>
                      </a:r>
                      <a:r>
                        <a:rPr dirty="0" sz="22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5">
                          <a:latin typeface="Calibri"/>
                          <a:cs typeface="Calibri"/>
                        </a:rPr>
                        <a:t>resumes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2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execution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5080">
                    <a:lnR w="12700">
                      <a:solidFill>
                        <a:srgbClr val="4F80BC"/>
                      </a:solidFill>
                      <a:prstDash val="solid"/>
                    </a:lnR>
                    <a:lnB w="12700">
                      <a:solidFill>
                        <a:srgbClr val="4F80BC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200" spc="-10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2200" spc="-35">
                          <a:latin typeface="Calibri"/>
                          <a:cs typeface="Calibri"/>
                        </a:rPr>
                        <a:t>k</a:t>
                      </a:r>
                      <a:r>
                        <a:rPr dirty="0" sz="2200" spc="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22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>
                          <a:latin typeface="Times New Roman"/>
                          <a:cs typeface="Times New Roman"/>
                        </a:rPr>
                        <a:t></a:t>
                      </a:r>
                      <a:r>
                        <a:rPr dirty="0" sz="220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ea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y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4F80BC"/>
                      </a:solidFill>
                      <a:prstDash val="solid"/>
                    </a:lnL>
                    <a:lnT w="12700">
                      <a:solidFill>
                        <a:srgbClr val="4F80BC"/>
                      </a:solidFill>
                      <a:prstDash val="solid"/>
                    </a:lnT>
                    <a:lnB w="12700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0" marR="44830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200" spc="-15">
                          <a:latin typeface="Calibri"/>
                          <a:cs typeface="Calibri"/>
                        </a:rPr>
                        <a:t>Request 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made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22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process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5">
                          <a:latin typeface="Calibri"/>
                          <a:cs typeface="Calibri"/>
                        </a:rPr>
                        <a:t>is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satisfied</a:t>
                      </a:r>
                      <a:r>
                        <a:rPr dirty="0" sz="22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or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event </a:t>
                      </a:r>
                      <a:r>
                        <a:rPr dirty="0" sz="2200" spc="-4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for </a:t>
                      </a:r>
                      <a:r>
                        <a:rPr dirty="0" sz="2200" spc="-5">
                          <a:latin typeface="Calibri"/>
                          <a:cs typeface="Calibri"/>
                        </a:rPr>
                        <a:t>which</a:t>
                      </a:r>
                      <a:r>
                        <a:rPr dirty="0" sz="2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process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was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waiting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occurs.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R w="12700">
                      <a:solidFill>
                        <a:srgbClr val="4F80BC"/>
                      </a:solidFill>
                      <a:prstDash val="solid"/>
                    </a:lnR>
                    <a:lnT w="12700">
                      <a:solidFill>
                        <a:srgbClr val="4F80BC"/>
                      </a:solidFill>
                      <a:prstDash val="solid"/>
                    </a:lnT>
                    <a:lnB w="12700">
                      <a:solidFill>
                        <a:srgbClr val="4F80BC"/>
                      </a:solidFill>
                      <a:prstDash val="solid"/>
                    </a:lnB>
                  </a:tcPr>
                </a:tc>
              </a:tr>
              <a:tr h="1097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Running</a:t>
                      </a:r>
                      <a:r>
                        <a:rPr dirty="0" sz="22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25">
                          <a:latin typeface="Times New Roman"/>
                          <a:cs typeface="Times New Roman"/>
                        </a:rPr>
                        <a:t></a:t>
                      </a:r>
                      <a:r>
                        <a:rPr dirty="0" sz="2200" spc="-25">
                          <a:latin typeface="Calibri"/>
                          <a:cs typeface="Calibri"/>
                        </a:rPr>
                        <a:t>Blocked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4F80BC"/>
                      </a:solidFill>
                      <a:prstDash val="solid"/>
                    </a:lnL>
                    <a:lnT w="12700">
                      <a:solidFill>
                        <a:srgbClr val="4F80BC"/>
                      </a:solidFill>
                      <a:prstDash val="solid"/>
                    </a:lnT>
                    <a:lnB w="12700">
                      <a:solidFill>
                        <a:srgbClr val="4F80BC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200" spc="-15">
                          <a:latin typeface="Calibri"/>
                          <a:cs typeface="Calibri"/>
                        </a:rPr>
                        <a:t>Process</a:t>
                      </a:r>
                      <a:r>
                        <a:rPr dirty="0" sz="2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request</a:t>
                      </a:r>
                      <a:r>
                        <a:rPr dirty="0" sz="22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22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5">
                          <a:latin typeface="Calibri"/>
                          <a:cs typeface="Calibri"/>
                        </a:rPr>
                        <a:t>I/O</a:t>
                      </a:r>
                      <a:endParaRPr sz="2200">
                        <a:latin typeface="Calibri"/>
                        <a:cs typeface="Calibri"/>
                      </a:endParaRPr>
                    </a:p>
                    <a:p>
                      <a:pPr marL="463550" marR="340360">
                        <a:lnSpc>
                          <a:spcPct val="100000"/>
                        </a:lnSpc>
                      </a:pPr>
                      <a:r>
                        <a:rPr dirty="0" sz="2200" spc="-15">
                          <a:latin typeface="Calibri"/>
                          <a:cs typeface="Calibri"/>
                        </a:rPr>
                        <a:t>Request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5">
                          <a:latin typeface="Calibri"/>
                          <a:cs typeface="Calibri"/>
                        </a:rPr>
                        <a:t>memory</a:t>
                      </a:r>
                      <a:r>
                        <a:rPr dirty="0" sz="22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2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5">
                          <a:latin typeface="Calibri"/>
                          <a:cs typeface="Calibri"/>
                        </a:rPr>
                        <a:t>some</a:t>
                      </a:r>
                      <a:r>
                        <a:rPr dirty="0" sz="22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other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resources. </a:t>
                      </a:r>
                      <a:r>
                        <a:rPr dirty="0" sz="2200" spc="-48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25">
                          <a:latin typeface="Calibri"/>
                          <a:cs typeface="Calibri"/>
                        </a:rPr>
                        <a:t>Waits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2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 message</a:t>
                      </a:r>
                      <a:r>
                        <a:rPr dirty="0" sz="22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from</a:t>
                      </a:r>
                      <a:r>
                        <a:rPr dirty="0" sz="2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200" spc="-5">
                          <a:latin typeface="Calibri"/>
                          <a:cs typeface="Calibri"/>
                        </a:rPr>
                        <a:t>other</a:t>
                      </a:r>
                      <a:r>
                        <a:rPr dirty="0" sz="2200" spc="-15">
                          <a:latin typeface="Calibri"/>
                          <a:cs typeface="Calibri"/>
                        </a:rPr>
                        <a:t> process.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R w="12700">
                      <a:solidFill>
                        <a:srgbClr val="4F80BC"/>
                      </a:solidFill>
                      <a:prstDash val="solid"/>
                    </a:lnR>
                    <a:lnT w="12700">
                      <a:solidFill>
                        <a:srgbClr val="4F80BC"/>
                      </a:solidFill>
                      <a:prstDash val="solid"/>
                    </a:lnT>
                    <a:lnB w="12700">
                      <a:solidFill>
                        <a:srgbClr val="4F80BC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6083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Process</a:t>
            </a:r>
            <a:r>
              <a:rPr dirty="0" u="none" spc="-50"/>
              <a:t> </a:t>
            </a:r>
            <a:r>
              <a:rPr dirty="0" u="none" spc="-30"/>
              <a:t>State</a:t>
            </a:r>
            <a:r>
              <a:rPr dirty="0" u="none" spc="-70"/>
              <a:t> </a:t>
            </a:r>
            <a:r>
              <a:rPr dirty="0" u="none" spc="-35"/>
              <a:t>Transitions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3272" y="2098548"/>
            <a:ext cx="8152307" cy="373932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55244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Process</a:t>
            </a:r>
            <a:r>
              <a:rPr dirty="0" u="none" spc="-45"/>
              <a:t> </a:t>
            </a:r>
            <a:r>
              <a:rPr dirty="0" u="none" spc="-30"/>
              <a:t>State</a:t>
            </a:r>
            <a:r>
              <a:rPr dirty="0" u="none" spc="-70"/>
              <a:t> </a:t>
            </a:r>
            <a:r>
              <a:rPr dirty="0" u="none" spc="-15"/>
              <a:t>transitions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442" y="1314149"/>
            <a:ext cx="7967345" cy="492061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800" spc="-25" b="1">
                <a:solidFill>
                  <a:srgbClr val="BF0000"/>
                </a:solidFill>
                <a:latin typeface="Calibri"/>
                <a:cs typeface="Calibri"/>
              </a:rPr>
              <a:t>Reason</a:t>
            </a:r>
            <a:r>
              <a:rPr dirty="0" sz="2800" spc="-4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800" spc="-35" b="1">
                <a:solidFill>
                  <a:srgbClr val="BF0000"/>
                </a:solidFill>
                <a:latin typeface="Calibri"/>
                <a:cs typeface="Calibri"/>
              </a:rPr>
              <a:t>for</a:t>
            </a:r>
            <a:r>
              <a:rPr dirty="0" sz="2800" spc="2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BF0000"/>
                </a:solidFill>
                <a:latin typeface="Calibri"/>
                <a:cs typeface="Calibri"/>
              </a:rPr>
              <a:t>suspension</a:t>
            </a:r>
            <a:r>
              <a:rPr dirty="0" sz="2800" spc="-4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dirty="0" sz="2800" spc="2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800" spc="-25" b="1">
                <a:solidFill>
                  <a:srgbClr val="BF0000"/>
                </a:solidFill>
                <a:latin typeface="Calibri"/>
                <a:cs typeface="Calibri"/>
              </a:rPr>
              <a:t>process: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25" b="1">
                <a:latin typeface="Calibri"/>
                <a:cs typeface="Calibri"/>
              </a:rPr>
              <a:t>Swapping:</a:t>
            </a:r>
            <a:r>
              <a:rPr dirty="0" sz="2800" spc="30" b="1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moving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from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memory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to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disk.</a:t>
            </a:r>
            <a:endParaRPr sz="2800">
              <a:latin typeface="Calibri"/>
              <a:cs typeface="Calibri"/>
            </a:endParaRPr>
          </a:p>
          <a:p>
            <a:pPr marL="355600" marR="367030" indent="-343535">
              <a:lnSpc>
                <a:spcPct val="113900"/>
              </a:lnSpc>
              <a:spcBef>
                <a:spcPts val="49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15" b="1">
                <a:latin typeface="Calibri"/>
                <a:cs typeface="Calibri"/>
              </a:rPr>
              <a:t>Other</a:t>
            </a:r>
            <a:r>
              <a:rPr dirty="0" sz="2800" spc="2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OS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reasons:</a:t>
            </a:r>
            <a:r>
              <a:rPr dirty="0" sz="2800" spc="65" b="1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OS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30">
                <a:latin typeface="Calibri"/>
                <a:cs typeface="Calibri"/>
              </a:rPr>
              <a:t>may </a:t>
            </a:r>
            <a:r>
              <a:rPr dirty="0" sz="2800" spc="-20">
                <a:latin typeface="Calibri"/>
                <a:cs typeface="Calibri"/>
              </a:rPr>
              <a:t>suspend</a:t>
            </a:r>
            <a:r>
              <a:rPr dirty="0" sz="2800" spc="7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that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is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suspected</a:t>
            </a:r>
            <a:r>
              <a:rPr dirty="0" sz="2800" spc="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causing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problem.</a:t>
            </a:r>
            <a:endParaRPr sz="2800">
              <a:latin typeface="Calibri"/>
              <a:cs typeface="Calibri"/>
            </a:endParaRPr>
          </a:p>
          <a:p>
            <a:pPr marL="355600" marR="5080" indent="-343535">
              <a:lnSpc>
                <a:spcPct val="113900"/>
              </a:lnSpc>
              <a:spcBef>
                <a:spcPts val="71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40" b="1">
                <a:latin typeface="Calibri"/>
                <a:cs typeface="Calibri"/>
              </a:rPr>
              <a:t>Interactive</a:t>
            </a:r>
            <a:r>
              <a:rPr dirty="0" sz="2800" spc="8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user </a:t>
            </a:r>
            <a:r>
              <a:rPr dirty="0" sz="2800" spc="-25" b="1">
                <a:latin typeface="Calibri"/>
                <a:cs typeface="Calibri"/>
              </a:rPr>
              <a:t>request:</a:t>
            </a:r>
            <a:r>
              <a:rPr dirty="0" sz="2800" spc="35" b="1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 spc="-15">
                <a:latin typeface="Calibri"/>
                <a:cs typeface="Calibri"/>
              </a:rPr>
              <a:t> user</a:t>
            </a:r>
            <a:r>
              <a:rPr dirty="0" sz="2800" spc="45">
                <a:latin typeface="Calibri"/>
                <a:cs typeface="Calibri"/>
              </a:rPr>
              <a:t> </a:t>
            </a:r>
            <a:r>
              <a:rPr dirty="0" sz="2800" spc="-30">
                <a:latin typeface="Calibri"/>
                <a:cs typeface="Calibri"/>
              </a:rPr>
              <a:t>may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wish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to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suspend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execution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program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for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debugging.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415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20" b="1">
                <a:latin typeface="Calibri"/>
                <a:cs typeface="Calibri"/>
              </a:rPr>
              <a:t>Timing:</a:t>
            </a:r>
            <a:r>
              <a:rPr dirty="0" sz="2800" spc="10" b="1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time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out.</a:t>
            </a:r>
            <a:endParaRPr sz="2800">
              <a:latin typeface="Calibri"/>
              <a:cs typeface="Calibri"/>
            </a:endParaRPr>
          </a:p>
          <a:p>
            <a:pPr marL="355600" marR="21590" indent="-343535">
              <a:lnSpc>
                <a:spcPct val="113900"/>
              </a:lnSpc>
              <a:spcBef>
                <a:spcPts val="48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50" b="1">
                <a:latin typeface="Calibri"/>
                <a:cs typeface="Calibri"/>
              </a:rPr>
              <a:t>Parent</a:t>
            </a:r>
            <a:r>
              <a:rPr dirty="0" sz="2800" spc="50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process</a:t>
            </a:r>
            <a:r>
              <a:rPr dirty="0" sz="2800" spc="15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request:</a:t>
            </a:r>
            <a:r>
              <a:rPr dirty="0" sz="2800" spc="40" b="1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parent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may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suspend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execution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child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process.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5655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Queue</a:t>
            </a:r>
            <a:r>
              <a:rPr dirty="0" u="none" spc="-180"/>
              <a:t> </a:t>
            </a:r>
            <a:r>
              <a:rPr dirty="0" u="none" spc="-10"/>
              <a:t>Diagram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468582"/>
            <a:ext cx="34404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For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single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Waiting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Queue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1768" y="2657856"/>
            <a:ext cx="8005571" cy="237134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5655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Queue</a:t>
            </a:r>
            <a:r>
              <a:rPr dirty="0" u="none" spc="-180"/>
              <a:t> </a:t>
            </a:r>
            <a:r>
              <a:rPr dirty="0" u="none" spc="-10"/>
              <a:t>Diagram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468582"/>
            <a:ext cx="37147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For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multiple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waiting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Queue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7700" y="2250948"/>
            <a:ext cx="8599932" cy="457047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2528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Process</a:t>
            </a:r>
            <a:r>
              <a:rPr dirty="0" u="none" spc="-50"/>
              <a:t> </a:t>
            </a:r>
            <a:r>
              <a:rPr dirty="0" u="none" spc="-20"/>
              <a:t>Control</a:t>
            </a:r>
            <a:r>
              <a:rPr dirty="0" u="none" spc="-40"/>
              <a:t> </a:t>
            </a:r>
            <a:r>
              <a:rPr dirty="0" u="none" spc="5"/>
              <a:t>Block</a:t>
            </a:r>
            <a:r>
              <a:rPr dirty="0" u="none" spc="-20"/>
              <a:t> </a:t>
            </a:r>
            <a:r>
              <a:rPr dirty="0" u="none"/>
              <a:t>(PCB)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03504" y="1565148"/>
            <a:ext cx="8997950" cy="5092700"/>
            <a:chOff x="603504" y="1565148"/>
            <a:chExt cx="8997950" cy="5092700"/>
          </a:xfrm>
        </p:grpSpPr>
        <p:sp>
          <p:nvSpPr>
            <p:cNvPr id="14" name="object 14"/>
            <p:cNvSpPr/>
            <p:nvPr/>
          </p:nvSpPr>
          <p:spPr>
            <a:xfrm>
              <a:off x="603504" y="1565148"/>
              <a:ext cx="1092835" cy="5092700"/>
            </a:xfrm>
            <a:custGeom>
              <a:avLst/>
              <a:gdLst/>
              <a:ahLst/>
              <a:cxnLst/>
              <a:rect l="l" t="t" r="r" b="b"/>
              <a:pathLst>
                <a:path w="1092835" h="5092700">
                  <a:moveTo>
                    <a:pt x="48767" y="5080000"/>
                  </a:moveTo>
                  <a:lnTo>
                    <a:pt x="38100" y="5080000"/>
                  </a:lnTo>
                  <a:lnTo>
                    <a:pt x="32084" y="5069973"/>
                  </a:lnTo>
                  <a:lnTo>
                    <a:pt x="57912" y="5041900"/>
                  </a:lnTo>
                  <a:lnTo>
                    <a:pt x="91439" y="5003800"/>
                  </a:lnTo>
                  <a:lnTo>
                    <a:pt x="155447" y="4940300"/>
                  </a:lnTo>
                  <a:lnTo>
                    <a:pt x="219456" y="4864100"/>
                  </a:lnTo>
                  <a:lnTo>
                    <a:pt x="280416" y="4787900"/>
                  </a:lnTo>
                  <a:lnTo>
                    <a:pt x="349186" y="4697412"/>
                  </a:lnTo>
                  <a:lnTo>
                    <a:pt x="361187" y="4686300"/>
                  </a:lnTo>
                  <a:lnTo>
                    <a:pt x="416052" y="4610100"/>
                  </a:lnTo>
                  <a:lnTo>
                    <a:pt x="441960" y="4572000"/>
                  </a:lnTo>
                  <a:lnTo>
                    <a:pt x="469391" y="4533900"/>
                  </a:lnTo>
                  <a:lnTo>
                    <a:pt x="493775" y="4495800"/>
                  </a:lnTo>
                  <a:lnTo>
                    <a:pt x="496823" y="4489823"/>
                  </a:lnTo>
                  <a:lnTo>
                    <a:pt x="501396" y="4483100"/>
                  </a:lnTo>
                  <a:lnTo>
                    <a:pt x="574548" y="4368800"/>
                  </a:lnTo>
                  <a:lnTo>
                    <a:pt x="620267" y="4292600"/>
                  </a:lnTo>
                  <a:lnTo>
                    <a:pt x="643128" y="4241800"/>
                  </a:lnTo>
                  <a:lnTo>
                    <a:pt x="707136" y="4127500"/>
                  </a:lnTo>
                  <a:lnTo>
                    <a:pt x="726947" y="4076700"/>
                  </a:lnTo>
                  <a:lnTo>
                    <a:pt x="745236" y="4038600"/>
                  </a:lnTo>
                  <a:lnTo>
                    <a:pt x="765047" y="4000500"/>
                  </a:lnTo>
                  <a:lnTo>
                    <a:pt x="801624" y="3911600"/>
                  </a:lnTo>
                  <a:lnTo>
                    <a:pt x="835151" y="3822700"/>
                  </a:lnTo>
                  <a:lnTo>
                    <a:pt x="896112" y="3657600"/>
                  </a:lnTo>
                  <a:lnTo>
                    <a:pt x="909828" y="3619500"/>
                  </a:lnTo>
                  <a:lnTo>
                    <a:pt x="922020" y="3568700"/>
                  </a:lnTo>
                  <a:lnTo>
                    <a:pt x="935736" y="3530600"/>
                  </a:lnTo>
                  <a:lnTo>
                    <a:pt x="947928" y="3479800"/>
                  </a:lnTo>
                  <a:lnTo>
                    <a:pt x="958596" y="3441700"/>
                  </a:lnTo>
                  <a:lnTo>
                    <a:pt x="979932" y="3352800"/>
                  </a:lnTo>
                  <a:lnTo>
                    <a:pt x="990600" y="3302000"/>
                  </a:lnTo>
                  <a:lnTo>
                    <a:pt x="1008888" y="3213100"/>
                  </a:lnTo>
                  <a:lnTo>
                    <a:pt x="1016508" y="3175000"/>
                  </a:lnTo>
                  <a:lnTo>
                    <a:pt x="1031747" y="3086100"/>
                  </a:lnTo>
                  <a:lnTo>
                    <a:pt x="1037844" y="3035300"/>
                  </a:lnTo>
                  <a:lnTo>
                    <a:pt x="1043940" y="2997200"/>
                  </a:lnTo>
                  <a:lnTo>
                    <a:pt x="1048512" y="2946400"/>
                  </a:lnTo>
                  <a:lnTo>
                    <a:pt x="1053084" y="2908300"/>
                  </a:lnTo>
                  <a:lnTo>
                    <a:pt x="1057655" y="2857500"/>
                  </a:lnTo>
                  <a:lnTo>
                    <a:pt x="1062228" y="2819400"/>
                  </a:lnTo>
                  <a:lnTo>
                    <a:pt x="1065275" y="2768600"/>
                  </a:lnTo>
                  <a:lnTo>
                    <a:pt x="1066800" y="2730500"/>
                  </a:lnTo>
                  <a:lnTo>
                    <a:pt x="1069847" y="2679700"/>
                  </a:lnTo>
                  <a:lnTo>
                    <a:pt x="1071371" y="2628900"/>
                  </a:lnTo>
                  <a:lnTo>
                    <a:pt x="1071371" y="2451100"/>
                  </a:lnTo>
                  <a:lnTo>
                    <a:pt x="1069847" y="2413000"/>
                  </a:lnTo>
                  <a:lnTo>
                    <a:pt x="1066800" y="2362200"/>
                  </a:lnTo>
                  <a:lnTo>
                    <a:pt x="1065275" y="2324100"/>
                  </a:lnTo>
                  <a:lnTo>
                    <a:pt x="1062228" y="2273300"/>
                  </a:lnTo>
                  <a:lnTo>
                    <a:pt x="1057655" y="2235200"/>
                  </a:lnTo>
                  <a:lnTo>
                    <a:pt x="1048512" y="2133600"/>
                  </a:lnTo>
                  <a:lnTo>
                    <a:pt x="1037844" y="2044700"/>
                  </a:lnTo>
                  <a:lnTo>
                    <a:pt x="1031747" y="2006600"/>
                  </a:lnTo>
                  <a:lnTo>
                    <a:pt x="1016508" y="1917700"/>
                  </a:lnTo>
                  <a:lnTo>
                    <a:pt x="1008888" y="1866900"/>
                  </a:lnTo>
                  <a:lnTo>
                    <a:pt x="990600" y="1778000"/>
                  </a:lnTo>
                  <a:lnTo>
                    <a:pt x="979932" y="1739900"/>
                  </a:lnTo>
                  <a:lnTo>
                    <a:pt x="970788" y="1689100"/>
                  </a:lnTo>
                  <a:lnTo>
                    <a:pt x="958596" y="1651000"/>
                  </a:lnTo>
                  <a:lnTo>
                    <a:pt x="947928" y="1612900"/>
                  </a:lnTo>
                  <a:lnTo>
                    <a:pt x="935736" y="1562100"/>
                  </a:lnTo>
                  <a:lnTo>
                    <a:pt x="922020" y="1524000"/>
                  </a:lnTo>
                  <a:lnTo>
                    <a:pt x="909828" y="1473200"/>
                  </a:lnTo>
                  <a:lnTo>
                    <a:pt x="896112" y="1435100"/>
                  </a:lnTo>
                  <a:lnTo>
                    <a:pt x="835151" y="1257300"/>
                  </a:lnTo>
                  <a:lnTo>
                    <a:pt x="801624" y="1181100"/>
                  </a:lnTo>
                  <a:lnTo>
                    <a:pt x="783336" y="1130300"/>
                  </a:lnTo>
                  <a:lnTo>
                    <a:pt x="746759" y="1054100"/>
                  </a:lnTo>
                  <a:lnTo>
                    <a:pt x="726947" y="1003300"/>
                  </a:lnTo>
                  <a:lnTo>
                    <a:pt x="707136" y="965200"/>
                  </a:lnTo>
                  <a:lnTo>
                    <a:pt x="664463" y="889000"/>
                  </a:lnTo>
                  <a:lnTo>
                    <a:pt x="643128" y="838200"/>
                  </a:lnTo>
                  <a:lnTo>
                    <a:pt x="574548" y="723900"/>
                  </a:lnTo>
                  <a:lnTo>
                    <a:pt x="525779" y="647699"/>
                  </a:lnTo>
                  <a:lnTo>
                    <a:pt x="519683" y="635000"/>
                  </a:lnTo>
                  <a:lnTo>
                    <a:pt x="493775" y="596900"/>
                  </a:lnTo>
                  <a:lnTo>
                    <a:pt x="469391" y="558800"/>
                  </a:lnTo>
                  <a:lnTo>
                    <a:pt x="467867" y="556558"/>
                  </a:lnTo>
                  <a:lnTo>
                    <a:pt x="449579" y="520700"/>
                  </a:lnTo>
                  <a:lnTo>
                    <a:pt x="367283" y="406400"/>
                  </a:lnTo>
                  <a:lnTo>
                    <a:pt x="309371" y="330200"/>
                  </a:lnTo>
                  <a:lnTo>
                    <a:pt x="280416" y="304800"/>
                  </a:lnTo>
                  <a:lnTo>
                    <a:pt x="219456" y="228600"/>
                  </a:lnTo>
                  <a:lnTo>
                    <a:pt x="187452" y="190500"/>
                  </a:lnTo>
                  <a:lnTo>
                    <a:pt x="156971" y="152400"/>
                  </a:lnTo>
                  <a:lnTo>
                    <a:pt x="123443" y="114300"/>
                  </a:lnTo>
                  <a:lnTo>
                    <a:pt x="91439" y="76200"/>
                  </a:lnTo>
                  <a:lnTo>
                    <a:pt x="57912" y="50800"/>
                  </a:lnTo>
                  <a:lnTo>
                    <a:pt x="29473" y="19888"/>
                  </a:lnTo>
                  <a:lnTo>
                    <a:pt x="38100" y="12700"/>
                  </a:lnTo>
                  <a:lnTo>
                    <a:pt x="4571" y="12700"/>
                  </a:lnTo>
                  <a:lnTo>
                    <a:pt x="19812" y="0"/>
                  </a:lnTo>
                  <a:lnTo>
                    <a:pt x="36575" y="0"/>
                  </a:lnTo>
                  <a:lnTo>
                    <a:pt x="73152" y="38100"/>
                  </a:lnTo>
                  <a:lnTo>
                    <a:pt x="105156" y="63500"/>
                  </a:lnTo>
                  <a:lnTo>
                    <a:pt x="138683" y="101600"/>
                  </a:lnTo>
                  <a:lnTo>
                    <a:pt x="202691" y="177800"/>
                  </a:lnTo>
                  <a:lnTo>
                    <a:pt x="234695" y="203200"/>
                  </a:lnTo>
                  <a:lnTo>
                    <a:pt x="295656" y="279400"/>
                  </a:lnTo>
                  <a:lnTo>
                    <a:pt x="382523" y="393700"/>
                  </a:lnTo>
                  <a:lnTo>
                    <a:pt x="437387" y="469900"/>
                  </a:lnTo>
                  <a:lnTo>
                    <a:pt x="463296" y="508000"/>
                  </a:lnTo>
                  <a:lnTo>
                    <a:pt x="490727" y="546100"/>
                  </a:lnTo>
                  <a:lnTo>
                    <a:pt x="516635" y="584200"/>
                  </a:lnTo>
                  <a:lnTo>
                    <a:pt x="589787" y="711200"/>
                  </a:lnTo>
                  <a:lnTo>
                    <a:pt x="658367" y="825500"/>
                  </a:lnTo>
                  <a:lnTo>
                    <a:pt x="722375" y="952500"/>
                  </a:lnTo>
                  <a:lnTo>
                    <a:pt x="762000" y="1028700"/>
                  </a:lnTo>
                  <a:lnTo>
                    <a:pt x="780288" y="1066800"/>
                  </a:lnTo>
                  <a:lnTo>
                    <a:pt x="798575" y="1117600"/>
                  </a:lnTo>
                  <a:lnTo>
                    <a:pt x="816863" y="1155700"/>
                  </a:lnTo>
                  <a:lnTo>
                    <a:pt x="867155" y="1282700"/>
                  </a:lnTo>
                  <a:lnTo>
                    <a:pt x="897636" y="1371600"/>
                  </a:lnTo>
                  <a:lnTo>
                    <a:pt x="911351" y="1409700"/>
                  </a:lnTo>
                  <a:lnTo>
                    <a:pt x="926592" y="1460500"/>
                  </a:lnTo>
                  <a:lnTo>
                    <a:pt x="938783" y="1498600"/>
                  </a:lnTo>
                  <a:lnTo>
                    <a:pt x="952500" y="1549400"/>
                  </a:lnTo>
                  <a:lnTo>
                    <a:pt x="976884" y="1625600"/>
                  </a:lnTo>
                  <a:lnTo>
                    <a:pt x="998220" y="1714500"/>
                  </a:lnTo>
                  <a:lnTo>
                    <a:pt x="1007363" y="1765300"/>
                  </a:lnTo>
                  <a:lnTo>
                    <a:pt x="1018032" y="1803400"/>
                  </a:lnTo>
                  <a:lnTo>
                    <a:pt x="1025651" y="1854200"/>
                  </a:lnTo>
                  <a:lnTo>
                    <a:pt x="1034796" y="1892300"/>
                  </a:lnTo>
                  <a:lnTo>
                    <a:pt x="1050036" y="1981200"/>
                  </a:lnTo>
                  <a:lnTo>
                    <a:pt x="1056132" y="2032000"/>
                  </a:lnTo>
                  <a:lnTo>
                    <a:pt x="1062228" y="2070100"/>
                  </a:lnTo>
                  <a:lnTo>
                    <a:pt x="1072896" y="2159000"/>
                  </a:lnTo>
                  <a:lnTo>
                    <a:pt x="1077467" y="2209800"/>
                  </a:lnTo>
                  <a:lnTo>
                    <a:pt x="1082040" y="2247900"/>
                  </a:lnTo>
                  <a:lnTo>
                    <a:pt x="1085088" y="2298700"/>
                  </a:lnTo>
                  <a:lnTo>
                    <a:pt x="1088136" y="2336800"/>
                  </a:lnTo>
                  <a:lnTo>
                    <a:pt x="1089659" y="2387600"/>
                  </a:lnTo>
                  <a:lnTo>
                    <a:pt x="1091184" y="2425700"/>
                  </a:lnTo>
                  <a:lnTo>
                    <a:pt x="1092708" y="2476500"/>
                  </a:lnTo>
                  <a:lnTo>
                    <a:pt x="1092708" y="2616200"/>
                  </a:lnTo>
                  <a:lnTo>
                    <a:pt x="1091184" y="2654300"/>
                  </a:lnTo>
                  <a:lnTo>
                    <a:pt x="1089659" y="2705100"/>
                  </a:lnTo>
                  <a:lnTo>
                    <a:pt x="1088136" y="2743200"/>
                  </a:lnTo>
                  <a:lnTo>
                    <a:pt x="1085088" y="2794000"/>
                  </a:lnTo>
                  <a:lnTo>
                    <a:pt x="1082040" y="2832100"/>
                  </a:lnTo>
                  <a:lnTo>
                    <a:pt x="1072896" y="2921000"/>
                  </a:lnTo>
                  <a:lnTo>
                    <a:pt x="1068324" y="2971800"/>
                  </a:lnTo>
                  <a:lnTo>
                    <a:pt x="1056132" y="3060700"/>
                  </a:lnTo>
                  <a:lnTo>
                    <a:pt x="1050036" y="3111500"/>
                  </a:lnTo>
                  <a:lnTo>
                    <a:pt x="1027175" y="3238500"/>
                  </a:lnTo>
                  <a:lnTo>
                    <a:pt x="1018032" y="3276600"/>
                  </a:lnTo>
                  <a:lnTo>
                    <a:pt x="1007363" y="3327400"/>
                  </a:lnTo>
                  <a:lnTo>
                    <a:pt x="964692" y="3505200"/>
                  </a:lnTo>
                  <a:lnTo>
                    <a:pt x="952500" y="3543300"/>
                  </a:lnTo>
                  <a:lnTo>
                    <a:pt x="938783" y="3594100"/>
                  </a:lnTo>
                  <a:lnTo>
                    <a:pt x="926592" y="3632200"/>
                  </a:lnTo>
                  <a:lnTo>
                    <a:pt x="911351" y="3670300"/>
                  </a:lnTo>
                  <a:lnTo>
                    <a:pt x="897636" y="3721100"/>
                  </a:lnTo>
                  <a:lnTo>
                    <a:pt x="867155" y="3810000"/>
                  </a:lnTo>
                  <a:lnTo>
                    <a:pt x="833628" y="3886200"/>
                  </a:lnTo>
                  <a:lnTo>
                    <a:pt x="816863" y="3937000"/>
                  </a:lnTo>
                  <a:lnTo>
                    <a:pt x="780288" y="4013200"/>
                  </a:lnTo>
                  <a:lnTo>
                    <a:pt x="762000" y="4064000"/>
                  </a:lnTo>
                  <a:lnTo>
                    <a:pt x="722375" y="4140200"/>
                  </a:lnTo>
                  <a:lnTo>
                    <a:pt x="658367" y="4267200"/>
                  </a:lnTo>
                  <a:lnTo>
                    <a:pt x="589787" y="4381500"/>
                  </a:lnTo>
                  <a:lnTo>
                    <a:pt x="516635" y="4508500"/>
                  </a:lnTo>
                  <a:lnTo>
                    <a:pt x="464820" y="4584700"/>
                  </a:lnTo>
                  <a:lnTo>
                    <a:pt x="382523" y="4699000"/>
                  </a:lnTo>
                  <a:lnTo>
                    <a:pt x="295656" y="4813300"/>
                  </a:lnTo>
                  <a:lnTo>
                    <a:pt x="234695" y="4876800"/>
                  </a:lnTo>
                  <a:lnTo>
                    <a:pt x="106679" y="5029200"/>
                  </a:lnTo>
                  <a:lnTo>
                    <a:pt x="73152" y="5054600"/>
                  </a:lnTo>
                  <a:lnTo>
                    <a:pt x="48767" y="5080000"/>
                  </a:lnTo>
                  <a:close/>
                </a:path>
                <a:path w="1092835" h="5092700">
                  <a:moveTo>
                    <a:pt x="22860" y="25400"/>
                  </a:moveTo>
                  <a:lnTo>
                    <a:pt x="0" y="25400"/>
                  </a:lnTo>
                  <a:lnTo>
                    <a:pt x="0" y="12700"/>
                  </a:lnTo>
                  <a:lnTo>
                    <a:pt x="19812" y="12700"/>
                  </a:lnTo>
                  <a:lnTo>
                    <a:pt x="22860" y="16163"/>
                  </a:lnTo>
                  <a:lnTo>
                    <a:pt x="22860" y="25400"/>
                  </a:lnTo>
                  <a:close/>
                </a:path>
                <a:path w="1092835" h="5092700">
                  <a:moveTo>
                    <a:pt x="22860" y="16163"/>
                  </a:moveTo>
                  <a:lnTo>
                    <a:pt x="19812" y="12700"/>
                  </a:lnTo>
                  <a:lnTo>
                    <a:pt x="22860" y="12700"/>
                  </a:lnTo>
                  <a:lnTo>
                    <a:pt x="22860" y="16163"/>
                  </a:lnTo>
                  <a:close/>
                </a:path>
                <a:path w="1092835" h="5092700">
                  <a:moveTo>
                    <a:pt x="27549" y="21492"/>
                  </a:moveTo>
                  <a:lnTo>
                    <a:pt x="22860" y="16163"/>
                  </a:lnTo>
                  <a:lnTo>
                    <a:pt x="22860" y="12700"/>
                  </a:lnTo>
                  <a:lnTo>
                    <a:pt x="29473" y="19888"/>
                  </a:lnTo>
                  <a:lnTo>
                    <a:pt x="27549" y="21492"/>
                  </a:lnTo>
                  <a:close/>
                </a:path>
                <a:path w="1092835" h="5092700">
                  <a:moveTo>
                    <a:pt x="29473" y="19888"/>
                  </a:moveTo>
                  <a:lnTo>
                    <a:pt x="22860" y="12700"/>
                  </a:lnTo>
                  <a:lnTo>
                    <a:pt x="38100" y="12700"/>
                  </a:lnTo>
                  <a:lnTo>
                    <a:pt x="29473" y="19888"/>
                  </a:lnTo>
                  <a:close/>
                </a:path>
                <a:path w="1092835" h="5092700">
                  <a:moveTo>
                    <a:pt x="22860" y="25400"/>
                  </a:moveTo>
                  <a:lnTo>
                    <a:pt x="22860" y="16163"/>
                  </a:lnTo>
                  <a:lnTo>
                    <a:pt x="27549" y="21492"/>
                  </a:lnTo>
                  <a:lnTo>
                    <a:pt x="22860" y="25400"/>
                  </a:lnTo>
                  <a:close/>
                </a:path>
                <a:path w="1092835" h="5092700">
                  <a:moveTo>
                    <a:pt x="467867" y="556558"/>
                  </a:moveTo>
                  <a:lnTo>
                    <a:pt x="443483" y="520700"/>
                  </a:lnTo>
                  <a:lnTo>
                    <a:pt x="333756" y="368300"/>
                  </a:lnTo>
                  <a:lnTo>
                    <a:pt x="304800" y="330200"/>
                  </a:lnTo>
                  <a:lnTo>
                    <a:pt x="274320" y="304800"/>
                  </a:lnTo>
                  <a:lnTo>
                    <a:pt x="245364" y="266700"/>
                  </a:lnTo>
                  <a:lnTo>
                    <a:pt x="214883" y="228600"/>
                  </a:lnTo>
                  <a:lnTo>
                    <a:pt x="182879" y="190500"/>
                  </a:lnTo>
                  <a:lnTo>
                    <a:pt x="152400" y="152400"/>
                  </a:lnTo>
                  <a:lnTo>
                    <a:pt x="120395" y="114300"/>
                  </a:lnTo>
                  <a:lnTo>
                    <a:pt x="86868" y="88900"/>
                  </a:lnTo>
                  <a:lnTo>
                    <a:pt x="27549" y="21492"/>
                  </a:lnTo>
                  <a:lnTo>
                    <a:pt x="29473" y="19888"/>
                  </a:lnTo>
                  <a:lnTo>
                    <a:pt x="57912" y="50800"/>
                  </a:lnTo>
                  <a:lnTo>
                    <a:pt x="91439" y="76200"/>
                  </a:lnTo>
                  <a:lnTo>
                    <a:pt x="123443" y="114300"/>
                  </a:lnTo>
                  <a:lnTo>
                    <a:pt x="156971" y="152400"/>
                  </a:lnTo>
                  <a:lnTo>
                    <a:pt x="187452" y="190500"/>
                  </a:lnTo>
                  <a:lnTo>
                    <a:pt x="219456" y="228600"/>
                  </a:lnTo>
                  <a:lnTo>
                    <a:pt x="280416" y="304800"/>
                  </a:lnTo>
                  <a:lnTo>
                    <a:pt x="309371" y="330200"/>
                  </a:lnTo>
                  <a:lnTo>
                    <a:pt x="367283" y="406400"/>
                  </a:lnTo>
                  <a:lnTo>
                    <a:pt x="449579" y="520700"/>
                  </a:lnTo>
                  <a:lnTo>
                    <a:pt x="467867" y="556558"/>
                  </a:lnTo>
                  <a:close/>
                </a:path>
                <a:path w="1092835" h="5092700">
                  <a:moveTo>
                    <a:pt x="36575" y="5092700"/>
                  </a:moveTo>
                  <a:lnTo>
                    <a:pt x="19812" y="5092700"/>
                  </a:lnTo>
                  <a:lnTo>
                    <a:pt x="4571" y="5080000"/>
                  </a:lnTo>
                  <a:lnTo>
                    <a:pt x="0" y="5067300"/>
                  </a:lnTo>
                  <a:lnTo>
                    <a:pt x="4571" y="5054600"/>
                  </a:lnTo>
                  <a:lnTo>
                    <a:pt x="105156" y="4953000"/>
                  </a:lnTo>
                  <a:lnTo>
                    <a:pt x="169164" y="4889500"/>
                  </a:lnTo>
                  <a:lnTo>
                    <a:pt x="260604" y="4775200"/>
                  </a:lnTo>
                  <a:lnTo>
                    <a:pt x="318516" y="4699000"/>
                  </a:lnTo>
                  <a:lnTo>
                    <a:pt x="345948" y="4660900"/>
                  </a:lnTo>
                  <a:lnTo>
                    <a:pt x="374904" y="4622800"/>
                  </a:lnTo>
                  <a:lnTo>
                    <a:pt x="400812" y="4584700"/>
                  </a:lnTo>
                  <a:lnTo>
                    <a:pt x="428244" y="4546600"/>
                  </a:lnTo>
                  <a:lnTo>
                    <a:pt x="480060" y="4470400"/>
                  </a:lnTo>
                  <a:lnTo>
                    <a:pt x="528827" y="4394200"/>
                  </a:lnTo>
                  <a:lnTo>
                    <a:pt x="551687" y="4356100"/>
                  </a:lnTo>
                  <a:lnTo>
                    <a:pt x="576071" y="4318000"/>
                  </a:lnTo>
                  <a:lnTo>
                    <a:pt x="598931" y="4279900"/>
                  </a:lnTo>
                  <a:lnTo>
                    <a:pt x="620267" y="4229100"/>
                  </a:lnTo>
                  <a:lnTo>
                    <a:pt x="662940" y="4152900"/>
                  </a:lnTo>
                  <a:lnTo>
                    <a:pt x="722375" y="4025900"/>
                  </a:lnTo>
                  <a:lnTo>
                    <a:pt x="758951" y="3949700"/>
                  </a:lnTo>
                  <a:lnTo>
                    <a:pt x="777240" y="3898900"/>
                  </a:lnTo>
                  <a:lnTo>
                    <a:pt x="810767" y="3822700"/>
                  </a:lnTo>
                  <a:lnTo>
                    <a:pt x="871728" y="3644900"/>
                  </a:lnTo>
                  <a:lnTo>
                    <a:pt x="885444" y="3606800"/>
                  </a:lnTo>
                  <a:lnTo>
                    <a:pt x="897636" y="3568700"/>
                  </a:lnTo>
                  <a:lnTo>
                    <a:pt x="909828" y="3517900"/>
                  </a:lnTo>
                  <a:lnTo>
                    <a:pt x="922020" y="3479800"/>
                  </a:lnTo>
                  <a:lnTo>
                    <a:pt x="934212" y="3429000"/>
                  </a:lnTo>
                  <a:lnTo>
                    <a:pt x="944879" y="3390900"/>
                  </a:lnTo>
                  <a:lnTo>
                    <a:pt x="955547" y="3340100"/>
                  </a:lnTo>
                  <a:lnTo>
                    <a:pt x="982980" y="3213100"/>
                  </a:lnTo>
                  <a:lnTo>
                    <a:pt x="1005840" y="3073400"/>
                  </a:lnTo>
                  <a:lnTo>
                    <a:pt x="1018032" y="2997200"/>
                  </a:lnTo>
                  <a:lnTo>
                    <a:pt x="1022604" y="2946400"/>
                  </a:lnTo>
                  <a:lnTo>
                    <a:pt x="1028700" y="2908300"/>
                  </a:lnTo>
                  <a:lnTo>
                    <a:pt x="1031747" y="2857500"/>
                  </a:lnTo>
                  <a:lnTo>
                    <a:pt x="1036320" y="2806700"/>
                  </a:lnTo>
                  <a:lnTo>
                    <a:pt x="1039367" y="2768600"/>
                  </a:lnTo>
                  <a:lnTo>
                    <a:pt x="1040892" y="2717800"/>
                  </a:lnTo>
                  <a:lnTo>
                    <a:pt x="1043940" y="2679700"/>
                  </a:lnTo>
                  <a:lnTo>
                    <a:pt x="1045463" y="2628900"/>
                  </a:lnTo>
                  <a:lnTo>
                    <a:pt x="1045463" y="2451100"/>
                  </a:lnTo>
                  <a:lnTo>
                    <a:pt x="1043940" y="2413000"/>
                  </a:lnTo>
                  <a:lnTo>
                    <a:pt x="1040892" y="2362200"/>
                  </a:lnTo>
                  <a:lnTo>
                    <a:pt x="1039367" y="2324100"/>
                  </a:lnTo>
                  <a:lnTo>
                    <a:pt x="1036320" y="2273300"/>
                  </a:lnTo>
                  <a:lnTo>
                    <a:pt x="1031747" y="2235200"/>
                  </a:lnTo>
                  <a:lnTo>
                    <a:pt x="1028700" y="2184400"/>
                  </a:lnTo>
                  <a:lnTo>
                    <a:pt x="1022604" y="2146300"/>
                  </a:lnTo>
                  <a:lnTo>
                    <a:pt x="1018032" y="2095500"/>
                  </a:lnTo>
                  <a:lnTo>
                    <a:pt x="1005840" y="2006600"/>
                  </a:lnTo>
                  <a:lnTo>
                    <a:pt x="982980" y="1879600"/>
                  </a:lnTo>
                  <a:lnTo>
                    <a:pt x="955547" y="1739900"/>
                  </a:lnTo>
                  <a:lnTo>
                    <a:pt x="934212" y="1663700"/>
                  </a:lnTo>
                  <a:lnTo>
                    <a:pt x="922020" y="1612900"/>
                  </a:lnTo>
                  <a:lnTo>
                    <a:pt x="909828" y="1574800"/>
                  </a:lnTo>
                  <a:lnTo>
                    <a:pt x="897636" y="1524000"/>
                  </a:lnTo>
                  <a:lnTo>
                    <a:pt x="885444" y="1485900"/>
                  </a:lnTo>
                  <a:lnTo>
                    <a:pt x="871728" y="1435100"/>
                  </a:lnTo>
                  <a:lnTo>
                    <a:pt x="856488" y="1397000"/>
                  </a:lnTo>
                  <a:lnTo>
                    <a:pt x="826008" y="1308100"/>
                  </a:lnTo>
                  <a:lnTo>
                    <a:pt x="810767" y="1270000"/>
                  </a:lnTo>
                  <a:lnTo>
                    <a:pt x="777240" y="1181100"/>
                  </a:lnTo>
                  <a:lnTo>
                    <a:pt x="740663" y="1104900"/>
                  </a:lnTo>
                  <a:lnTo>
                    <a:pt x="722375" y="1054100"/>
                  </a:lnTo>
                  <a:lnTo>
                    <a:pt x="662940" y="939800"/>
                  </a:lnTo>
                  <a:lnTo>
                    <a:pt x="641604" y="901700"/>
                  </a:lnTo>
                  <a:lnTo>
                    <a:pt x="620267" y="850900"/>
                  </a:lnTo>
                  <a:lnTo>
                    <a:pt x="598931" y="812800"/>
                  </a:lnTo>
                  <a:lnTo>
                    <a:pt x="576071" y="774700"/>
                  </a:lnTo>
                  <a:lnTo>
                    <a:pt x="551687" y="736600"/>
                  </a:lnTo>
                  <a:lnTo>
                    <a:pt x="528827" y="698500"/>
                  </a:lnTo>
                  <a:lnTo>
                    <a:pt x="480060" y="622300"/>
                  </a:lnTo>
                  <a:lnTo>
                    <a:pt x="428244" y="546100"/>
                  </a:lnTo>
                  <a:lnTo>
                    <a:pt x="400812" y="495300"/>
                  </a:lnTo>
                  <a:lnTo>
                    <a:pt x="373379" y="457200"/>
                  </a:lnTo>
                  <a:lnTo>
                    <a:pt x="345948" y="431800"/>
                  </a:lnTo>
                  <a:lnTo>
                    <a:pt x="318516" y="393700"/>
                  </a:lnTo>
                  <a:lnTo>
                    <a:pt x="260604" y="317500"/>
                  </a:lnTo>
                  <a:lnTo>
                    <a:pt x="169164" y="203200"/>
                  </a:lnTo>
                  <a:lnTo>
                    <a:pt x="137160" y="165100"/>
                  </a:lnTo>
                  <a:lnTo>
                    <a:pt x="105156" y="139700"/>
                  </a:lnTo>
                  <a:lnTo>
                    <a:pt x="4571" y="25400"/>
                  </a:lnTo>
                  <a:lnTo>
                    <a:pt x="22860" y="25400"/>
                  </a:lnTo>
                  <a:lnTo>
                    <a:pt x="27549" y="21492"/>
                  </a:lnTo>
                  <a:lnTo>
                    <a:pt x="86868" y="88900"/>
                  </a:lnTo>
                  <a:lnTo>
                    <a:pt x="120395" y="114300"/>
                  </a:lnTo>
                  <a:lnTo>
                    <a:pt x="152400" y="152400"/>
                  </a:lnTo>
                  <a:lnTo>
                    <a:pt x="182879" y="190500"/>
                  </a:lnTo>
                  <a:lnTo>
                    <a:pt x="214883" y="228600"/>
                  </a:lnTo>
                  <a:lnTo>
                    <a:pt x="245364" y="266700"/>
                  </a:lnTo>
                  <a:lnTo>
                    <a:pt x="274320" y="304800"/>
                  </a:lnTo>
                  <a:lnTo>
                    <a:pt x="304800" y="330200"/>
                  </a:lnTo>
                  <a:lnTo>
                    <a:pt x="333756" y="368300"/>
                  </a:lnTo>
                  <a:lnTo>
                    <a:pt x="443483" y="520700"/>
                  </a:lnTo>
                  <a:lnTo>
                    <a:pt x="467867" y="556558"/>
                  </a:lnTo>
                  <a:lnTo>
                    <a:pt x="475487" y="571500"/>
                  </a:lnTo>
                  <a:lnTo>
                    <a:pt x="501396" y="609600"/>
                  </a:lnTo>
                  <a:lnTo>
                    <a:pt x="525779" y="647699"/>
                  </a:lnTo>
                  <a:lnTo>
                    <a:pt x="544068" y="685800"/>
                  </a:lnTo>
                  <a:lnTo>
                    <a:pt x="566927" y="723900"/>
                  </a:lnTo>
                  <a:lnTo>
                    <a:pt x="591312" y="762000"/>
                  </a:lnTo>
                  <a:lnTo>
                    <a:pt x="612648" y="800100"/>
                  </a:lnTo>
                  <a:lnTo>
                    <a:pt x="635508" y="838200"/>
                  </a:lnTo>
                  <a:lnTo>
                    <a:pt x="678179" y="914400"/>
                  </a:lnTo>
                  <a:lnTo>
                    <a:pt x="697992" y="965200"/>
                  </a:lnTo>
                  <a:lnTo>
                    <a:pt x="719328" y="1003300"/>
                  </a:lnTo>
                  <a:lnTo>
                    <a:pt x="737616" y="1041400"/>
                  </a:lnTo>
                  <a:lnTo>
                    <a:pt x="757428" y="1079500"/>
                  </a:lnTo>
                  <a:lnTo>
                    <a:pt x="775716" y="1130300"/>
                  </a:lnTo>
                  <a:lnTo>
                    <a:pt x="826008" y="1244600"/>
                  </a:lnTo>
                  <a:lnTo>
                    <a:pt x="842771" y="1295400"/>
                  </a:lnTo>
                  <a:lnTo>
                    <a:pt x="873251" y="1384300"/>
                  </a:lnTo>
                  <a:lnTo>
                    <a:pt x="914400" y="1511300"/>
                  </a:lnTo>
                  <a:lnTo>
                    <a:pt x="938783" y="1587500"/>
                  </a:lnTo>
                  <a:lnTo>
                    <a:pt x="950975" y="1638300"/>
                  </a:lnTo>
                  <a:lnTo>
                    <a:pt x="961644" y="1676400"/>
                  </a:lnTo>
                  <a:lnTo>
                    <a:pt x="972312" y="1727200"/>
                  </a:lnTo>
                  <a:lnTo>
                    <a:pt x="982980" y="1765300"/>
                  </a:lnTo>
                  <a:lnTo>
                    <a:pt x="1001267" y="1854200"/>
                  </a:lnTo>
                  <a:lnTo>
                    <a:pt x="1024128" y="1993900"/>
                  </a:lnTo>
                  <a:lnTo>
                    <a:pt x="1042416" y="2120900"/>
                  </a:lnTo>
                  <a:lnTo>
                    <a:pt x="1046988" y="2159000"/>
                  </a:lnTo>
                  <a:lnTo>
                    <a:pt x="1056132" y="2260600"/>
                  </a:lnTo>
                  <a:lnTo>
                    <a:pt x="1062228" y="2349500"/>
                  </a:lnTo>
                  <a:lnTo>
                    <a:pt x="1063751" y="2387600"/>
                  </a:lnTo>
                  <a:lnTo>
                    <a:pt x="1065275" y="2438400"/>
                  </a:lnTo>
                  <a:lnTo>
                    <a:pt x="1066800" y="2476500"/>
                  </a:lnTo>
                  <a:lnTo>
                    <a:pt x="1066800" y="2616200"/>
                  </a:lnTo>
                  <a:lnTo>
                    <a:pt x="1065275" y="2654300"/>
                  </a:lnTo>
                  <a:lnTo>
                    <a:pt x="1063751" y="2705100"/>
                  </a:lnTo>
                  <a:lnTo>
                    <a:pt x="1062228" y="2743200"/>
                  </a:lnTo>
                  <a:lnTo>
                    <a:pt x="1056132" y="2832100"/>
                  </a:lnTo>
                  <a:lnTo>
                    <a:pt x="1051559" y="2882900"/>
                  </a:lnTo>
                  <a:lnTo>
                    <a:pt x="1042416" y="2971800"/>
                  </a:lnTo>
                  <a:lnTo>
                    <a:pt x="1024128" y="3098800"/>
                  </a:lnTo>
                  <a:lnTo>
                    <a:pt x="1001267" y="3238500"/>
                  </a:lnTo>
                  <a:lnTo>
                    <a:pt x="982980" y="3327400"/>
                  </a:lnTo>
                  <a:lnTo>
                    <a:pt x="961644" y="3403600"/>
                  </a:lnTo>
                  <a:lnTo>
                    <a:pt x="950975" y="3454400"/>
                  </a:lnTo>
                  <a:lnTo>
                    <a:pt x="938783" y="3492500"/>
                  </a:lnTo>
                  <a:lnTo>
                    <a:pt x="926592" y="3543300"/>
                  </a:lnTo>
                  <a:lnTo>
                    <a:pt x="914400" y="3581400"/>
                  </a:lnTo>
                  <a:lnTo>
                    <a:pt x="873251" y="3708400"/>
                  </a:lnTo>
                  <a:lnTo>
                    <a:pt x="842771" y="3797300"/>
                  </a:lnTo>
                  <a:lnTo>
                    <a:pt x="826008" y="3835400"/>
                  </a:lnTo>
                  <a:lnTo>
                    <a:pt x="809244" y="3886200"/>
                  </a:lnTo>
                  <a:lnTo>
                    <a:pt x="775716" y="3962400"/>
                  </a:lnTo>
                  <a:lnTo>
                    <a:pt x="678179" y="4165600"/>
                  </a:lnTo>
                  <a:lnTo>
                    <a:pt x="656844" y="4216400"/>
                  </a:lnTo>
                  <a:lnTo>
                    <a:pt x="635508" y="4254500"/>
                  </a:lnTo>
                  <a:lnTo>
                    <a:pt x="612648" y="4292600"/>
                  </a:lnTo>
                  <a:lnTo>
                    <a:pt x="591312" y="4330700"/>
                  </a:lnTo>
                  <a:lnTo>
                    <a:pt x="566927" y="4368800"/>
                  </a:lnTo>
                  <a:lnTo>
                    <a:pt x="544068" y="4406900"/>
                  </a:lnTo>
                  <a:lnTo>
                    <a:pt x="519683" y="4445000"/>
                  </a:lnTo>
                  <a:lnTo>
                    <a:pt x="496823" y="4489823"/>
                  </a:lnTo>
                  <a:lnTo>
                    <a:pt x="449579" y="4559300"/>
                  </a:lnTo>
                  <a:lnTo>
                    <a:pt x="367283" y="4673600"/>
                  </a:lnTo>
                  <a:lnTo>
                    <a:pt x="333756" y="4711700"/>
                  </a:lnTo>
                  <a:lnTo>
                    <a:pt x="304800" y="4749800"/>
                  </a:lnTo>
                  <a:lnTo>
                    <a:pt x="274320" y="4787900"/>
                  </a:lnTo>
                  <a:lnTo>
                    <a:pt x="245364" y="4826000"/>
                  </a:lnTo>
                  <a:lnTo>
                    <a:pt x="214883" y="4864100"/>
                  </a:lnTo>
                  <a:lnTo>
                    <a:pt x="182879" y="4902200"/>
                  </a:lnTo>
                  <a:lnTo>
                    <a:pt x="152400" y="4940300"/>
                  </a:lnTo>
                  <a:lnTo>
                    <a:pt x="120395" y="4965700"/>
                  </a:lnTo>
                  <a:lnTo>
                    <a:pt x="42164" y="5054600"/>
                  </a:lnTo>
                  <a:lnTo>
                    <a:pt x="22860" y="5054600"/>
                  </a:lnTo>
                  <a:lnTo>
                    <a:pt x="22860" y="5076536"/>
                  </a:lnTo>
                  <a:lnTo>
                    <a:pt x="19812" y="5080000"/>
                  </a:lnTo>
                  <a:lnTo>
                    <a:pt x="48767" y="5080000"/>
                  </a:lnTo>
                  <a:lnTo>
                    <a:pt x="36575" y="5092700"/>
                  </a:lnTo>
                  <a:close/>
                </a:path>
                <a:path w="1092835" h="5092700">
                  <a:moveTo>
                    <a:pt x="496823" y="4489823"/>
                  </a:moveTo>
                  <a:lnTo>
                    <a:pt x="519683" y="4445000"/>
                  </a:lnTo>
                  <a:lnTo>
                    <a:pt x="544068" y="4406900"/>
                  </a:lnTo>
                  <a:lnTo>
                    <a:pt x="566927" y="4368800"/>
                  </a:lnTo>
                  <a:lnTo>
                    <a:pt x="591312" y="4330700"/>
                  </a:lnTo>
                  <a:lnTo>
                    <a:pt x="612648" y="4292600"/>
                  </a:lnTo>
                  <a:lnTo>
                    <a:pt x="635508" y="4254500"/>
                  </a:lnTo>
                  <a:lnTo>
                    <a:pt x="656844" y="4216400"/>
                  </a:lnTo>
                  <a:lnTo>
                    <a:pt x="678179" y="4165600"/>
                  </a:lnTo>
                  <a:lnTo>
                    <a:pt x="775716" y="3962400"/>
                  </a:lnTo>
                  <a:lnTo>
                    <a:pt x="809244" y="3886200"/>
                  </a:lnTo>
                  <a:lnTo>
                    <a:pt x="826008" y="3835400"/>
                  </a:lnTo>
                  <a:lnTo>
                    <a:pt x="842771" y="3797300"/>
                  </a:lnTo>
                  <a:lnTo>
                    <a:pt x="873251" y="3708400"/>
                  </a:lnTo>
                  <a:lnTo>
                    <a:pt x="914400" y="3581400"/>
                  </a:lnTo>
                  <a:lnTo>
                    <a:pt x="926592" y="3543300"/>
                  </a:lnTo>
                  <a:lnTo>
                    <a:pt x="938783" y="3492500"/>
                  </a:lnTo>
                  <a:lnTo>
                    <a:pt x="950975" y="3454400"/>
                  </a:lnTo>
                  <a:lnTo>
                    <a:pt x="961644" y="3403600"/>
                  </a:lnTo>
                  <a:lnTo>
                    <a:pt x="982980" y="3327400"/>
                  </a:lnTo>
                  <a:lnTo>
                    <a:pt x="1001267" y="3238500"/>
                  </a:lnTo>
                  <a:lnTo>
                    <a:pt x="1024128" y="3098800"/>
                  </a:lnTo>
                  <a:lnTo>
                    <a:pt x="1042416" y="2971800"/>
                  </a:lnTo>
                  <a:lnTo>
                    <a:pt x="1051559" y="2882900"/>
                  </a:lnTo>
                  <a:lnTo>
                    <a:pt x="1056132" y="2832100"/>
                  </a:lnTo>
                  <a:lnTo>
                    <a:pt x="1062228" y="2743200"/>
                  </a:lnTo>
                  <a:lnTo>
                    <a:pt x="1063751" y="2705100"/>
                  </a:lnTo>
                  <a:lnTo>
                    <a:pt x="1065275" y="2654300"/>
                  </a:lnTo>
                  <a:lnTo>
                    <a:pt x="1066800" y="2616200"/>
                  </a:lnTo>
                  <a:lnTo>
                    <a:pt x="1066800" y="2476500"/>
                  </a:lnTo>
                  <a:lnTo>
                    <a:pt x="1065275" y="2438400"/>
                  </a:lnTo>
                  <a:lnTo>
                    <a:pt x="1063751" y="2387600"/>
                  </a:lnTo>
                  <a:lnTo>
                    <a:pt x="1062228" y="2349500"/>
                  </a:lnTo>
                  <a:lnTo>
                    <a:pt x="1056132" y="2260600"/>
                  </a:lnTo>
                  <a:lnTo>
                    <a:pt x="1046988" y="2159000"/>
                  </a:lnTo>
                  <a:lnTo>
                    <a:pt x="1042416" y="2120900"/>
                  </a:lnTo>
                  <a:lnTo>
                    <a:pt x="1024128" y="1993900"/>
                  </a:lnTo>
                  <a:lnTo>
                    <a:pt x="1001267" y="1854200"/>
                  </a:lnTo>
                  <a:lnTo>
                    <a:pt x="982980" y="1765300"/>
                  </a:lnTo>
                  <a:lnTo>
                    <a:pt x="972312" y="1727200"/>
                  </a:lnTo>
                  <a:lnTo>
                    <a:pt x="961644" y="1676400"/>
                  </a:lnTo>
                  <a:lnTo>
                    <a:pt x="950975" y="1638300"/>
                  </a:lnTo>
                  <a:lnTo>
                    <a:pt x="938783" y="1587500"/>
                  </a:lnTo>
                  <a:lnTo>
                    <a:pt x="914400" y="1511300"/>
                  </a:lnTo>
                  <a:lnTo>
                    <a:pt x="873251" y="1384300"/>
                  </a:lnTo>
                  <a:lnTo>
                    <a:pt x="842771" y="1295400"/>
                  </a:lnTo>
                  <a:lnTo>
                    <a:pt x="826008" y="1244600"/>
                  </a:lnTo>
                  <a:lnTo>
                    <a:pt x="775716" y="1130300"/>
                  </a:lnTo>
                  <a:lnTo>
                    <a:pt x="757428" y="1079500"/>
                  </a:lnTo>
                  <a:lnTo>
                    <a:pt x="737616" y="1041400"/>
                  </a:lnTo>
                  <a:lnTo>
                    <a:pt x="719328" y="1003300"/>
                  </a:lnTo>
                  <a:lnTo>
                    <a:pt x="697992" y="965200"/>
                  </a:lnTo>
                  <a:lnTo>
                    <a:pt x="678179" y="914400"/>
                  </a:lnTo>
                  <a:lnTo>
                    <a:pt x="635508" y="838200"/>
                  </a:lnTo>
                  <a:lnTo>
                    <a:pt x="612648" y="800100"/>
                  </a:lnTo>
                  <a:lnTo>
                    <a:pt x="591312" y="762000"/>
                  </a:lnTo>
                  <a:lnTo>
                    <a:pt x="566927" y="723900"/>
                  </a:lnTo>
                  <a:lnTo>
                    <a:pt x="544068" y="685800"/>
                  </a:lnTo>
                  <a:lnTo>
                    <a:pt x="525779" y="647699"/>
                  </a:lnTo>
                  <a:lnTo>
                    <a:pt x="574548" y="723900"/>
                  </a:lnTo>
                  <a:lnTo>
                    <a:pt x="643128" y="838200"/>
                  </a:lnTo>
                  <a:lnTo>
                    <a:pt x="664463" y="889000"/>
                  </a:lnTo>
                  <a:lnTo>
                    <a:pt x="707136" y="965200"/>
                  </a:lnTo>
                  <a:lnTo>
                    <a:pt x="726947" y="1003300"/>
                  </a:lnTo>
                  <a:lnTo>
                    <a:pt x="746759" y="1054100"/>
                  </a:lnTo>
                  <a:lnTo>
                    <a:pt x="783336" y="1130300"/>
                  </a:lnTo>
                  <a:lnTo>
                    <a:pt x="801624" y="1181100"/>
                  </a:lnTo>
                  <a:lnTo>
                    <a:pt x="835151" y="1257300"/>
                  </a:lnTo>
                  <a:lnTo>
                    <a:pt x="896112" y="1435100"/>
                  </a:lnTo>
                  <a:lnTo>
                    <a:pt x="909828" y="1473200"/>
                  </a:lnTo>
                  <a:lnTo>
                    <a:pt x="922020" y="1524000"/>
                  </a:lnTo>
                  <a:lnTo>
                    <a:pt x="935736" y="1562100"/>
                  </a:lnTo>
                  <a:lnTo>
                    <a:pt x="947928" y="1612900"/>
                  </a:lnTo>
                  <a:lnTo>
                    <a:pt x="958596" y="1651000"/>
                  </a:lnTo>
                  <a:lnTo>
                    <a:pt x="970788" y="1689100"/>
                  </a:lnTo>
                  <a:lnTo>
                    <a:pt x="979932" y="1739900"/>
                  </a:lnTo>
                  <a:lnTo>
                    <a:pt x="990600" y="1778000"/>
                  </a:lnTo>
                  <a:lnTo>
                    <a:pt x="1008888" y="1866900"/>
                  </a:lnTo>
                  <a:lnTo>
                    <a:pt x="1016508" y="1917700"/>
                  </a:lnTo>
                  <a:lnTo>
                    <a:pt x="1031747" y="2006600"/>
                  </a:lnTo>
                  <a:lnTo>
                    <a:pt x="1037844" y="2044700"/>
                  </a:lnTo>
                  <a:lnTo>
                    <a:pt x="1048512" y="2133600"/>
                  </a:lnTo>
                  <a:lnTo>
                    <a:pt x="1057655" y="2235200"/>
                  </a:lnTo>
                  <a:lnTo>
                    <a:pt x="1062228" y="2273300"/>
                  </a:lnTo>
                  <a:lnTo>
                    <a:pt x="1065275" y="2324100"/>
                  </a:lnTo>
                  <a:lnTo>
                    <a:pt x="1066800" y="2362200"/>
                  </a:lnTo>
                  <a:lnTo>
                    <a:pt x="1069847" y="2413000"/>
                  </a:lnTo>
                  <a:lnTo>
                    <a:pt x="1071371" y="2451100"/>
                  </a:lnTo>
                  <a:lnTo>
                    <a:pt x="1071371" y="2628900"/>
                  </a:lnTo>
                  <a:lnTo>
                    <a:pt x="1069847" y="2679700"/>
                  </a:lnTo>
                  <a:lnTo>
                    <a:pt x="1066800" y="2730500"/>
                  </a:lnTo>
                  <a:lnTo>
                    <a:pt x="1065275" y="2768600"/>
                  </a:lnTo>
                  <a:lnTo>
                    <a:pt x="1062228" y="2819400"/>
                  </a:lnTo>
                  <a:lnTo>
                    <a:pt x="1057655" y="2857500"/>
                  </a:lnTo>
                  <a:lnTo>
                    <a:pt x="1053084" y="2908300"/>
                  </a:lnTo>
                  <a:lnTo>
                    <a:pt x="1048512" y="2946400"/>
                  </a:lnTo>
                  <a:lnTo>
                    <a:pt x="1043940" y="2997200"/>
                  </a:lnTo>
                  <a:lnTo>
                    <a:pt x="1037844" y="3035300"/>
                  </a:lnTo>
                  <a:lnTo>
                    <a:pt x="1031747" y="3086100"/>
                  </a:lnTo>
                  <a:lnTo>
                    <a:pt x="1016508" y="3175000"/>
                  </a:lnTo>
                  <a:lnTo>
                    <a:pt x="1008888" y="3213100"/>
                  </a:lnTo>
                  <a:lnTo>
                    <a:pt x="990600" y="3302000"/>
                  </a:lnTo>
                  <a:lnTo>
                    <a:pt x="979932" y="3352800"/>
                  </a:lnTo>
                  <a:lnTo>
                    <a:pt x="958596" y="3441700"/>
                  </a:lnTo>
                  <a:lnTo>
                    <a:pt x="947928" y="3479800"/>
                  </a:lnTo>
                  <a:lnTo>
                    <a:pt x="935736" y="3530600"/>
                  </a:lnTo>
                  <a:lnTo>
                    <a:pt x="922020" y="3568700"/>
                  </a:lnTo>
                  <a:lnTo>
                    <a:pt x="909828" y="3619500"/>
                  </a:lnTo>
                  <a:lnTo>
                    <a:pt x="896112" y="3657600"/>
                  </a:lnTo>
                  <a:lnTo>
                    <a:pt x="835151" y="3822700"/>
                  </a:lnTo>
                  <a:lnTo>
                    <a:pt x="801624" y="3911600"/>
                  </a:lnTo>
                  <a:lnTo>
                    <a:pt x="765047" y="4000500"/>
                  </a:lnTo>
                  <a:lnTo>
                    <a:pt x="745236" y="4038600"/>
                  </a:lnTo>
                  <a:lnTo>
                    <a:pt x="726947" y="4076700"/>
                  </a:lnTo>
                  <a:lnTo>
                    <a:pt x="707136" y="4127500"/>
                  </a:lnTo>
                  <a:lnTo>
                    <a:pt x="643128" y="4241800"/>
                  </a:lnTo>
                  <a:lnTo>
                    <a:pt x="620267" y="4292600"/>
                  </a:lnTo>
                  <a:lnTo>
                    <a:pt x="574548" y="4368800"/>
                  </a:lnTo>
                  <a:lnTo>
                    <a:pt x="501396" y="4483100"/>
                  </a:lnTo>
                  <a:lnTo>
                    <a:pt x="496823" y="4489823"/>
                  </a:lnTo>
                  <a:close/>
                </a:path>
                <a:path w="1092835" h="5092700">
                  <a:moveTo>
                    <a:pt x="32084" y="5069973"/>
                  </a:moveTo>
                  <a:lnTo>
                    <a:pt x="30685" y="5067643"/>
                  </a:lnTo>
                  <a:lnTo>
                    <a:pt x="120395" y="4965700"/>
                  </a:lnTo>
                  <a:lnTo>
                    <a:pt x="152400" y="4940300"/>
                  </a:lnTo>
                  <a:lnTo>
                    <a:pt x="182879" y="4902200"/>
                  </a:lnTo>
                  <a:lnTo>
                    <a:pt x="214883" y="4864100"/>
                  </a:lnTo>
                  <a:lnTo>
                    <a:pt x="245364" y="4826000"/>
                  </a:lnTo>
                  <a:lnTo>
                    <a:pt x="274320" y="4787900"/>
                  </a:lnTo>
                  <a:lnTo>
                    <a:pt x="304800" y="4749800"/>
                  </a:lnTo>
                  <a:lnTo>
                    <a:pt x="333756" y="4711700"/>
                  </a:lnTo>
                  <a:lnTo>
                    <a:pt x="349186" y="4697412"/>
                  </a:lnTo>
                  <a:lnTo>
                    <a:pt x="280416" y="4787900"/>
                  </a:lnTo>
                  <a:lnTo>
                    <a:pt x="219456" y="4864100"/>
                  </a:lnTo>
                  <a:lnTo>
                    <a:pt x="155447" y="4940300"/>
                  </a:lnTo>
                  <a:lnTo>
                    <a:pt x="91439" y="5003800"/>
                  </a:lnTo>
                  <a:lnTo>
                    <a:pt x="57912" y="5041900"/>
                  </a:lnTo>
                  <a:lnTo>
                    <a:pt x="32084" y="5069973"/>
                  </a:lnTo>
                  <a:close/>
                </a:path>
                <a:path w="1092835" h="5092700">
                  <a:moveTo>
                    <a:pt x="22860" y="5076536"/>
                  </a:moveTo>
                  <a:lnTo>
                    <a:pt x="22860" y="5054600"/>
                  </a:lnTo>
                  <a:lnTo>
                    <a:pt x="30685" y="5067643"/>
                  </a:lnTo>
                  <a:lnTo>
                    <a:pt x="22860" y="5076536"/>
                  </a:lnTo>
                  <a:close/>
                </a:path>
                <a:path w="1092835" h="5092700">
                  <a:moveTo>
                    <a:pt x="30685" y="5067643"/>
                  </a:moveTo>
                  <a:lnTo>
                    <a:pt x="22860" y="5054600"/>
                  </a:lnTo>
                  <a:lnTo>
                    <a:pt x="42164" y="5054600"/>
                  </a:lnTo>
                  <a:lnTo>
                    <a:pt x="30685" y="5067643"/>
                  </a:lnTo>
                  <a:close/>
                </a:path>
                <a:path w="1092835" h="5092700">
                  <a:moveTo>
                    <a:pt x="22860" y="5080000"/>
                  </a:moveTo>
                  <a:lnTo>
                    <a:pt x="22860" y="5076536"/>
                  </a:lnTo>
                  <a:lnTo>
                    <a:pt x="30685" y="5067643"/>
                  </a:lnTo>
                  <a:lnTo>
                    <a:pt x="32084" y="5069973"/>
                  </a:lnTo>
                  <a:lnTo>
                    <a:pt x="22860" y="5080000"/>
                  </a:lnTo>
                  <a:close/>
                </a:path>
                <a:path w="1092835" h="5092700">
                  <a:moveTo>
                    <a:pt x="38100" y="5080000"/>
                  </a:moveTo>
                  <a:lnTo>
                    <a:pt x="22860" y="5080000"/>
                  </a:lnTo>
                  <a:lnTo>
                    <a:pt x="32084" y="5069973"/>
                  </a:lnTo>
                  <a:lnTo>
                    <a:pt x="38100" y="5080000"/>
                  </a:lnTo>
                  <a:close/>
                </a:path>
                <a:path w="1092835" h="5092700">
                  <a:moveTo>
                    <a:pt x="22860" y="5080000"/>
                  </a:moveTo>
                  <a:lnTo>
                    <a:pt x="19812" y="5080000"/>
                  </a:lnTo>
                  <a:lnTo>
                    <a:pt x="22860" y="5076536"/>
                  </a:lnTo>
                  <a:lnTo>
                    <a:pt x="22860" y="50800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124" y="1723644"/>
              <a:ext cx="8503919" cy="7772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791" y="1700783"/>
              <a:ext cx="832103" cy="8321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4172" y="1693163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80" h="843280">
                  <a:moveTo>
                    <a:pt x="422148" y="842772"/>
                  </a:moveTo>
                  <a:lnTo>
                    <a:pt x="373380" y="841248"/>
                  </a:lnTo>
                  <a:lnTo>
                    <a:pt x="326136" y="832104"/>
                  </a:lnTo>
                  <a:lnTo>
                    <a:pt x="280416" y="818388"/>
                  </a:lnTo>
                  <a:lnTo>
                    <a:pt x="237743" y="800100"/>
                  </a:lnTo>
                  <a:lnTo>
                    <a:pt x="196595" y="778764"/>
                  </a:lnTo>
                  <a:lnTo>
                    <a:pt x="158495" y="751332"/>
                  </a:lnTo>
                  <a:lnTo>
                    <a:pt x="124968" y="720852"/>
                  </a:lnTo>
                  <a:lnTo>
                    <a:pt x="92964" y="685800"/>
                  </a:lnTo>
                  <a:lnTo>
                    <a:pt x="67056" y="647700"/>
                  </a:lnTo>
                  <a:lnTo>
                    <a:pt x="44196" y="608076"/>
                  </a:lnTo>
                  <a:lnTo>
                    <a:pt x="25908" y="563880"/>
                  </a:lnTo>
                  <a:lnTo>
                    <a:pt x="12192" y="519684"/>
                  </a:lnTo>
                  <a:lnTo>
                    <a:pt x="3048" y="470916"/>
                  </a:lnTo>
                  <a:lnTo>
                    <a:pt x="0" y="422148"/>
                  </a:lnTo>
                  <a:lnTo>
                    <a:pt x="3048" y="373380"/>
                  </a:lnTo>
                  <a:lnTo>
                    <a:pt x="12192" y="326136"/>
                  </a:lnTo>
                  <a:lnTo>
                    <a:pt x="25908" y="280416"/>
                  </a:lnTo>
                  <a:lnTo>
                    <a:pt x="44196" y="237743"/>
                  </a:lnTo>
                  <a:lnTo>
                    <a:pt x="65532" y="196596"/>
                  </a:lnTo>
                  <a:lnTo>
                    <a:pt x="92964" y="158496"/>
                  </a:lnTo>
                  <a:lnTo>
                    <a:pt x="123444" y="124967"/>
                  </a:lnTo>
                  <a:lnTo>
                    <a:pt x="158495" y="92963"/>
                  </a:lnTo>
                  <a:lnTo>
                    <a:pt x="196595" y="67056"/>
                  </a:lnTo>
                  <a:lnTo>
                    <a:pt x="236219" y="44196"/>
                  </a:lnTo>
                  <a:lnTo>
                    <a:pt x="280416" y="25908"/>
                  </a:lnTo>
                  <a:lnTo>
                    <a:pt x="324612" y="12191"/>
                  </a:lnTo>
                  <a:lnTo>
                    <a:pt x="373380" y="3048"/>
                  </a:lnTo>
                  <a:lnTo>
                    <a:pt x="422148" y="0"/>
                  </a:lnTo>
                  <a:lnTo>
                    <a:pt x="470916" y="3048"/>
                  </a:lnTo>
                  <a:lnTo>
                    <a:pt x="502412" y="9143"/>
                  </a:lnTo>
                  <a:lnTo>
                    <a:pt x="422148" y="9143"/>
                  </a:lnTo>
                  <a:lnTo>
                    <a:pt x="374904" y="12191"/>
                  </a:lnTo>
                  <a:lnTo>
                    <a:pt x="327660" y="21335"/>
                  </a:lnTo>
                  <a:lnTo>
                    <a:pt x="283464" y="33528"/>
                  </a:lnTo>
                  <a:lnTo>
                    <a:pt x="240792" y="51815"/>
                  </a:lnTo>
                  <a:lnTo>
                    <a:pt x="201168" y="73152"/>
                  </a:lnTo>
                  <a:lnTo>
                    <a:pt x="164592" y="100584"/>
                  </a:lnTo>
                  <a:lnTo>
                    <a:pt x="131064" y="131064"/>
                  </a:lnTo>
                  <a:lnTo>
                    <a:pt x="100584" y="164591"/>
                  </a:lnTo>
                  <a:lnTo>
                    <a:pt x="74676" y="201167"/>
                  </a:lnTo>
                  <a:lnTo>
                    <a:pt x="51816" y="240791"/>
                  </a:lnTo>
                  <a:lnTo>
                    <a:pt x="33528" y="283464"/>
                  </a:lnTo>
                  <a:lnTo>
                    <a:pt x="21336" y="327660"/>
                  </a:lnTo>
                  <a:lnTo>
                    <a:pt x="12192" y="373380"/>
                  </a:lnTo>
                  <a:lnTo>
                    <a:pt x="9144" y="422148"/>
                  </a:lnTo>
                  <a:lnTo>
                    <a:pt x="12192" y="469392"/>
                  </a:lnTo>
                  <a:lnTo>
                    <a:pt x="21336" y="516636"/>
                  </a:lnTo>
                  <a:lnTo>
                    <a:pt x="33528" y="560832"/>
                  </a:lnTo>
                  <a:lnTo>
                    <a:pt x="51816" y="603504"/>
                  </a:lnTo>
                  <a:lnTo>
                    <a:pt x="73152" y="643128"/>
                  </a:lnTo>
                  <a:lnTo>
                    <a:pt x="100584" y="679704"/>
                  </a:lnTo>
                  <a:lnTo>
                    <a:pt x="131064" y="713232"/>
                  </a:lnTo>
                  <a:lnTo>
                    <a:pt x="164592" y="743712"/>
                  </a:lnTo>
                  <a:lnTo>
                    <a:pt x="201168" y="769620"/>
                  </a:lnTo>
                  <a:lnTo>
                    <a:pt x="240792" y="792480"/>
                  </a:lnTo>
                  <a:lnTo>
                    <a:pt x="283464" y="810768"/>
                  </a:lnTo>
                  <a:lnTo>
                    <a:pt x="327660" y="822960"/>
                  </a:lnTo>
                  <a:lnTo>
                    <a:pt x="373380" y="832104"/>
                  </a:lnTo>
                  <a:lnTo>
                    <a:pt x="422148" y="833628"/>
                  </a:lnTo>
                  <a:lnTo>
                    <a:pt x="511556" y="833628"/>
                  </a:lnTo>
                  <a:lnTo>
                    <a:pt x="470916" y="841248"/>
                  </a:lnTo>
                  <a:lnTo>
                    <a:pt x="422148" y="842772"/>
                  </a:lnTo>
                  <a:close/>
                </a:path>
                <a:path w="843280" h="843280">
                  <a:moveTo>
                    <a:pt x="511556" y="833628"/>
                  </a:moveTo>
                  <a:lnTo>
                    <a:pt x="422148" y="833628"/>
                  </a:lnTo>
                  <a:lnTo>
                    <a:pt x="469392" y="832104"/>
                  </a:lnTo>
                  <a:lnTo>
                    <a:pt x="516636" y="822960"/>
                  </a:lnTo>
                  <a:lnTo>
                    <a:pt x="560832" y="810768"/>
                  </a:lnTo>
                  <a:lnTo>
                    <a:pt x="603504" y="792480"/>
                  </a:lnTo>
                  <a:lnTo>
                    <a:pt x="643127" y="769620"/>
                  </a:lnTo>
                  <a:lnTo>
                    <a:pt x="679704" y="743712"/>
                  </a:lnTo>
                  <a:lnTo>
                    <a:pt x="713231" y="713232"/>
                  </a:lnTo>
                  <a:lnTo>
                    <a:pt x="743712" y="679704"/>
                  </a:lnTo>
                  <a:lnTo>
                    <a:pt x="769620" y="643128"/>
                  </a:lnTo>
                  <a:lnTo>
                    <a:pt x="792479" y="603504"/>
                  </a:lnTo>
                  <a:lnTo>
                    <a:pt x="810768" y="560832"/>
                  </a:lnTo>
                  <a:lnTo>
                    <a:pt x="822960" y="516636"/>
                  </a:lnTo>
                  <a:lnTo>
                    <a:pt x="832104" y="470916"/>
                  </a:lnTo>
                  <a:lnTo>
                    <a:pt x="833627" y="422148"/>
                  </a:lnTo>
                  <a:lnTo>
                    <a:pt x="832104" y="374904"/>
                  </a:lnTo>
                  <a:lnTo>
                    <a:pt x="822960" y="327660"/>
                  </a:lnTo>
                  <a:lnTo>
                    <a:pt x="810768" y="283464"/>
                  </a:lnTo>
                  <a:lnTo>
                    <a:pt x="792479" y="240791"/>
                  </a:lnTo>
                  <a:lnTo>
                    <a:pt x="769620" y="201167"/>
                  </a:lnTo>
                  <a:lnTo>
                    <a:pt x="743712" y="164591"/>
                  </a:lnTo>
                  <a:lnTo>
                    <a:pt x="713231" y="131064"/>
                  </a:lnTo>
                  <a:lnTo>
                    <a:pt x="679704" y="100584"/>
                  </a:lnTo>
                  <a:lnTo>
                    <a:pt x="643127" y="74676"/>
                  </a:lnTo>
                  <a:lnTo>
                    <a:pt x="603504" y="51815"/>
                  </a:lnTo>
                  <a:lnTo>
                    <a:pt x="560832" y="33528"/>
                  </a:lnTo>
                  <a:lnTo>
                    <a:pt x="516636" y="21335"/>
                  </a:lnTo>
                  <a:lnTo>
                    <a:pt x="470916" y="12191"/>
                  </a:lnTo>
                  <a:lnTo>
                    <a:pt x="422148" y="9143"/>
                  </a:lnTo>
                  <a:lnTo>
                    <a:pt x="502412" y="9143"/>
                  </a:lnTo>
                  <a:lnTo>
                    <a:pt x="563880" y="25908"/>
                  </a:lnTo>
                  <a:lnTo>
                    <a:pt x="606552" y="42672"/>
                  </a:lnTo>
                  <a:lnTo>
                    <a:pt x="647700" y="65532"/>
                  </a:lnTo>
                  <a:lnTo>
                    <a:pt x="685800" y="92963"/>
                  </a:lnTo>
                  <a:lnTo>
                    <a:pt x="719327" y="123443"/>
                  </a:lnTo>
                  <a:lnTo>
                    <a:pt x="751331" y="158496"/>
                  </a:lnTo>
                  <a:lnTo>
                    <a:pt x="777240" y="196596"/>
                  </a:lnTo>
                  <a:lnTo>
                    <a:pt x="800100" y="236220"/>
                  </a:lnTo>
                  <a:lnTo>
                    <a:pt x="818388" y="280416"/>
                  </a:lnTo>
                  <a:lnTo>
                    <a:pt x="832104" y="324612"/>
                  </a:lnTo>
                  <a:lnTo>
                    <a:pt x="841248" y="373380"/>
                  </a:lnTo>
                  <a:lnTo>
                    <a:pt x="842772" y="422148"/>
                  </a:lnTo>
                  <a:lnTo>
                    <a:pt x="841248" y="470916"/>
                  </a:lnTo>
                  <a:lnTo>
                    <a:pt x="832104" y="518160"/>
                  </a:lnTo>
                  <a:lnTo>
                    <a:pt x="818388" y="563880"/>
                  </a:lnTo>
                  <a:lnTo>
                    <a:pt x="800100" y="606552"/>
                  </a:lnTo>
                  <a:lnTo>
                    <a:pt x="778764" y="647700"/>
                  </a:lnTo>
                  <a:lnTo>
                    <a:pt x="751331" y="685800"/>
                  </a:lnTo>
                  <a:lnTo>
                    <a:pt x="720852" y="719328"/>
                  </a:lnTo>
                  <a:lnTo>
                    <a:pt x="685800" y="751332"/>
                  </a:lnTo>
                  <a:lnTo>
                    <a:pt x="647700" y="777240"/>
                  </a:lnTo>
                  <a:lnTo>
                    <a:pt x="608076" y="800100"/>
                  </a:lnTo>
                  <a:lnTo>
                    <a:pt x="563880" y="818388"/>
                  </a:lnTo>
                  <a:lnTo>
                    <a:pt x="519684" y="832104"/>
                  </a:lnTo>
                  <a:lnTo>
                    <a:pt x="511556" y="83362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2183" y="2756916"/>
              <a:ext cx="8023860" cy="7635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279" y="2697480"/>
              <a:ext cx="832104" cy="83210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49323" y="3531870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 h="0">
                  <a:moveTo>
                    <a:pt x="0" y="0"/>
                  </a:moveTo>
                  <a:lnTo>
                    <a:pt x="128015" y="0"/>
                  </a:lnTo>
                </a:path>
              </a:pathLst>
            </a:custGeom>
            <a:ln w="4572">
              <a:solidFill>
                <a:srgbClr val="FDF7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91183" y="2692908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80" h="843279">
                  <a:moveTo>
                    <a:pt x="422148" y="842772"/>
                  </a:moveTo>
                  <a:lnTo>
                    <a:pt x="373380" y="841248"/>
                  </a:lnTo>
                  <a:lnTo>
                    <a:pt x="326136" y="832104"/>
                  </a:lnTo>
                  <a:lnTo>
                    <a:pt x="280416" y="818388"/>
                  </a:lnTo>
                  <a:lnTo>
                    <a:pt x="237743" y="800100"/>
                  </a:lnTo>
                  <a:lnTo>
                    <a:pt x="196595" y="778764"/>
                  </a:lnTo>
                  <a:lnTo>
                    <a:pt x="158495" y="751332"/>
                  </a:lnTo>
                  <a:lnTo>
                    <a:pt x="124968" y="720852"/>
                  </a:lnTo>
                  <a:lnTo>
                    <a:pt x="92964" y="685800"/>
                  </a:lnTo>
                  <a:lnTo>
                    <a:pt x="67056" y="647700"/>
                  </a:lnTo>
                  <a:lnTo>
                    <a:pt x="44196" y="608076"/>
                  </a:lnTo>
                  <a:lnTo>
                    <a:pt x="25908" y="563880"/>
                  </a:lnTo>
                  <a:lnTo>
                    <a:pt x="12192" y="519684"/>
                  </a:lnTo>
                  <a:lnTo>
                    <a:pt x="3048" y="470916"/>
                  </a:lnTo>
                  <a:lnTo>
                    <a:pt x="0" y="422148"/>
                  </a:lnTo>
                  <a:lnTo>
                    <a:pt x="3048" y="373380"/>
                  </a:lnTo>
                  <a:lnTo>
                    <a:pt x="12192" y="326136"/>
                  </a:lnTo>
                  <a:lnTo>
                    <a:pt x="25908" y="280416"/>
                  </a:lnTo>
                  <a:lnTo>
                    <a:pt x="44196" y="237743"/>
                  </a:lnTo>
                  <a:lnTo>
                    <a:pt x="65532" y="196596"/>
                  </a:lnTo>
                  <a:lnTo>
                    <a:pt x="92964" y="158496"/>
                  </a:lnTo>
                  <a:lnTo>
                    <a:pt x="123444" y="124967"/>
                  </a:lnTo>
                  <a:lnTo>
                    <a:pt x="158495" y="92963"/>
                  </a:lnTo>
                  <a:lnTo>
                    <a:pt x="196595" y="67056"/>
                  </a:lnTo>
                  <a:lnTo>
                    <a:pt x="236219" y="44196"/>
                  </a:lnTo>
                  <a:lnTo>
                    <a:pt x="280416" y="25908"/>
                  </a:lnTo>
                  <a:lnTo>
                    <a:pt x="324612" y="12191"/>
                  </a:lnTo>
                  <a:lnTo>
                    <a:pt x="373380" y="3048"/>
                  </a:lnTo>
                  <a:lnTo>
                    <a:pt x="422148" y="0"/>
                  </a:lnTo>
                  <a:lnTo>
                    <a:pt x="470916" y="3048"/>
                  </a:lnTo>
                  <a:lnTo>
                    <a:pt x="502412" y="9143"/>
                  </a:lnTo>
                  <a:lnTo>
                    <a:pt x="422148" y="9143"/>
                  </a:lnTo>
                  <a:lnTo>
                    <a:pt x="374904" y="12191"/>
                  </a:lnTo>
                  <a:lnTo>
                    <a:pt x="327660" y="21335"/>
                  </a:lnTo>
                  <a:lnTo>
                    <a:pt x="283464" y="33528"/>
                  </a:lnTo>
                  <a:lnTo>
                    <a:pt x="240792" y="51815"/>
                  </a:lnTo>
                  <a:lnTo>
                    <a:pt x="201168" y="73152"/>
                  </a:lnTo>
                  <a:lnTo>
                    <a:pt x="164592" y="100584"/>
                  </a:lnTo>
                  <a:lnTo>
                    <a:pt x="131064" y="131064"/>
                  </a:lnTo>
                  <a:lnTo>
                    <a:pt x="100584" y="164591"/>
                  </a:lnTo>
                  <a:lnTo>
                    <a:pt x="74676" y="201167"/>
                  </a:lnTo>
                  <a:lnTo>
                    <a:pt x="51816" y="240791"/>
                  </a:lnTo>
                  <a:lnTo>
                    <a:pt x="33528" y="283464"/>
                  </a:lnTo>
                  <a:lnTo>
                    <a:pt x="21336" y="327660"/>
                  </a:lnTo>
                  <a:lnTo>
                    <a:pt x="12192" y="373380"/>
                  </a:lnTo>
                  <a:lnTo>
                    <a:pt x="9144" y="422148"/>
                  </a:lnTo>
                  <a:lnTo>
                    <a:pt x="12192" y="469392"/>
                  </a:lnTo>
                  <a:lnTo>
                    <a:pt x="21336" y="516636"/>
                  </a:lnTo>
                  <a:lnTo>
                    <a:pt x="33528" y="560832"/>
                  </a:lnTo>
                  <a:lnTo>
                    <a:pt x="51816" y="603504"/>
                  </a:lnTo>
                  <a:lnTo>
                    <a:pt x="73152" y="643128"/>
                  </a:lnTo>
                  <a:lnTo>
                    <a:pt x="100584" y="679704"/>
                  </a:lnTo>
                  <a:lnTo>
                    <a:pt x="131064" y="713232"/>
                  </a:lnTo>
                  <a:lnTo>
                    <a:pt x="164592" y="743712"/>
                  </a:lnTo>
                  <a:lnTo>
                    <a:pt x="201168" y="769620"/>
                  </a:lnTo>
                  <a:lnTo>
                    <a:pt x="240792" y="792480"/>
                  </a:lnTo>
                  <a:lnTo>
                    <a:pt x="283464" y="810768"/>
                  </a:lnTo>
                  <a:lnTo>
                    <a:pt x="327660" y="822960"/>
                  </a:lnTo>
                  <a:lnTo>
                    <a:pt x="373380" y="832104"/>
                  </a:lnTo>
                  <a:lnTo>
                    <a:pt x="422148" y="833628"/>
                  </a:lnTo>
                  <a:lnTo>
                    <a:pt x="511556" y="833628"/>
                  </a:lnTo>
                  <a:lnTo>
                    <a:pt x="470916" y="841248"/>
                  </a:lnTo>
                  <a:lnTo>
                    <a:pt x="422148" y="842772"/>
                  </a:lnTo>
                  <a:close/>
                </a:path>
                <a:path w="843280" h="843279">
                  <a:moveTo>
                    <a:pt x="511556" y="833628"/>
                  </a:moveTo>
                  <a:lnTo>
                    <a:pt x="422148" y="833628"/>
                  </a:lnTo>
                  <a:lnTo>
                    <a:pt x="469392" y="832104"/>
                  </a:lnTo>
                  <a:lnTo>
                    <a:pt x="516636" y="822960"/>
                  </a:lnTo>
                  <a:lnTo>
                    <a:pt x="560832" y="810768"/>
                  </a:lnTo>
                  <a:lnTo>
                    <a:pt x="603504" y="792480"/>
                  </a:lnTo>
                  <a:lnTo>
                    <a:pt x="643127" y="769620"/>
                  </a:lnTo>
                  <a:lnTo>
                    <a:pt x="679704" y="743712"/>
                  </a:lnTo>
                  <a:lnTo>
                    <a:pt x="713231" y="713232"/>
                  </a:lnTo>
                  <a:lnTo>
                    <a:pt x="743712" y="679704"/>
                  </a:lnTo>
                  <a:lnTo>
                    <a:pt x="769620" y="643128"/>
                  </a:lnTo>
                  <a:lnTo>
                    <a:pt x="792479" y="603504"/>
                  </a:lnTo>
                  <a:lnTo>
                    <a:pt x="810768" y="560832"/>
                  </a:lnTo>
                  <a:lnTo>
                    <a:pt x="822960" y="516636"/>
                  </a:lnTo>
                  <a:lnTo>
                    <a:pt x="832104" y="470916"/>
                  </a:lnTo>
                  <a:lnTo>
                    <a:pt x="833627" y="422148"/>
                  </a:lnTo>
                  <a:lnTo>
                    <a:pt x="832104" y="374904"/>
                  </a:lnTo>
                  <a:lnTo>
                    <a:pt x="822960" y="327660"/>
                  </a:lnTo>
                  <a:lnTo>
                    <a:pt x="810768" y="283464"/>
                  </a:lnTo>
                  <a:lnTo>
                    <a:pt x="792479" y="240791"/>
                  </a:lnTo>
                  <a:lnTo>
                    <a:pt x="769620" y="201167"/>
                  </a:lnTo>
                  <a:lnTo>
                    <a:pt x="743712" y="164591"/>
                  </a:lnTo>
                  <a:lnTo>
                    <a:pt x="713231" y="131064"/>
                  </a:lnTo>
                  <a:lnTo>
                    <a:pt x="679704" y="100584"/>
                  </a:lnTo>
                  <a:lnTo>
                    <a:pt x="643127" y="74676"/>
                  </a:lnTo>
                  <a:lnTo>
                    <a:pt x="603504" y="51815"/>
                  </a:lnTo>
                  <a:lnTo>
                    <a:pt x="560832" y="33528"/>
                  </a:lnTo>
                  <a:lnTo>
                    <a:pt x="516636" y="21335"/>
                  </a:lnTo>
                  <a:lnTo>
                    <a:pt x="470916" y="12191"/>
                  </a:lnTo>
                  <a:lnTo>
                    <a:pt x="422148" y="9143"/>
                  </a:lnTo>
                  <a:lnTo>
                    <a:pt x="502412" y="9143"/>
                  </a:lnTo>
                  <a:lnTo>
                    <a:pt x="563880" y="25908"/>
                  </a:lnTo>
                  <a:lnTo>
                    <a:pt x="606552" y="42672"/>
                  </a:lnTo>
                  <a:lnTo>
                    <a:pt x="647700" y="65532"/>
                  </a:lnTo>
                  <a:lnTo>
                    <a:pt x="685800" y="92963"/>
                  </a:lnTo>
                  <a:lnTo>
                    <a:pt x="719327" y="123443"/>
                  </a:lnTo>
                  <a:lnTo>
                    <a:pt x="751331" y="158496"/>
                  </a:lnTo>
                  <a:lnTo>
                    <a:pt x="777240" y="196596"/>
                  </a:lnTo>
                  <a:lnTo>
                    <a:pt x="800100" y="236220"/>
                  </a:lnTo>
                  <a:lnTo>
                    <a:pt x="818388" y="280416"/>
                  </a:lnTo>
                  <a:lnTo>
                    <a:pt x="832104" y="324612"/>
                  </a:lnTo>
                  <a:lnTo>
                    <a:pt x="841248" y="373380"/>
                  </a:lnTo>
                  <a:lnTo>
                    <a:pt x="842772" y="422148"/>
                  </a:lnTo>
                  <a:lnTo>
                    <a:pt x="841248" y="470916"/>
                  </a:lnTo>
                  <a:lnTo>
                    <a:pt x="832104" y="518160"/>
                  </a:lnTo>
                  <a:lnTo>
                    <a:pt x="818388" y="563880"/>
                  </a:lnTo>
                  <a:lnTo>
                    <a:pt x="800100" y="606552"/>
                  </a:lnTo>
                  <a:lnTo>
                    <a:pt x="778764" y="647700"/>
                  </a:lnTo>
                  <a:lnTo>
                    <a:pt x="751331" y="685800"/>
                  </a:lnTo>
                  <a:lnTo>
                    <a:pt x="720852" y="719328"/>
                  </a:lnTo>
                  <a:lnTo>
                    <a:pt x="685800" y="751332"/>
                  </a:lnTo>
                  <a:lnTo>
                    <a:pt x="647700" y="777240"/>
                  </a:lnTo>
                  <a:lnTo>
                    <a:pt x="608076" y="800100"/>
                  </a:lnTo>
                  <a:lnTo>
                    <a:pt x="563880" y="818388"/>
                  </a:lnTo>
                  <a:lnTo>
                    <a:pt x="519684" y="832104"/>
                  </a:lnTo>
                  <a:lnTo>
                    <a:pt x="511556" y="83362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8487" y="3730751"/>
              <a:ext cx="7877555" cy="8229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3583" y="3698748"/>
              <a:ext cx="836675" cy="8366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39012" y="3692651"/>
              <a:ext cx="843280" cy="844550"/>
            </a:xfrm>
            <a:custGeom>
              <a:avLst/>
              <a:gdLst/>
              <a:ahLst/>
              <a:cxnLst/>
              <a:rect l="l" t="t" r="r" b="b"/>
              <a:pathLst>
                <a:path w="843280" h="844550">
                  <a:moveTo>
                    <a:pt x="422148" y="844296"/>
                  </a:moveTo>
                  <a:lnTo>
                    <a:pt x="373380" y="842772"/>
                  </a:lnTo>
                  <a:lnTo>
                    <a:pt x="326136" y="833628"/>
                  </a:lnTo>
                  <a:lnTo>
                    <a:pt x="280416" y="819912"/>
                  </a:lnTo>
                  <a:lnTo>
                    <a:pt x="237743" y="801624"/>
                  </a:lnTo>
                  <a:lnTo>
                    <a:pt x="196595" y="778764"/>
                  </a:lnTo>
                  <a:lnTo>
                    <a:pt x="158495" y="752856"/>
                  </a:lnTo>
                  <a:lnTo>
                    <a:pt x="124968" y="720852"/>
                  </a:lnTo>
                  <a:lnTo>
                    <a:pt x="92964" y="687324"/>
                  </a:lnTo>
                  <a:lnTo>
                    <a:pt x="67056" y="649224"/>
                  </a:lnTo>
                  <a:lnTo>
                    <a:pt x="44196" y="608076"/>
                  </a:lnTo>
                  <a:lnTo>
                    <a:pt x="25908" y="565404"/>
                  </a:lnTo>
                  <a:lnTo>
                    <a:pt x="12192" y="519684"/>
                  </a:lnTo>
                  <a:lnTo>
                    <a:pt x="3048" y="472440"/>
                  </a:lnTo>
                  <a:lnTo>
                    <a:pt x="0" y="423672"/>
                  </a:lnTo>
                  <a:lnTo>
                    <a:pt x="3048" y="373380"/>
                  </a:lnTo>
                  <a:lnTo>
                    <a:pt x="12192" y="326136"/>
                  </a:lnTo>
                  <a:lnTo>
                    <a:pt x="25908" y="280416"/>
                  </a:lnTo>
                  <a:lnTo>
                    <a:pt x="44196" y="237744"/>
                  </a:lnTo>
                  <a:lnTo>
                    <a:pt x="65532" y="196596"/>
                  </a:lnTo>
                  <a:lnTo>
                    <a:pt x="92964" y="158496"/>
                  </a:lnTo>
                  <a:lnTo>
                    <a:pt x="123444" y="124967"/>
                  </a:lnTo>
                  <a:lnTo>
                    <a:pt x="158495" y="92963"/>
                  </a:lnTo>
                  <a:lnTo>
                    <a:pt x="196595" y="67056"/>
                  </a:lnTo>
                  <a:lnTo>
                    <a:pt x="236219" y="44196"/>
                  </a:lnTo>
                  <a:lnTo>
                    <a:pt x="280416" y="25908"/>
                  </a:lnTo>
                  <a:lnTo>
                    <a:pt x="324612" y="12191"/>
                  </a:lnTo>
                  <a:lnTo>
                    <a:pt x="373380" y="3048"/>
                  </a:lnTo>
                  <a:lnTo>
                    <a:pt x="422148" y="0"/>
                  </a:lnTo>
                  <a:lnTo>
                    <a:pt x="470916" y="3048"/>
                  </a:lnTo>
                  <a:lnTo>
                    <a:pt x="502412" y="9144"/>
                  </a:lnTo>
                  <a:lnTo>
                    <a:pt x="422148" y="9144"/>
                  </a:lnTo>
                  <a:lnTo>
                    <a:pt x="374904" y="12191"/>
                  </a:lnTo>
                  <a:lnTo>
                    <a:pt x="327660" y="21335"/>
                  </a:lnTo>
                  <a:lnTo>
                    <a:pt x="283464" y="33528"/>
                  </a:lnTo>
                  <a:lnTo>
                    <a:pt x="240792" y="51815"/>
                  </a:lnTo>
                  <a:lnTo>
                    <a:pt x="201168" y="74676"/>
                  </a:lnTo>
                  <a:lnTo>
                    <a:pt x="164592" y="100584"/>
                  </a:lnTo>
                  <a:lnTo>
                    <a:pt x="131064" y="131064"/>
                  </a:lnTo>
                  <a:lnTo>
                    <a:pt x="100584" y="164591"/>
                  </a:lnTo>
                  <a:lnTo>
                    <a:pt x="74676" y="201167"/>
                  </a:lnTo>
                  <a:lnTo>
                    <a:pt x="51816" y="240791"/>
                  </a:lnTo>
                  <a:lnTo>
                    <a:pt x="33528" y="283464"/>
                  </a:lnTo>
                  <a:lnTo>
                    <a:pt x="21336" y="327660"/>
                  </a:lnTo>
                  <a:lnTo>
                    <a:pt x="12192" y="374904"/>
                  </a:lnTo>
                  <a:lnTo>
                    <a:pt x="9144" y="422148"/>
                  </a:lnTo>
                  <a:lnTo>
                    <a:pt x="12192" y="470916"/>
                  </a:lnTo>
                  <a:lnTo>
                    <a:pt x="21336" y="516636"/>
                  </a:lnTo>
                  <a:lnTo>
                    <a:pt x="33528" y="562356"/>
                  </a:lnTo>
                  <a:lnTo>
                    <a:pt x="51816" y="605028"/>
                  </a:lnTo>
                  <a:lnTo>
                    <a:pt x="73152" y="644652"/>
                  </a:lnTo>
                  <a:lnTo>
                    <a:pt x="100584" y="681228"/>
                  </a:lnTo>
                  <a:lnTo>
                    <a:pt x="131064" y="714756"/>
                  </a:lnTo>
                  <a:lnTo>
                    <a:pt x="164592" y="745236"/>
                  </a:lnTo>
                  <a:lnTo>
                    <a:pt x="201168" y="771144"/>
                  </a:lnTo>
                  <a:lnTo>
                    <a:pt x="240792" y="794004"/>
                  </a:lnTo>
                  <a:lnTo>
                    <a:pt x="283464" y="812292"/>
                  </a:lnTo>
                  <a:lnTo>
                    <a:pt x="327660" y="824484"/>
                  </a:lnTo>
                  <a:lnTo>
                    <a:pt x="373380" y="833628"/>
                  </a:lnTo>
                  <a:lnTo>
                    <a:pt x="422148" y="835152"/>
                  </a:lnTo>
                  <a:lnTo>
                    <a:pt x="511556" y="835152"/>
                  </a:lnTo>
                  <a:lnTo>
                    <a:pt x="470916" y="842772"/>
                  </a:lnTo>
                  <a:lnTo>
                    <a:pt x="422148" y="844296"/>
                  </a:lnTo>
                  <a:close/>
                </a:path>
                <a:path w="843280" h="844550">
                  <a:moveTo>
                    <a:pt x="511556" y="835152"/>
                  </a:moveTo>
                  <a:lnTo>
                    <a:pt x="422148" y="835152"/>
                  </a:lnTo>
                  <a:lnTo>
                    <a:pt x="469392" y="833628"/>
                  </a:lnTo>
                  <a:lnTo>
                    <a:pt x="516636" y="824484"/>
                  </a:lnTo>
                  <a:lnTo>
                    <a:pt x="560832" y="812292"/>
                  </a:lnTo>
                  <a:lnTo>
                    <a:pt x="603504" y="794004"/>
                  </a:lnTo>
                  <a:lnTo>
                    <a:pt x="643127" y="771144"/>
                  </a:lnTo>
                  <a:lnTo>
                    <a:pt x="679704" y="745236"/>
                  </a:lnTo>
                  <a:lnTo>
                    <a:pt x="713231" y="714756"/>
                  </a:lnTo>
                  <a:lnTo>
                    <a:pt x="743712" y="681228"/>
                  </a:lnTo>
                  <a:lnTo>
                    <a:pt x="769620" y="644652"/>
                  </a:lnTo>
                  <a:lnTo>
                    <a:pt x="792479" y="605028"/>
                  </a:lnTo>
                  <a:lnTo>
                    <a:pt x="810768" y="562356"/>
                  </a:lnTo>
                  <a:lnTo>
                    <a:pt x="822960" y="518160"/>
                  </a:lnTo>
                  <a:lnTo>
                    <a:pt x="832104" y="470916"/>
                  </a:lnTo>
                  <a:lnTo>
                    <a:pt x="833627" y="423672"/>
                  </a:lnTo>
                  <a:lnTo>
                    <a:pt x="832104" y="374904"/>
                  </a:lnTo>
                  <a:lnTo>
                    <a:pt x="822960" y="327660"/>
                  </a:lnTo>
                  <a:lnTo>
                    <a:pt x="810768" y="283464"/>
                  </a:lnTo>
                  <a:lnTo>
                    <a:pt x="792479" y="240791"/>
                  </a:lnTo>
                  <a:lnTo>
                    <a:pt x="769620" y="201167"/>
                  </a:lnTo>
                  <a:lnTo>
                    <a:pt x="743712" y="164591"/>
                  </a:lnTo>
                  <a:lnTo>
                    <a:pt x="713231" y="131064"/>
                  </a:lnTo>
                  <a:lnTo>
                    <a:pt x="679704" y="100584"/>
                  </a:lnTo>
                  <a:lnTo>
                    <a:pt x="643127" y="74676"/>
                  </a:lnTo>
                  <a:lnTo>
                    <a:pt x="603504" y="51815"/>
                  </a:lnTo>
                  <a:lnTo>
                    <a:pt x="560832" y="33528"/>
                  </a:lnTo>
                  <a:lnTo>
                    <a:pt x="516636" y="21335"/>
                  </a:lnTo>
                  <a:lnTo>
                    <a:pt x="470916" y="12191"/>
                  </a:lnTo>
                  <a:lnTo>
                    <a:pt x="422148" y="9144"/>
                  </a:lnTo>
                  <a:lnTo>
                    <a:pt x="502412" y="9144"/>
                  </a:lnTo>
                  <a:lnTo>
                    <a:pt x="563880" y="25908"/>
                  </a:lnTo>
                  <a:lnTo>
                    <a:pt x="606552" y="44196"/>
                  </a:lnTo>
                  <a:lnTo>
                    <a:pt x="647700" y="67056"/>
                  </a:lnTo>
                  <a:lnTo>
                    <a:pt x="685800" y="92963"/>
                  </a:lnTo>
                  <a:lnTo>
                    <a:pt x="719327" y="123444"/>
                  </a:lnTo>
                  <a:lnTo>
                    <a:pt x="751331" y="158496"/>
                  </a:lnTo>
                  <a:lnTo>
                    <a:pt x="777240" y="196596"/>
                  </a:lnTo>
                  <a:lnTo>
                    <a:pt x="800100" y="237744"/>
                  </a:lnTo>
                  <a:lnTo>
                    <a:pt x="818388" y="280416"/>
                  </a:lnTo>
                  <a:lnTo>
                    <a:pt x="832104" y="326136"/>
                  </a:lnTo>
                  <a:lnTo>
                    <a:pt x="841248" y="373380"/>
                  </a:lnTo>
                  <a:lnTo>
                    <a:pt x="842772" y="422148"/>
                  </a:lnTo>
                  <a:lnTo>
                    <a:pt x="841248" y="472440"/>
                  </a:lnTo>
                  <a:lnTo>
                    <a:pt x="832104" y="519684"/>
                  </a:lnTo>
                  <a:lnTo>
                    <a:pt x="818388" y="565404"/>
                  </a:lnTo>
                  <a:lnTo>
                    <a:pt x="800100" y="608076"/>
                  </a:lnTo>
                  <a:lnTo>
                    <a:pt x="778764" y="649224"/>
                  </a:lnTo>
                  <a:lnTo>
                    <a:pt x="751331" y="687324"/>
                  </a:lnTo>
                  <a:lnTo>
                    <a:pt x="720852" y="720852"/>
                  </a:lnTo>
                  <a:lnTo>
                    <a:pt x="685800" y="752856"/>
                  </a:lnTo>
                  <a:lnTo>
                    <a:pt x="647700" y="778764"/>
                  </a:lnTo>
                  <a:lnTo>
                    <a:pt x="608076" y="801624"/>
                  </a:lnTo>
                  <a:lnTo>
                    <a:pt x="563880" y="819912"/>
                  </a:lnTo>
                  <a:lnTo>
                    <a:pt x="519684" y="833628"/>
                  </a:lnTo>
                  <a:lnTo>
                    <a:pt x="511556" y="8351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2183" y="4759451"/>
              <a:ext cx="8023860" cy="7589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7279" y="4700016"/>
              <a:ext cx="832104" cy="83210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91183" y="4693919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80" h="843279">
                  <a:moveTo>
                    <a:pt x="422148" y="842772"/>
                  </a:moveTo>
                  <a:lnTo>
                    <a:pt x="373380" y="841248"/>
                  </a:lnTo>
                  <a:lnTo>
                    <a:pt x="326136" y="832104"/>
                  </a:lnTo>
                  <a:lnTo>
                    <a:pt x="280416" y="818388"/>
                  </a:lnTo>
                  <a:lnTo>
                    <a:pt x="237743" y="800100"/>
                  </a:lnTo>
                  <a:lnTo>
                    <a:pt x="196595" y="778764"/>
                  </a:lnTo>
                  <a:lnTo>
                    <a:pt x="158495" y="751332"/>
                  </a:lnTo>
                  <a:lnTo>
                    <a:pt x="124968" y="720852"/>
                  </a:lnTo>
                  <a:lnTo>
                    <a:pt x="92964" y="685800"/>
                  </a:lnTo>
                  <a:lnTo>
                    <a:pt x="67056" y="647700"/>
                  </a:lnTo>
                  <a:lnTo>
                    <a:pt x="44196" y="608076"/>
                  </a:lnTo>
                  <a:lnTo>
                    <a:pt x="25908" y="563880"/>
                  </a:lnTo>
                  <a:lnTo>
                    <a:pt x="12192" y="519684"/>
                  </a:lnTo>
                  <a:lnTo>
                    <a:pt x="3048" y="470916"/>
                  </a:lnTo>
                  <a:lnTo>
                    <a:pt x="0" y="422148"/>
                  </a:lnTo>
                  <a:lnTo>
                    <a:pt x="3048" y="373380"/>
                  </a:lnTo>
                  <a:lnTo>
                    <a:pt x="12192" y="326136"/>
                  </a:lnTo>
                  <a:lnTo>
                    <a:pt x="25908" y="280416"/>
                  </a:lnTo>
                  <a:lnTo>
                    <a:pt x="44196" y="237743"/>
                  </a:lnTo>
                  <a:lnTo>
                    <a:pt x="65532" y="196596"/>
                  </a:lnTo>
                  <a:lnTo>
                    <a:pt x="92964" y="158496"/>
                  </a:lnTo>
                  <a:lnTo>
                    <a:pt x="123444" y="124967"/>
                  </a:lnTo>
                  <a:lnTo>
                    <a:pt x="158495" y="92963"/>
                  </a:lnTo>
                  <a:lnTo>
                    <a:pt x="196595" y="67056"/>
                  </a:lnTo>
                  <a:lnTo>
                    <a:pt x="236219" y="44196"/>
                  </a:lnTo>
                  <a:lnTo>
                    <a:pt x="280416" y="25908"/>
                  </a:lnTo>
                  <a:lnTo>
                    <a:pt x="324612" y="12191"/>
                  </a:lnTo>
                  <a:lnTo>
                    <a:pt x="373380" y="3048"/>
                  </a:lnTo>
                  <a:lnTo>
                    <a:pt x="422148" y="0"/>
                  </a:lnTo>
                  <a:lnTo>
                    <a:pt x="470916" y="3048"/>
                  </a:lnTo>
                  <a:lnTo>
                    <a:pt x="502412" y="9143"/>
                  </a:lnTo>
                  <a:lnTo>
                    <a:pt x="422148" y="9143"/>
                  </a:lnTo>
                  <a:lnTo>
                    <a:pt x="374904" y="12191"/>
                  </a:lnTo>
                  <a:lnTo>
                    <a:pt x="327660" y="21335"/>
                  </a:lnTo>
                  <a:lnTo>
                    <a:pt x="283464" y="33528"/>
                  </a:lnTo>
                  <a:lnTo>
                    <a:pt x="240792" y="51815"/>
                  </a:lnTo>
                  <a:lnTo>
                    <a:pt x="201168" y="73152"/>
                  </a:lnTo>
                  <a:lnTo>
                    <a:pt x="164592" y="100584"/>
                  </a:lnTo>
                  <a:lnTo>
                    <a:pt x="131064" y="131064"/>
                  </a:lnTo>
                  <a:lnTo>
                    <a:pt x="100584" y="164591"/>
                  </a:lnTo>
                  <a:lnTo>
                    <a:pt x="74676" y="201167"/>
                  </a:lnTo>
                  <a:lnTo>
                    <a:pt x="51816" y="240791"/>
                  </a:lnTo>
                  <a:lnTo>
                    <a:pt x="33528" y="283464"/>
                  </a:lnTo>
                  <a:lnTo>
                    <a:pt x="21336" y="327660"/>
                  </a:lnTo>
                  <a:lnTo>
                    <a:pt x="12192" y="373380"/>
                  </a:lnTo>
                  <a:lnTo>
                    <a:pt x="9144" y="422148"/>
                  </a:lnTo>
                  <a:lnTo>
                    <a:pt x="12192" y="469392"/>
                  </a:lnTo>
                  <a:lnTo>
                    <a:pt x="21336" y="516636"/>
                  </a:lnTo>
                  <a:lnTo>
                    <a:pt x="33528" y="560832"/>
                  </a:lnTo>
                  <a:lnTo>
                    <a:pt x="51816" y="603504"/>
                  </a:lnTo>
                  <a:lnTo>
                    <a:pt x="73152" y="643128"/>
                  </a:lnTo>
                  <a:lnTo>
                    <a:pt x="100584" y="679704"/>
                  </a:lnTo>
                  <a:lnTo>
                    <a:pt x="131064" y="713232"/>
                  </a:lnTo>
                  <a:lnTo>
                    <a:pt x="164592" y="743712"/>
                  </a:lnTo>
                  <a:lnTo>
                    <a:pt x="201168" y="769620"/>
                  </a:lnTo>
                  <a:lnTo>
                    <a:pt x="240792" y="792480"/>
                  </a:lnTo>
                  <a:lnTo>
                    <a:pt x="283464" y="810768"/>
                  </a:lnTo>
                  <a:lnTo>
                    <a:pt x="327660" y="822960"/>
                  </a:lnTo>
                  <a:lnTo>
                    <a:pt x="373380" y="832104"/>
                  </a:lnTo>
                  <a:lnTo>
                    <a:pt x="422148" y="833628"/>
                  </a:lnTo>
                  <a:lnTo>
                    <a:pt x="511556" y="833628"/>
                  </a:lnTo>
                  <a:lnTo>
                    <a:pt x="470916" y="841248"/>
                  </a:lnTo>
                  <a:lnTo>
                    <a:pt x="422148" y="842772"/>
                  </a:lnTo>
                  <a:close/>
                </a:path>
                <a:path w="843280" h="843279">
                  <a:moveTo>
                    <a:pt x="511556" y="833628"/>
                  </a:moveTo>
                  <a:lnTo>
                    <a:pt x="422148" y="833628"/>
                  </a:lnTo>
                  <a:lnTo>
                    <a:pt x="469392" y="832104"/>
                  </a:lnTo>
                  <a:lnTo>
                    <a:pt x="516636" y="822960"/>
                  </a:lnTo>
                  <a:lnTo>
                    <a:pt x="560832" y="810768"/>
                  </a:lnTo>
                  <a:lnTo>
                    <a:pt x="603504" y="792480"/>
                  </a:lnTo>
                  <a:lnTo>
                    <a:pt x="643127" y="769620"/>
                  </a:lnTo>
                  <a:lnTo>
                    <a:pt x="679704" y="743712"/>
                  </a:lnTo>
                  <a:lnTo>
                    <a:pt x="713231" y="713232"/>
                  </a:lnTo>
                  <a:lnTo>
                    <a:pt x="743712" y="679704"/>
                  </a:lnTo>
                  <a:lnTo>
                    <a:pt x="769620" y="643128"/>
                  </a:lnTo>
                  <a:lnTo>
                    <a:pt x="792479" y="603504"/>
                  </a:lnTo>
                  <a:lnTo>
                    <a:pt x="810768" y="560832"/>
                  </a:lnTo>
                  <a:lnTo>
                    <a:pt x="822960" y="516636"/>
                  </a:lnTo>
                  <a:lnTo>
                    <a:pt x="832104" y="470916"/>
                  </a:lnTo>
                  <a:lnTo>
                    <a:pt x="833627" y="422148"/>
                  </a:lnTo>
                  <a:lnTo>
                    <a:pt x="832104" y="374904"/>
                  </a:lnTo>
                  <a:lnTo>
                    <a:pt x="822960" y="327660"/>
                  </a:lnTo>
                  <a:lnTo>
                    <a:pt x="810768" y="283464"/>
                  </a:lnTo>
                  <a:lnTo>
                    <a:pt x="792479" y="240791"/>
                  </a:lnTo>
                  <a:lnTo>
                    <a:pt x="769620" y="201167"/>
                  </a:lnTo>
                  <a:lnTo>
                    <a:pt x="743712" y="164591"/>
                  </a:lnTo>
                  <a:lnTo>
                    <a:pt x="713231" y="131064"/>
                  </a:lnTo>
                  <a:lnTo>
                    <a:pt x="679704" y="100584"/>
                  </a:lnTo>
                  <a:lnTo>
                    <a:pt x="643127" y="74676"/>
                  </a:lnTo>
                  <a:lnTo>
                    <a:pt x="603504" y="51815"/>
                  </a:lnTo>
                  <a:lnTo>
                    <a:pt x="560832" y="33528"/>
                  </a:lnTo>
                  <a:lnTo>
                    <a:pt x="516636" y="21335"/>
                  </a:lnTo>
                  <a:lnTo>
                    <a:pt x="470916" y="12191"/>
                  </a:lnTo>
                  <a:lnTo>
                    <a:pt x="422148" y="9143"/>
                  </a:lnTo>
                  <a:lnTo>
                    <a:pt x="502412" y="9143"/>
                  </a:lnTo>
                  <a:lnTo>
                    <a:pt x="563880" y="25908"/>
                  </a:lnTo>
                  <a:lnTo>
                    <a:pt x="606552" y="42672"/>
                  </a:lnTo>
                  <a:lnTo>
                    <a:pt x="647700" y="65532"/>
                  </a:lnTo>
                  <a:lnTo>
                    <a:pt x="685800" y="92963"/>
                  </a:lnTo>
                  <a:lnTo>
                    <a:pt x="719327" y="123443"/>
                  </a:lnTo>
                  <a:lnTo>
                    <a:pt x="751331" y="158496"/>
                  </a:lnTo>
                  <a:lnTo>
                    <a:pt x="777240" y="196596"/>
                  </a:lnTo>
                  <a:lnTo>
                    <a:pt x="800100" y="236220"/>
                  </a:lnTo>
                  <a:lnTo>
                    <a:pt x="818388" y="280416"/>
                  </a:lnTo>
                  <a:lnTo>
                    <a:pt x="832104" y="324612"/>
                  </a:lnTo>
                  <a:lnTo>
                    <a:pt x="841248" y="373380"/>
                  </a:lnTo>
                  <a:lnTo>
                    <a:pt x="842772" y="422148"/>
                  </a:lnTo>
                  <a:lnTo>
                    <a:pt x="841248" y="470916"/>
                  </a:lnTo>
                  <a:lnTo>
                    <a:pt x="832104" y="518160"/>
                  </a:lnTo>
                  <a:lnTo>
                    <a:pt x="818388" y="563880"/>
                  </a:lnTo>
                  <a:lnTo>
                    <a:pt x="800100" y="606552"/>
                  </a:lnTo>
                  <a:lnTo>
                    <a:pt x="778764" y="647700"/>
                  </a:lnTo>
                  <a:lnTo>
                    <a:pt x="751331" y="685800"/>
                  </a:lnTo>
                  <a:lnTo>
                    <a:pt x="720852" y="719328"/>
                  </a:lnTo>
                  <a:lnTo>
                    <a:pt x="685800" y="751332"/>
                  </a:lnTo>
                  <a:lnTo>
                    <a:pt x="647700" y="777240"/>
                  </a:lnTo>
                  <a:lnTo>
                    <a:pt x="608076" y="800100"/>
                  </a:lnTo>
                  <a:lnTo>
                    <a:pt x="563880" y="818388"/>
                  </a:lnTo>
                  <a:lnTo>
                    <a:pt x="519684" y="832104"/>
                  </a:lnTo>
                  <a:lnTo>
                    <a:pt x="511556" y="83362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2124" y="5724144"/>
              <a:ext cx="8609075" cy="77723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550884" y="1721589"/>
            <a:ext cx="7795895" cy="47345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742315">
              <a:lnSpc>
                <a:spcPts val="2500"/>
              </a:lnSpc>
              <a:spcBef>
                <a:spcPts val="500"/>
              </a:spcBef>
            </a:pPr>
            <a:r>
              <a:rPr dirty="0" sz="2400" spc="-140">
                <a:latin typeface="Cambria"/>
                <a:cs typeface="Cambria"/>
              </a:rPr>
              <a:t>To</a:t>
            </a:r>
            <a:r>
              <a:rPr dirty="0" sz="2400" spc="-10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implement</a:t>
            </a:r>
            <a:r>
              <a:rPr dirty="0" sz="2400" spc="-70">
                <a:latin typeface="Cambria"/>
                <a:cs typeface="Cambria"/>
              </a:rPr>
              <a:t> </a:t>
            </a:r>
            <a:r>
              <a:rPr dirty="0" sz="2400" spc="5">
                <a:latin typeface="Cambria"/>
                <a:cs typeface="Cambria"/>
              </a:rPr>
              <a:t>the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process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model,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operating</a:t>
            </a:r>
            <a:r>
              <a:rPr dirty="0" sz="2400" spc="-6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system </a:t>
            </a:r>
            <a:r>
              <a:rPr dirty="0" sz="2400" spc="-509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maintains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 </a:t>
            </a:r>
            <a:r>
              <a:rPr dirty="0" sz="2400" spc="-5">
                <a:latin typeface="Cambria"/>
                <a:cs typeface="Cambria"/>
              </a:rPr>
              <a:t>table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called</a:t>
            </a:r>
            <a:r>
              <a:rPr dirty="0" sz="2400" spc="1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process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table.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3200">
              <a:latin typeface="Cambria"/>
              <a:cs typeface="Cambria"/>
            </a:endParaRPr>
          </a:p>
          <a:p>
            <a:pPr marL="490855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latin typeface="Cambria"/>
                <a:cs typeface="Cambria"/>
              </a:rPr>
              <a:t>Process</a:t>
            </a:r>
            <a:r>
              <a:rPr dirty="0" sz="2400" spc="-8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table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20" i="1">
                <a:latin typeface="Cambria"/>
                <a:cs typeface="Cambria"/>
              </a:rPr>
              <a:t>array</a:t>
            </a:r>
            <a:r>
              <a:rPr dirty="0" sz="2400" i="1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structure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Cambria"/>
              <a:cs typeface="Cambria"/>
            </a:endParaRPr>
          </a:p>
          <a:p>
            <a:pPr marL="637540" marR="745490">
              <a:lnSpc>
                <a:spcPts val="2500"/>
              </a:lnSpc>
            </a:pPr>
            <a:r>
              <a:rPr dirty="0" sz="2400" spc="-5">
                <a:latin typeface="Cambria"/>
                <a:cs typeface="Cambria"/>
              </a:rPr>
              <a:t>Another name </a:t>
            </a:r>
            <a:r>
              <a:rPr dirty="0" sz="2400" spc="-25">
                <a:latin typeface="Cambria"/>
                <a:cs typeface="Cambria"/>
              </a:rPr>
              <a:t>for </a:t>
            </a:r>
            <a:r>
              <a:rPr dirty="0" sz="2400" spc="-15">
                <a:latin typeface="Cambria"/>
                <a:cs typeface="Cambria"/>
              </a:rPr>
              <a:t>process </a:t>
            </a:r>
            <a:r>
              <a:rPr dirty="0" sz="2400">
                <a:latin typeface="Cambria"/>
                <a:cs typeface="Cambria"/>
              </a:rPr>
              <a:t>table is </a:t>
            </a:r>
            <a:r>
              <a:rPr dirty="0" sz="2400" spc="-15">
                <a:latin typeface="Cambria"/>
                <a:cs typeface="Cambria"/>
              </a:rPr>
              <a:t>process </a:t>
            </a:r>
            <a:r>
              <a:rPr dirty="0" sz="2400" spc="-10">
                <a:latin typeface="Cambria"/>
                <a:cs typeface="Cambria"/>
              </a:rPr>
              <a:t>control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block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(PCB)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Cambria"/>
              <a:cs typeface="Cambria"/>
            </a:endParaRPr>
          </a:p>
          <a:p>
            <a:pPr marL="490855">
              <a:lnSpc>
                <a:spcPct val="100000"/>
              </a:lnSpc>
            </a:pPr>
            <a:r>
              <a:rPr dirty="0" sz="2400" spc="-5">
                <a:latin typeface="Cambria"/>
                <a:cs typeface="Cambria"/>
              </a:rPr>
              <a:t>PCB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the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35">
                <a:latin typeface="Cambria"/>
                <a:cs typeface="Cambria"/>
              </a:rPr>
              <a:t>key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to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multiprogramming.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ambria"/>
              <a:cs typeface="Cambria"/>
            </a:endParaRPr>
          </a:p>
          <a:p>
            <a:pPr marL="12700">
              <a:lnSpc>
                <a:spcPts val="2790"/>
              </a:lnSpc>
            </a:pPr>
            <a:r>
              <a:rPr dirty="0" sz="2400" spc="5">
                <a:latin typeface="Cambria"/>
                <a:cs typeface="Cambria"/>
              </a:rPr>
              <a:t>PCB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must </a:t>
            </a:r>
            <a:r>
              <a:rPr dirty="0" sz="2400" spc="-10">
                <a:latin typeface="Cambria"/>
                <a:cs typeface="Cambria"/>
              </a:rPr>
              <a:t>be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40">
                <a:latin typeface="Cambria"/>
                <a:cs typeface="Cambria"/>
              </a:rPr>
              <a:t>saved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when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</a:t>
            </a:r>
            <a:r>
              <a:rPr dirty="0" sz="2400" spc="1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is </a:t>
            </a:r>
            <a:r>
              <a:rPr dirty="0" sz="2400" spc="-15">
                <a:latin typeface="Cambria"/>
                <a:cs typeface="Cambria"/>
              </a:rPr>
              <a:t>switched</a:t>
            </a:r>
            <a:r>
              <a:rPr dirty="0" sz="2400" spc="-20">
                <a:latin typeface="Cambria"/>
                <a:cs typeface="Cambria"/>
              </a:rPr>
              <a:t> from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5" i="1">
                <a:latin typeface="Cambria"/>
                <a:cs typeface="Cambria"/>
              </a:rPr>
              <a:t>running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ts val="2790"/>
              </a:lnSpc>
            </a:pPr>
            <a:r>
              <a:rPr dirty="0" sz="2400" spc="-15">
                <a:latin typeface="Cambria"/>
                <a:cs typeface="Cambria"/>
              </a:rPr>
              <a:t>to</a:t>
            </a:r>
            <a:r>
              <a:rPr dirty="0" sz="2400" spc="-70">
                <a:latin typeface="Cambria"/>
                <a:cs typeface="Cambria"/>
              </a:rPr>
              <a:t> </a:t>
            </a:r>
            <a:r>
              <a:rPr dirty="0" sz="2400" spc="-20" i="1">
                <a:latin typeface="Cambria"/>
                <a:cs typeface="Cambria"/>
              </a:rPr>
              <a:t>ready</a:t>
            </a:r>
            <a:r>
              <a:rPr dirty="0" sz="2400" i="1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or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25" i="1">
                <a:latin typeface="Cambria"/>
                <a:cs typeface="Cambria"/>
              </a:rPr>
              <a:t>blocked</a:t>
            </a:r>
            <a:r>
              <a:rPr dirty="0" sz="2400" spc="-35" i="1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states.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14172" y="5693664"/>
            <a:ext cx="843280" cy="843280"/>
            <a:chOff x="614172" y="5693664"/>
            <a:chExt cx="843280" cy="84328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791" y="5701283"/>
              <a:ext cx="832103" cy="83210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14172" y="5693664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80" h="843279">
                  <a:moveTo>
                    <a:pt x="422148" y="842772"/>
                  </a:moveTo>
                  <a:lnTo>
                    <a:pt x="373380" y="841248"/>
                  </a:lnTo>
                  <a:lnTo>
                    <a:pt x="326136" y="832104"/>
                  </a:lnTo>
                  <a:lnTo>
                    <a:pt x="280416" y="818388"/>
                  </a:lnTo>
                  <a:lnTo>
                    <a:pt x="237743" y="800100"/>
                  </a:lnTo>
                  <a:lnTo>
                    <a:pt x="196595" y="778764"/>
                  </a:lnTo>
                  <a:lnTo>
                    <a:pt x="158495" y="751332"/>
                  </a:lnTo>
                  <a:lnTo>
                    <a:pt x="124968" y="720852"/>
                  </a:lnTo>
                  <a:lnTo>
                    <a:pt x="92964" y="685800"/>
                  </a:lnTo>
                  <a:lnTo>
                    <a:pt x="67056" y="647700"/>
                  </a:lnTo>
                  <a:lnTo>
                    <a:pt x="44196" y="608076"/>
                  </a:lnTo>
                  <a:lnTo>
                    <a:pt x="25908" y="563880"/>
                  </a:lnTo>
                  <a:lnTo>
                    <a:pt x="12192" y="519684"/>
                  </a:lnTo>
                  <a:lnTo>
                    <a:pt x="3048" y="470916"/>
                  </a:lnTo>
                  <a:lnTo>
                    <a:pt x="0" y="422148"/>
                  </a:lnTo>
                  <a:lnTo>
                    <a:pt x="3048" y="373380"/>
                  </a:lnTo>
                  <a:lnTo>
                    <a:pt x="12192" y="326136"/>
                  </a:lnTo>
                  <a:lnTo>
                    <a:pt x="25908" y="280416"/>
                  </a:lnTo>
                  <a:lnTo>
                    <a:pt x="44196" y="237743"/>
                  </a:lnTo>
                  <a:lnTo>
                    <a:pt x="65532" y="196596"/>
                  </a:lnTo>
                  <a:lnTo>
                    <a:pt x="92964" y="158496"/>
                  </a:lnTo>
                  <a:lnTo>
                    <a:pt x="123444" y="124967"/>
                  </a:lnTo>
                  <a:lnTo>
                    <a:pt x="158495" y="92963"/>
                  </a:lnTo>
                  <a:lnTo>
                    <a:pt x="196595" y="67056"/>
                  </a:lnTo>
                  <a:lnTo>
                    <a:pt x="236219" y="44196"/>
                  </a:lnTo>
                  <a:lnTo>
                    <a:pt x="280416" y="25908"/>
                  </a:lnTo>
                  <a:lnTo>
                    <a:pt x="324612" y="12191"/>
                  </a:lnTo>
                  <a:lnTo>
                    <a:pt x="373380" y="3048"/>
                  </a:lnTo>
                  <a:lnTo>
                    <a:pt x="422148" y="0"/>
                  </a:lnTo>
                  <a:lnTo>
                    <a:pt x="470916" y="3048"/>
                  </a:lnTo>
                  <a:lnTo>
                    <a:pt x="502412" y="9143"/>
                  </a:lnTo>
                  <a:lnTo>
                    <a:pt x="422148" y="9143"/>
                  </a:lnTo>
                  <a:lnTo>
                    <a:pt x="374904" y="12191"/>
                  </a:lnTo>
                  <a:lnTo>
                    <a:pt x="327660" y="21335"/>
                  </a:lnTo>
                  <a:lnTo>
                    <a:pt x="283464" y="33528"/>
                  </a:lnTo>
                  <a:lnTo>
                    <a:pt x="240792" y="51815"/>
                  </a:lnTo>
                  <a:lnTo>
                    <a:pt x="201168" y="73152"/>
                  </a:lnTo>
                  <a:lnTo>
                    <a:pt x="164592" y="100584"/>
                  </a:lnTo>
                  <a:lnTo>
                    <a:pt x="131064" y="131064"/>
                  </a:lnTo>
                  <a:lnTo>
                    <a:pt x="100584" y="164591"/>
                  </a:lnTo>
                  <a:lnTo>
                    <a:pt x="74676" y="201167"/>
                  </a:lnTo>
                  <a:lnTo>
                    <a:pt x="51816" y="240791"/>
                  </a:lnTo>
                  <a:lnTo>
                    <a:pt x="33528" y="283464"/>
                  </a:lnTo>
                  <a:lnTo>
                    <a:pt x="21336" y="327660"/>
                  </a:lnTo>
                  <a:lnTo>
                    <a:pt x="12192" y="373380"/>
                  </a:lnTo>
                  <a:lnTo>
                    <a:pt x="9144" y="422148"/>
                  </a:lnTo>
                  <a:lnTo>
                    <a:pt x="12192" y="469392"/>
                  </a:lnTo>
                  <a:lnTo>
                    <a:pt x="21336" y="516636"/>
                  </a:lnTo>
                  <a:lnTo>
                    <a:pt x="33528" y="560832"/>
                  </a:lnTo>
                  <a:lnTo>
                    <a:pt x="51816" y="603504"/>
                  </a:lnTo>
                  <a:lnTo>
                    <a:pt x="73152" y="643128"/>
                  </a:lnTo>
                  <a:lnTo>
                    <a:pt x="100584" y="679704"/>
                  </a:lnTo>
                  <a:lnTo>
                    <a:pt x="131064" y="713232"/>
                  </a:lnTo>
                  <a:lnTo>
                    <a:pt x="164592" y="743712"/>
                  </a:lnTo>
                  <a:lnTo>
                    <a:pt x="201168" y="769620"/>
                  </a:lnTo>
                  <a:lnTo>
                    <a:pt x="240792" y="792480"/>
                  </a:lnTo>
                  <a:lnTo>
                    <a:pt x="283464" y="810768"/>
                  </a:lnTo>
                  <a:lnTo>
                    <a:pt x="327660" y="822960"/>
                  </a:lnTo>
                  <a:lnTo>
                    <a:pt x="373380" y="832104"/>
                  </a:lnTo>
                  <a:lnTo>
                    <a:pt x="422148" y="833628"/>
                  </a:lnTo>
                  <a:lnTo>
                    <a:pt x="511556" y="833628"/>
                  </a:lnTo>
                  <a:lnTo>
                    <a:pt x="470916" y="841248"/>
                  </a:lnTo>
                  <a:lnTo>
                    <a:pt x="422148" y="842772"/>
                  </a:lnTo>
                  <a:close/>
                </a:path>
                <a:path w="843280" h="843279">
                  <a:moveTo>
                    <a:pt x="511556" y="833628"/>
                  </a:moveTo>
                  <a:lnTo>
                    <a:pt x="422148" y="833628"/>
                  </a:lnTo>
                  <a:lnTo>
                    <a:pt x="469392" y="832104"/>
                  </a:lnTo>
                  <a:lnTo>
                    <a:pt x="516636" y="822960"/>
                  </a:lnTo>
                  <a:lnTo>
                    <a:pt x="560832" y="810768"/>
                  </a:lnTo>
                  <a:lnTo>
                    <a:pt x="603504" y="792480"/>
                  </a:lnTo>
                  <a:lnTo>
                    <a:pt x="643127" y="769620"/>
                  </a:lnTo>
                  <a:lnTo>
                    <a:pt x="679704" y="743712"/>
                  </a:lnTo>
                  <a:lnTo>
                    <a:pt x="713231" y="713232"/>
                  </a:lnTo>
                  <a:lnTo>
                    <a:pt x="743712" y="679704"/>
                  </a:lnTo>
                  <a:lnTo>
                    <a:pt x="769620" y="643128"/>
                  </a:lnTo>
                  <a:lnTo>
                    <a:pt x="792479" y="603504"/>
                  </a:lnTo>
                  <a:lnTo>
                    <a:pt x="810768" y="560832"/>
                  </a:lnTo>
                  <a:lnTo>
                    <a:pt x="822960" y="516636"/>
                  </a:lnTo>
                  <a:lnTo>
                    <a:pt x="832104" y="470916"/>
                  </a:lnTo>
                  <a:lnTo>
                    <a:pt x="833627" y="422148"/>
                  </a:lnTo>
                  <a:lnTo>
                    <a:pt x="832104" y="374904"/>
                  </a:lnTo>
                  <a:lnTo>
                    <a:pt x="822960" y="327660"/>
                  </a:lnTo>
                  <a:lnTo>
                    <a:pt x="810768" y="283464"/>
                  </a:lnTo>
                  <a:lnTo>
                    <a:pt x="792479" y="240791"/>
                  </a:lnTo>
                  <a:lnTo>
                    <a:pt x="769620" y="201167"/>
                  </a:lnTo>
                  <a:lnTo>
                    <a:pt x="743712" y="164591"/>
                  </a:lnTo>
                  <a:lnTo>
                    <a:pt x="713231" y="131064"/>
                  </a:lnTo>
                  <a:lnTo>
                    <a:pt x="679704" y="100584"/>
                  </a:lnTo>
                  <a:lnTo>
                    <a:pt x="643127" y="74676"/>
                  </a:lnTo>
                  <a:lnTo>
                    <a:pt x="603504" y="51815"/>
                  </a:lnTo>
                  <a:lnTo>
                    <a:pt x="560832" y="33528"/>
                  </a:lnTo>
                  <a:lnTo>
                    <a:pt x="516636" y="21335"/>
                  </a:lnTo>
                  <a:lnTo>
                    <a:pt x="470916" y="12191"/>
                  </a:lnTo>
                  <a:lnTo>
                    <a:pt x="422148" y="9143"/>
                  </a:lnTo>
                  <a:lnTo>
                    <a:pt x="502412" y="9143"/>
                  </a:lnTo>
                  <a:lnTo>
                    <a:pt x="563880" y="25908"/>
                  </a:lnTo>
                  <a:lnTo>
                    <a:pt x="606552" y="42672"/>
                  </a:lnTo>
                  <a:lnTo>
                    <a:pt x="647700" y="65532"/>
                  </a:lnTo>
                  <a:lnTo>
                    <a:pt x="685800" y="92963"/>
                  </a:lnTo>
                  <a:lnTo>
                    <a:pt x="719327" y="123443"/>
                  </a:lnTo>
                  <a:lnTo>
                    <a:pt x="751331" y="158496"/>
                  </a:lnTo>
                  <a:lnTo>
                    <a:pt x="777240" y="196596"/>
                  </a:lnTo>
                  <a:lnTo>
                    <a:pt x="800100" y="236220"/>
                  </a:lnTo>
                  <a:lnTo>
                    <a:pt x="818388" y="280416"/>
                  </a:lnTo>
                  <a:lnTo>
                    <a:pt x="832104" y="324612"/>
                  </a:lnTo>
                  <a:lnTo>
                    <a:pt x="841248" y="373380"/>
                  </a:lnTo>
                  <a:lnTo>
                    <a:pt x="842772" y="422148"/>
                  </a:lnTo>
                  <a:lnTo>
                    <a:pt x="841248" y="470916"/>
                  </a:lnTo>
                  <a:lnTo>
                    <a:pt x="832104" y="518160"/>
                  </a:lnTo>
                  <a:lnTo>
                    <a:pt x="818388" y="563880"/>
                  </a:lnTo>
                  <a:lnTo>
                    <a:pt x="800100" y="606552"/>
                  </a:lnTo>
                  <a:lnTo>
                    <a:pt x="778764" y="647700"/>
                  </a:lnTo>
                  <a:lnTo>
                    <a:pt x="751331" y="685800"/>
                  </a:lnTo>
                  <a:lnTo>
                    <a:pt x="720852" y="719328"/>
                  </a:lnTo>
                  <a:lnTo>
                    <a:pt x="685800" y="751332"/>
                  </a:lnTo>
                  <a:lnTo>
                    <a:pt x="647700" y="777240"/>
                  </a:lnTo>
                  <a:lnTo>
                    <a:pt x="608076" y="800100"/>
                  </a:lnTo>
                  <a:lnTo>
                    <a:pt x="563880" y="818388"/>
                  </a:lnTo>
                  <a:lnTo>
                    <a:pt x="519684" y="832104"/>
                  </a:lnTo>
                  <a:lnTo>
                    <a:pt x="511556" y="83362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3964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Disclaimer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726468" y="1435134"/>
            <a:ext cx="8618220" cy="5139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8890" indent="-342900">
              <a:lnSpc>
                <a:spcPct val="103600"/>
              </a:lnSpc>
              <a:buFont typeface="Times New Roman"/>
              <a:buChar char="▪"/>
              <a:tabLst>
                <a:tab pos="355600" algn="l"/>
              </a:tabLst>
            </a:pPr>
            <a:r>
              <a:rPr dirty="0" sz="2200" b="1" i="1">
                <a:latin typeface="Calibri"/>
                <a:cs typeface="Calibri"/>
              </a:rPr>
              <a:t>It is </a:t>
            </a:r>
            <a:r>
              <a:rPr dirty="0" sz="2200" spc="-10" b="1" i="1">
                <a:latin typeface="Calibri"/>
                <a:cs typeface="Calibri"/>
              </a:rPr>
              <a:t>hereby declared that the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production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of </a:t>
            </a:r>
            <a:r>
              <a:rPr dirty="0" sz="2200" spc="-10" b="1" i="1">
                <a:latin typeface="Calibri"/>
                <a:cs typeface="Calibri"/>
              </a:rPr>
              <a:t>the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said</a:t>
            </a:r>
            <a:r>
              <a:rPr dirty="0" sz="2200" spc="465" b="1" i="1">
                <a:latin typeface="Calibri"/>
                <a:cs typeface="Calibri"/>
              </a:rPr>
              <a:t> </a:t>
            </a:r>
            <a:r>
              <a:rPr dirty="0" sz="2200" spc="-30" b="1" i="1">
                <a:latin typeface="Calibri"/>
                <a:cs typeface="Calibri"/>
              </a:rPr>
              <a:t>content</a:t>
            </a:r>
            <a:r>
              <a:rPr dirty="0" sz="2200" spc="434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is </a:t>
            </a:r>
            <a:r>
              <a:rPr dirty="0" sz="2200" spc="-20" b="1" i="1">
                <a:latin typeface="Calibri"/>
                <a:cs typeface="Calibri"/>
              </a:rPr>
              <a:t>meant </a:t>
            </a:r>
            <a:r>
              <a:rPr dirty="0" sz="2200" spc="-15" b="1" i="1">
                <a:latin typeface="Calibri"/>
                <a:cs typeface="Calibri"/>
              </a:rPr>
              <a:t> for</a:t>
            </a:r>
            <a:r>
              <a:rPr dirty="0" sz="2200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non-commercial,</a:t>
            </a:r>
            <a:r>
              <a:rPr dirty="0" sz="2200" spc="-55" b="1" i="1">
                <a:latin typeface="Calibri"/>
                <a:cs typeface="Calibri"/>
              </a:rPr>
              <a:t> </a:t>
            </a:r>
            <a:r>
              <a:rPr dirty="0" sz="2200" spc="-20" b="1" i="1">
                <a:latin typeface="Calibri"/>
                <a:cs typeface="Calibri"/>
              </a:rPr>
              <a:t>scholastic </a:t>
            </a:r>
            <a:r>
              <a:rPr dirty="0" sz="2200" spc="-5" b="1" i="1">
                <a:latin typeface="Calibri"/>
                <a:cs typeface="Calibri"/>
              </a:rPr>
              <a:t>and</a:t>
            </a:r>
            <a:r>
              <a:rPr dirty="0" sz="2200" spc="-10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research</a:t>
            </a:r>
            <a:r>
              <a:rPr dirty="0" sz="2200" spc="35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purposes</a:t>
            </a:r>
            <a:r>
              <a:rPr dirty="0" sz="2200" spc="-50" b="1" i="1">
                <a:latin typeface="Calibri"/>
                <a:cs typeface="Calibri"/>
              </a:rPr>
              <a:t> </a:t>
            </a:r>
            <a:r>
              <a:rPr dirty="0" sz="2200" spc="-45" b="1" i="1">
                <a:latin typeface="Calibri"/>
                <a:cs typeface="Calibri"/>
              </a:rPr>
              <a:t>only.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imes New Roman"/>
              <a:buChar char="▪"/>
            </a:pPr>
            <a:endParaRPr sz="3000">
              <a:latin typeface="Calibri"/>
              <a:cs typeface="Calibri"/>
            </a:endParaRPr>
          </a:p>
          <a:p>
            <a:pPr algn="just" marL="354965" marR="5080" indent="-342900">
              <a:lnSpc>
                <a:spcPct val="104099"/>
              </a:lnSpc>
              <a:buFont typeface="Times New Roman"/>
              <a:buChar char="▪"/>
              <a:tabLst>
                <a:tab pos="355600" algn="l"/>
              </a:tabLst>
            </a:pPr>
            <a:r>
              <a:rPr dirty="0" sz="2200" spc="-70" b="1" i="1">
                <a:latin typeface="Calibri"/>
                <a:cs typeface="Calibri"/>
              </a:rPr>
              <a:t>We</a:t>
            </a:r>
            <a:r>
              <a:rPr dirty="0" sz="2200" spc="-6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admit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that</a:t>
            </a:r>
            <a:r>
              <a:rPr dirty="0" sz="2200" spc="5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some</a:t>
            </a:r>
            <a:r>
              <a:rPr dirty="0" sz="2200" spc="-10" b="1" i="1">
                <a:latin typeface="Calibri"/>
                <a:cs typeface="Calibri"/>
              </a:rPr>
              <a:t> </a:t>
            </a:r>
            <a:r>
              <a:rPr dirty="0" sz="2200" spc="10" b="1" i="1">
                <a:latin typeface="Calibri"/>
                <a:cs typeface="Calibri"/>
              </a:rPr>
              <a:t>of</a:t>
            </a:r>
            <a:r>
              <a:rPr dirty="0" sz="2200" spc="1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the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spc="-30" b="1" i="1">
                <a:latin typeface="Calibri"/>
                <a:cs typeface="Calibri"/>
              </a:rPr>
              <a:t>content</a:t>
            </a:r>
            <a:r>
              <a:rPr dirty="0" sz="2200" spc="-25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or</a:t>
            </a:r>
            <a:r>
              <a:rPr dirty="0" sz="2200" spc="5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the</a:t>
            </a:r>
            <a:r>
              <a:rPr dirty="0" sz="2200" spc="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images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provided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in</a:t>
            </a:r>
            <a:r>
              <a:rPr dirty="0" sz="2200" spc="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this </a:t>
            </a:r>
            <a:r>
              <a:rPr dirty="0" sz="2200" spc="-484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channel's videos may </a:t>
            </a:r>
            <a:r>
              <a:rPr dirty="0" sz="2200" spc="-5" b="1" i="1">
                <a:latin typeface="Calibri"/>
                <a:cs typeface="Calibri"/>
              </a:rPr>
              <a:t>be </a:t>
            </a:r>
            <a:r>
              <a:rPr dirty="0" sz="2200" spc="-20" b="1" i="1">
                <a:latin typeface="Calibri"/>
                <a:cs typeface="Calibri"/>
              </a:rPr>
              <a:t>obtained </a:t>
            </a:r>
            <a:r>
              <a:rPr dirty="0" sz="2200" spc="-5" b="1" i="1">
                <a:latin typeface="Calibri"/>
                <a:cs typeface="Calibri"/>
              </a:rPr>
              <a:t>through </a:t>
            </a:r>
            <a:r>
              <a:rPr dirty="0" sz="2200" spc="-10" b="1" i="1">
                <a:latin typeface="Calibri"/>
                <a:cs typeface="Calibri"/>
              </a:rPr>
              <a:t>the </a:t>
            </a:r>
            <a:r>
              <a:rPr dirty="0" sz="2200" spc="-5" b="1" i="1">
                <a:latin typeface="Calibri"/>
                <a:cs typeface="Calibri"/>
              </a:rPr>
              <a:t>routine </a:t>
            </a:r>
            <a:r>
              <a:rPr dirty="0" sz="2200" spc="-10" b="1" i="1">
                <a:latin typeface="Calibri"/>
                <a:cs typeface="Calibri"/>
              </a:rPr>
              <a:t>Google image 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searches</a:t>
            </a:r>
            <a:r>
              <a:rPr dirty="0" sz="2200" spc="-10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and </a:t>
            </a:r>
            <a:r>
              <a:rPr dirty="0" sz="2200" spc="-25" b="1" i="1">
                <a:latin typeface="Calibri"/>
                <a:cs typeface="Calibri"/>
              </a:rPr>
              <a:t>few</a:t>
            </a:r>
            <a:r>
              <a:rPr dirty="0" sz="2200" spc="-20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of </a:t>
            </a:r>
            <a:r>
              <a:rPr dirty="0" sz="2200" spc="-5" b="1" i="1">
                <a:latin typeface="Calibri"/>
                <a:cs typeface="Calibri"/>
              </a:rPr>
              <a:t>them</a:t>
            </a:r>
            <a:r>
              <a:rPr dirty="0" sz="2200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may</a:t>
            </a:r>
            <a:r>
              <a:rPr dirty="0" sz="2200" spc="-5" b="1" i="1">
                <a:latin typeface="Calibri"/>
                <a:cs typeface="Calibri"/>
              </a:rPr>
              <a:t> be</a:t>
            </a:r>
            <a:r>
              <a:rPr dirty="0" sz="2200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under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spc="-20" b="1" i="1">
                <a:latin typeface="Calibri"/>
                <a:cs typeface="Calibri"/>
              </a:rPr>
              <a:t>copyright</a:t>
            </a:r>
            <a:r>
              <a:rPr dirty="0" sz="2200" spc="-1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protection.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spc="-20" b="1" i="1">
                <a:latin typeface="Calibri"/>
                <a:cs typeface="Calibri"/>
              </a:rPr>
              <a:t>Such </a:t>
            </a:r>
            <a:r>
              <a:rPr dirty="0" sz="2200" spc="-15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usage</a:t>
            </a:r>
            <a:r>
              <a:rPr dirty="0" sz="2200" spc="-2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is</a:t>
            </a:r>
            <a:r>
              <a:rPr dirty="0" sz="2200" spc="-25" b="1" i="1">
                <a:latin typeface="Calibri"/>
                <a:cs typeface="Calibri"/>
              </a:rPr>
              <a:t> </a:t>
            </a:r>
            <a:r>
              <a:rPr dirty="0" sz="2200" spc="-20" b="1" i="1">
                <a:latin typeface="Calibri"/>
                <a:cs typeface="Calibri"/>
              </a:rPr>
              <a:t>completely</a:t>
            </a:r>
            <a:r>
              <a:rPr dirty="0" sz="2200" spc="-40" b="1" i="1">
                <a:latin typeface="Calibri"/>
                <a:cs typeface="Calibri"/>
              </a:rPr>
              <a:t> </a:t>
            </a:r>
            <a:r>
              <a:rPr dirty="0" sz="2200" spc="-20" b="1" i="1">
                <a:latin typeface="Calibri"/>
                <a:cs typeface="Calibri"/>
              </a:rPr>
              <a:t>inadvertent.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imes New Roman"/>
              <a:buChar char="▪"/>
            </a:pPr>
            <a:endParaRPr sz="3000">
              <a:latin typeface="Calibri"/>
              <a:cs typeface="Calibri"/>
            </a:endParaRPr>
          </a:p>
          <a:p>
            <a:pPr algn="just" marL="354965" marR="5715" indent="-342900">
              <a:lnSpc>
                <a:spcPct val="104000"/>
              </a:lnSpc>
              <a:buFont typeface="Times New Roman"/>
              <a:buChar char="▪"/>
              <a:tabLst>
                <a:tab pos="355600" algn="l"/>
              </a:tabLst>
            </a:pPr>
            <a:r>
              <a:rPr dirty="0" sz="2200" b="1" i="1">
                <a:latin typeface="Calibri"/>
                <a:cs typeface="Calibri"/>
              </a:rPr>
              <a:t>It </a:t>
            </a:r>
            <a:r>
              <a:rPr dirty="0" sz="2200" spc="-10" b="1" i="1">
                <a:latin typeface="Calibri"/>
                <a:cs typeface="Calibri"/>
              </a:rPr>
              <a:t>is</a:t>
            </a:r>
            <a:r>
              <a:rPr dirty="0" sz="2200" spc="475" b="1" i="1">
                <a:latin typeface="Calibri"/>
                <a:cs typeface="Calibri"/>
              </a:rPr>
              <a:t> </a:t>
            </a:r>
            <a:r>
              <a:rPr dirty="0" sz="2200" spc="-25" b="1" i="1">
                <a:latin typeface="Calibri"/>
                <a:cs typeface="Calibri"/>
              </a:rPr>
              <a:t>quite</a:t>
            </a:r>
            <a:r>
              <a:rPr dirty="0" sz="2200" spc="44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possible </a:t>
            </a:r>
            <a:r>
              <a:rPr dirty="0" sz="2200" spc="-5" b="1" i="1">
                <a:latin typeface="Calibri"/>
                <a:cs typeface="Calibri"/>
              </a:rPr>
              <a:t>that </a:t>
            </a:r>
            <a:r>
              <a:rPr dirty="0" sz="2200" b="1" i="1">
                <a:latin typeface="Calibri"/>
                <a:cs typeface="Calibri"/>
              </a:rPr>
              <a:t>we </a:t>
            </a:r>
            <a:r>
              <a:rPr dirty="0" sz="2200" spc="-25" b="1" i="1">
                <a:latin typeface="Calibri"/>
                <a:cs typeface="Calibri"/>
              </a:rPr>
              <a:t>overlooked</a:t>
            </a:r>
            <a:r>
              <a:rPr dirty="0" sz="2200" spc="450" b="1" i="1">
                <a:latin typeface="Calibri"/>
                <a:cs typeface="Calibri"/>
              </a:rPr>
              <a:t> </a:t>
            </a:r>
            <a:r>
              <a:rPr dirty="0" sz="2200" spc="-25" b="1" i="1">
                <a:latin typeface="Calibri"/>
                <a:cs typeface="Calibri"/>
              </a:rPr>
              <a:t>to</a:t>
            </a:r>
            <a:r>
              <a:rPr dirty="0" sz="2200" spc="44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give </a:t>
            </a:r>
            <a:r>
              <a:rPr dirty="0" sz="2200" spc="-15" b="1" i="1">
                <a:latin typeface="Calibri"/>
                <a:cs typeface="Calibri"/>
              </a:rPr>
              <a:t>full scholarly credit </a:t>
            </a:r>
            <a:r>
              <a:rPr dirty="0" sz="2200" spc="-45" b="1" i="1">
                <a:latin typeface="Calibri"/>
                <a:cs typeface="Calibri"/>
              </a:rPr>
              <a:t>to </a:t>
            </a:r>
            <a:r>
              <a:rPr dirty="0" sz="2200" spc="-40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the </a:t>
            </a:r>
            <a:r>
              <a:rPr dirty="0" sz="2200" spc="-10" b="1" i="1">
                <a:latin typeface="Calibri"/>
                <a:cs typeface="Calibri"/>
              </a:rPr>
              <a:t>Copyright </a:t>
            </a:r>
            <a:r>
              <a:rPr dirty="0" sz="2200" spc="-5" b="1" i="1">
                <a:latin typeface="Calibri"/>
                <a:cs typeface="Calibri"/>
              </a:rPr>
              <a:t>Owners. </a:t>
            </a:r>
            <a:r>
              <a:rPr dirty="0" sz="2200" spc="-70" b="1" i="1">
                <a:latin typeface="Calibri"/>
                <a:cs typeface="Calibri"/>
              </a:rPr>
              <a:t>We </a:t>
            </a:r>
            <a:r>
              <a:rPr dirty="0" sz="2200" spc="-15" b="1" i="1">
                <a:latin typeface="Calibri"/>
                <a:cs typeface="Calibri"/>
              </a:rPr>
              <a:t>believe </a:t>
            </a:r>
            <a:r>
              <a:rPr dirty="0" sz="2200" spc="-10" b="1" i="1">
                <a:latin typeface="Calibri"/>
                <a:cs typeface="Calibri"/>
              </a:rPr>
              <a:t>that </a:t>
            </a:r>
            <a:r>
              <a:rPr dirty="0" sz="2200" spc="-15" b="1" i="1">
                <a:latin typeface="Calibri"/>
                <a:cs typeface="Calibri"/>
              </a:rPr>
              <a:t>the </a:t>
            </a:r>
            <a:r>
              <a:rPr dirty="0" sz="2200" spc="-10" b="1" i="1">
                <a:latin typeface="Calibri"/>
                <a:cs typeface="Calibri"/>
              </a:rPr>
              <a:t>non-commercial, </a:t>
            </a:r>
            <a:r>
              <a:rPr dirty="0" sz="2200" spc="-5" b="1" i="1">
                <a:latin typeface="Calibri"/>
                <a:cs typeface="Calibri"/>
              </a:rPr>
              <a:t>only-for- </a:t>
            </a:r>
            <a:r>
              <a:rPr dirty="0" sz="2200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educational </a:t>
            </a:r>
            <a:r>
              <a:rPr dirty="0" sz="2200" spc="-5" b="1" i="1">
                <a:latin typeface="Calibri"/>
                <a:cs typeface="Calibri"/>
              </a:rPr>
              <a:t>use </a:t>
            </a:r>
            <a:r>
              <a:rPr dirty="0" sz="2200" b="1" i="1">
                <a:latin typeface="Calibri"/>
                <a:cs typeface="Calibri"/>
              </a:rPr>
              <a:t>of the </a:t>
            </a:r>
            <a:r>
              <a:rPr dirty="0" sz="2200" spc="-20" b="1" i="1">
                <a:latin typeface="Calibri"/>
                <a:cs typeface="Calibri"/>
              </a:rPr>
              <a:t>material </a:t>
            </a:r>
            <a:r>
              <a:rPr dirty="0" sz="2200" spc="-10" b="1" i="1">
                <a:latin typeface="Calibri"/>
                <a:cs typeface="Calibri"/>
              </a:rPr>
              <a:t>may allow the </a:t>
            </a:r>
            <a:r>
              <a:rPr dirty="0" sz="2200" spc="-5" b="1" i="1">
                <a:latin typeface="Calibri"/>
                <a:cs typeface="Calibri"/>
              </a:rPr>
              <a:t>video </a:t>
            </a:r>
            <a:r>
              <a:rPr dirty="0" sz="2200" b="1" i="1">
                <a:latin typeface="Calibri"/>
                <a:cs typeface="Calibri"/>
              </a:rPr>
              <a:t>in </a:t>
            </a:r>
            <a:r>
              <a:rPr dirty="0" sz="2200" spc="-20" b="1" i="1">
                <a:latin typeface="Calibri"/>
                <a:cs typeface="Calibri"/>
              </a:rPr>
              <a:t>question fall </a:t>
            </a:r>
            <a:r>
              <a:rPr dirty="0" sz="2200" spc="-15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under</a:t>
            </a:r>
            <a:r>
              <a:rPr dirty="0" sz="2200" b="1" i="1">
                <a:latin typeface="Calibri"/>
                <a:cs typeface="Calibri"/>
              </a:rPr>
              <a:t> </a:t>
            </a:r>
            <a:r>
              <a:rPr dirty="0" sz="2200" spc="-20" b="1" i="1">
                <a:latin typeface="Calibri"/>
                <a:cs typeface="Calibri"/>
              </a:rPr>
              <a:t>fair</a:t>
            </a:r>
            <a:r>
              <a:rPr dirty="0" sz="2200" spc="-15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use</a:t>
            </a:r>
            <a:r>
              <a:rPr dirty="0" sz="2200" b="1" i="1">
                <a:latin typeface="Calibri"/>
                <a:cs typeface="Calibri"/>
              </a:rPr>
              <a:t> of</a:t>
            </a:r>
            <a:r>
              <a:rPr dirty="0" sz="2200" spc="5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such</a:t>
            </a:r>
            <a:r>
              <a:rPr dirty="0" sz="2200" spc="-10" b="1" i="1">
                <a:latin typeface="Calibri"/>
                <a:cs typeface="Calibri"/>
              </a:rPr>
              <a:t> </a:t>
            </a:r>
            <a:r>
              <a:rPr dirty="0" sz="2200" spc="-30" b="1" i="1">
                <a:latin typeface="Calibri"/>
                <a:cs typeface="Calibri"/>
              </a:rPr>
              <a:t>content.</a:t>
            </a:r>
            <a:r>
              <a:rPr dirty="0" sz="2200" spc="-25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However</a:t>
            </a:r>
            <a:r>
              <a:rPr dirty="0" sz="2200" spc="-10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we</a:t>
            </a:r>
            <a:r>
              <a:rPr dirty="0" sz="2200" spc="5" b="1" i="1">
                <a:latin typeface="Calibri"/>
                <a:cs typeface="Calibri"/>
              </a:rPr>
              <a:t> honor  </a:t>
            </a:r>
            <a:r>
              <a:rPr dirty="0" sz="2200" spc="-10" b="1" i="1">
                <a:latin typeface="Calibri"/>
                <a:cs typeface="Calibri"/>
              </a:rPr>
              <a:t>the</a:t>
            </a:r>
            <a:r>
              <a:rPr dirty="0" sz="2200" spc="475" b="1" i="1">
                <a:latin typeface="Calibri"/>
                <a:cs typeface="Calibri"/>
              </a:rPr>
              <a:t> </a:t>
            </a:r>
            <a:r>
              <a:rPr dirty="0" sz="2200" spc="-20" b="1" i="1">
                <a:latin typeface="Calibri"/>
                <a:cs typeface="Calibri"/>
              </a:rPr>
              <a:t>copyright </a:t>
            </a:r>
            <a:r>
              <a:rPr dirty="0" sz="2200" spc="-1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holder's</a:t>
            </a:r>
            <a:r>
              <a:rPr dirty="0" sz="2200" spc="130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rights</a:t>
            </a:r>
            <a:r>
              <a:rPr dirty="0" sz="2200" spc="110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and</a:t>
            </a:r>
            <a:r>
              <a:rPr dirty="0" sz="2200" spc="145" b="1" i="1">
                <a:latin typeface="Calibri"/>
                <a:cs typeface="Calibri"/>
              </a:rPr>
              <a:t> </a:t>
            </a:r>
            <a:r>
              <a:rPr dirty="0" sz="2200" spc="-10" b="1" i="1">
                <a:latin typeface="Calibri"/>
                <a:cs typeface="Calibri"/>
              </a:rPr>
              <a:t>the</a:t>
            </a:r>
            <a:r>
              <a:rPr dirty="0" sz="2200" spc="135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video</a:t>
            </a:r>
            <a:r>
              <a:rPr dirty="0" sz="2200" spc="150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shall</a:t>
            </a:r>
            <a:r>
              <a:rPr dirty="0" sz="2200" spc="130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be</a:t>
            </a:r>
            <a:r>
              <a:rPr dirty="0" sz="2200" spc="160" b="1" i="1">
                <a:latin typeface="Calibri"/>
                <a:cs typeface="Calibri"/>
              </a:rPr>
              <a:t> </a:t>
            </a:r>
            <a:r>
              <a:rPr dirty="0" sz="2200" spc="-25" b="1" i="1">
                <a:latin typeface="Calibri"/>
                <a:cs typeface="Calibri"/>
              </a:rPr>
              <a:t>deleted</a:t>
            </a:r>
            <a:r>
              <a:rPr dirty="0" sz="2200" spc="140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from</a:t>
            </a:r>
            <a:r>
              <a:rPr dirty="0" sz="2200" spc="135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our</a:t>
            </a:r>
            <a:r>
              <a:rPr dirty="0" sz="2200" spc="140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channel</a:t>
            </a:r>
            <a:r>
              <a:rPr dirty="0" sz="2200" spc="130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in</a:t>
            </a:r>
            <a:r>
              <a:rPr dirty="0" sz="2200" spc="120" b="1" i="1">
                <a:latin typeface="Calibri"/>
                <a:cs typeface="Calibri"/>
              </a:rPr>
              <a:t> </a:t>
            </a:r>
            <a:r>
              <a:rPr dirty="0" sz="2200" spc="-20" b="1" i="1">
                <a:latin typeface="Calibri"/>
                <a:cs typeface="Calibri"/>
              </a:rPr>
              <a:t>case </a:t>
            </a:r>
            <a:r>
              <a:rPr dirty="0" sz="2200" spc="-484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of</a:t>
            </a:r>
            <a:r>
              <a:rPr dirty="0" sz="2200" spc="15" b="1" i="1">
                <a:latin typeface="Calibri"/>
                <a:cs typeface="Calibri"/>
              </a:rPr>
              <a:t> </a:t>
            </a:r>
            <a:r>
              <a:rPr dirty="0" sz="2200" spc="-25" b="1" i="1">
                <a:latin typeface="Calibri"/>
                <a:cs typeface="Calibri"/>
              </a:rPr>
              <a:t>any</a:t>
            </a:r>
            <a:r>
              <a:rPr dirty="0" sz="2200" spc="-15" b="1" i="1">
                <a:latin typeface="Calibri"/>
                <a:cs typeface="Calibri"/>
              </a:rPr>
              <a:t> such</a:t>
            </a:r>
            <a:r>
              <a:rPr dirty="0" sz="2200" spc="-10" b="1" i="1">
                <a:latin typeface="Calibri"/>
                <a:cs typeface="Calibri"/>
              </a:rPr>
              <a:t> </a:t>
            </a:r>
            <a:r>
              <a:rPr dirty="0" sz="2200" spc="-5" b="1" i="1">
                <a:latin typeface="Calibri"/>
                <a:cs typeface="Calibri"/>
              </a:rPr>
              <a:t>claim</a:t>
            </a:r>
            <a:r>
              <a:rPr dirty="0" sz="2200" spc="-45" b="1" i="1">
                <a:latin typeface="Calibri"/>
                <a:cs typeface="Calibri"/>
              </a:rPr>
              <a:t> </a:t>
            </a:r>
            <a:r>
              <a:rPr dirty="0" sz="2200" spc="-20" b="1" i="1">
                <a:latin typeface="Calibri"/>
                <a:cs typeface="Calibri"/>
              </a:rPr>
              <a:t>received</a:t>
            </a:r>
            <a:r>
              <a:rPr dirty="0" sz="2200" spc="-10" b="1" i="1">
                <a:latin typeface="Calibri"/>
                <a:cs typeface="Calibri"/>
              </a:rPr>
              <a:t> </a:t>
            </a:r>
            <a:r>
              <a:rPr dirty="0" sz="2200" spc="-15" b="1" i="1">
                <a:latin typeface="Calibri"/>
                <a:cs typeface="Calibri"/>
              </a:rPr>
              <a:t>by</a:t>
            </a:r>
            <a:r>
              <a:rPr dirty="0" sz="2200" spc="5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us</a:t>
            </a:r>
            <a:r>
              <a:rPr dirty="0" sz="2200" spc="-5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or </a:t>
            </a:r>
            <a:r>
              <a:rPr dirty="0" sz="2200" spc="-20" b="1" i="1">
                <a:latin typeface="Calibri"/>
                <a:cs typeface="Calibri"/>
              </a:rPr>
              <a:t>reported</a:t>
            </a:r>
            <a:r>
              <a:rPr dirty="0" sz="2200" spc="30" b="1" i="1">
                <a:latin typeface="Calibri"/>
                <a:cs typeface="Calibri"/>
              </a:rPr>
              <a:t> </a:t>
            </a:r>
            <a:r>
              <a:rPr dirty="0" sz="2200" spc="-35" b="1" i="1">
                <a:latin typeface="Calibri"/>
                <a:cs typeface="Calibri"/>
              </a:rPr>
              <a:t>to</a:t>
            </a:r>
            <a:r>
              <a:rPr dirty="0" sz="2200" spc="10" b="1" i="1">
                <a:latin typeface="Calibri"/>
                <a:cs typeface="Calibri"/>
              </a:rPr>
              <a:t> </a:t>
            </a:r>
            <a:r>
              <a:rPr dirty="0" sz="2200" b="1" i="1">
                <a:latin typeface="Calibri"/>
                <a:cs typeface="Calibri"/>
              </a:rPr>
              <a:t>us.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3361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PCB</a:t>
            </a:r>
            <a:r>
              <a:rPr dirty="0" u="none" spc="-155"/>
              <a:t> </a:t>
            </a:r>
            <a:r>
              <a:rPr dirty="0" u="none" spc="-5"/>
              <a:t>Fields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468" y="1400899"/>
            <a:ext cx="5452745" cy="4870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4965" marR="6985" indent="-342900">
              <a:lnSpc>
                <a:spcPct val="114100"/>
              </a:lnSpc>
              <a:spcBef>
                <a:spcPts val="100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200" spc="-15" b="1">
                <a:latin typeface="Calibri"/>
                <a:cs typeface="Calibri"/>
              </a:rPr>
              <a:t>Process </a:t>
            </a:r>
            <a:r>
              <a:rPr dirty="0" sz="2200" b="1">
                <a:latin typeface="Calibri"/>
                <a:cs typeface="Calibri"/>
              </a:rPr>
              <a:t>ID </a:t>
            </a:r>
            <a:r>
              <a:rPr dirty="0" sz="2200" spc="-5">
                <a:latin typeface="Calibri"/>
                <a:cs typeface="Calibri"/>
              </a:rPr>
              <a:t>-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 b="1">
                <a:solidFill>
                  <a:srgbClr val="BF0000"/>
                </a:solidFill>
                <a:latin typeface="Calibri"/>
                <a:cs typeface="Calibri"/>
              </a:rPr>
              <a:t>Unique</a:t>
            </a:r>
            <a:r>
              <a:rPr dirty="0" sz="2200" spc="-1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solidFill>
                  <a:srgbClr val="BF0000"/>
                </a:solidFill>
                <a:latin typeface="Calibri"/>
                <a:cs typeface="Calibri"/>
              </a:rPr>
              <a:t>identification</a:t>
            </a:r>
            <a:r>
              <a:rPr dirty="0" sz="2200" spc="45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35">
                <a:latin typeface="Calibri"/>
                <a:cs typeface="Calibri"/>
              </a:rPr>
              <a:t>for</a:t>
            </a:r>
            <a:r>
              <a:rPr dirty="0" sz="2200" spc="4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each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the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process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in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operating</a:t>
            </a:r>
            <a:r>
              <a:rPr dirty="0" sz="2200" spc="-40">
                <a:latin typeface="Calibri"/>
                <a:cs typeface="Calibri"/>
              </a:rPr>
              <a:t> system.</a:t>
            </a:r>
            <a:endParaRPr sz="2200">
              <a:latin typeface="Calibri"/>
              <a:cs typeface="Calibri"/>
            </a:endParaRPr>
          </a:p>
          <a:p>
            <a:pPr algn="just" marL="354965" marR="5080" indent="-342900">
              <a:lnSpc>
                <a:spcPct val="114100"/>
              </a:lnSpc>
              <a:spcBef>
                <a:spcPts val="490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200" spc="-15" b="1">
                <a:latin typeface="Calibri"/>
                <a:cs typeface="Calibri"/>
              </a:rPr>
              <a:t>Process</a:t>
            </a:r>
            <a:r>
              <a:rPr dirty="0" sz="2200" spc="-10" b="1">
                <a:latin typeface="Calibri"/>
                <a:cs typeface="Calibri"/>
              </a:rPr>
              <a:t> </a:t>
            </a:r>
            <a:r>
              <a:rPr dirty="0" sz="2200" spc="-30" b="1">
                <a:latin typeface="Calibri"/>
                <a:cs typeface="Calibri"/>
              </a:rPr>
              <a:t>State</a:t>
            </a:r>
            <a:r>
              <a:rPr dirty="0" sz="2200" spc="-25" b="1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-</a:t>
            </a:r>
            <a:r>
              <a:rPr dirty="0" sz="2200">
                <a:latin typeface="Calibri"/>
                <a:cs typeface="Calibri"/>
              </a:rPr>
              <a:t> The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5" b="1">
                <a:solidFill>
                  <a:srgbClr val="BF0000"/>
                </a:solidFill>
                <a:latin typeface="Calibri"/>
                <a:cs typeface="Calibri"/>
              </a:rPr>
              <a:t>current</a:t>
            </a:r>
            <a:r>
              <a:rPr dirty="0" sz="2200" spc="-1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40" b="1">
                <a:solidFill>
                  <a:srgbClr val="BF0000"/>
                </a:solidFill>
                <a:latin typeface="Calibri"/>
                <a:cs typeface="Calibri"/>
              </a:rPr>
              <a:t>state</a:t>
            </a:r>
            <a:r>
              <a:rPr dirty="0" sz="2200" spc="-3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10">
                <a:latin typeface="Calibri"/>
                <a:cs typeface="Calibri"/>
              </a:rPr>
              <a:t>of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process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i.e.,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whether</a:t>
            </a:r>
            <a:r>
              <a:rPr dirty="0" sz="2200" spc="-5">
                <a:latin typeface="Calibri"/>
                <a:cs typeface="Calibri"/>
              </a:rPr>
              <a:t> it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65">
                <a:latin typeface="Calibri"/>
                <a:cs typeface="Calibri"/>
              </a:rPr>
              <a:t>ready,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running,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waiting.</a:t>
            </a:r>
            <a:endParaRPr sz="22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1070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200" spc="-40" b="1">
                <a:latin typeface="Calibri"/>
                <a:cs typeface="Calibri"/>
              </a:rPr>
              <a:t>Pointer</a:t>
            </a:r>
            <a:r>
              <a:rPr dirty="0" sz="2200" spc="50" b="1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-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25" b="1">
                <a:solidFill>
                  <a:srgbClr val="BF0000"/>
                </a:solidFill>
                <a:latin typeface="Calibri"/>
                <a:cs typeface="Calibri"/>
              </a:rPr>
              <a:t>pointer</a:t>
            </a:r>
            <a:r>
              <a:rPr dirty="0" sz="2200" spc="1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25" b="1">
                <a:solidFill>
                  <a:srgbClr val="BF0000"/>
                </a:solidFill>
                <a:latin typeface="Calibri"/>
                <a:cs typeface="Calibri"/>
              </a:rPr>
              <a:t>to</a:t>
            </a:r>
            <a:r>
              <a:rPr dirty="0" sz="2200" spc="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25" b="1">
                <a:solidFill>
                  <a:srgbClr val="BF0000"/>
                </a:solidFill>
                <a:latin typeface="Calibri"/>
                <a:cs typeface="Calibri"/>
              </a:rPr>
              <a:t>parent</a:t>
            </a:r>
            <a:r>
              <a:rPr dirty="0" sz="2200" spc="1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solidFill>
                  <a:srgbClr val="BF0000"/>
                </a:solidFill>
                <a:latin typeface="Calibri"/>
                <a:cs typeface="Calibri"/>
              </a:rPr>
              <a:t>process</a:t>
            </a:r>
            <a:r>
              <a:rPr dirty="0" sz="2200" spc="-2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algn="just" marL="354965" marR="5715" indent="-342900">
              <a:lnSpc>
                <a:spcPct val="114100"/>
              </a:lnSpc>
              <a:spcBef>
                <a:spcPts val="325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200" spc="-10" b="1">
                <a:latin typeface="Calibri"/>
                <a:cs typeface="Calibri"/>
              </a:rPr>
              <a:t>Priority </a:t>
            </a:r>
            <a:r>
              <a:rPr dirty="0" sz="2200" spc="-5">
                <a:latin typeface="Calibri"/>
                <a:cs typeface="Calibri"/>
              </a:rPr>
              <a:t>- </a:t>
            </a:r>
            <a:r>
              <a:rPr dirty="0" sz="2200" spc="-5" b="1">
                <a:solidFill>
                  <a:srgbClr val="BF0000"/>
                </a:solidFill>
                <a:latin typeface="Calibri"/>
                <a:cs typeface="Calibri"/>
              </a:rPr>
              <a:t>Priority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5">
                <a:latin typeface="Calibri"/>
                <a:cs typeface="Calibri"/>
              </a:rPr>
              <a:t>a </a:t>
            </a:r>
            <a:r>
              <a:rPr dirty="0" sz="2200" spc="-20">
                <a:latin typeface="Calibri"/>
                <a:cs typeface="Calibri"/>
              </a:rPr>
              <a:t>process, </a:t>
            </a:r>
            <a:r>
              <a:rPr dirty="0" sz="2200" spc="-10">
                <a:latin typeface="Calibri"/>
                <a:cs typeface="Calibri"/>
              </a:rPr>
              <a:t>its typically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numeric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value.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process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assigned</a:t>
            </a:r>
            <a:r>
              <a:rPr dirty="0" sz="2200" spc="48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priority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at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its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creation.</a:t>
            </a:r>
            <a:endParaRPr sz="2200">
              <a:latin typeface="Calibri"/>
              <a:cs typeface="Calibri"/>
            </a:endParaRPr>
          </a:p>
          <a:p>
            <a:pPr algn="just" marL="354965" marR="6985" indent="-342900">
              <a:lnSpc>
                <a:spcPct val="114100"/>
              </a:lnSpc>
              <a:spcBef>
                <a:spcPts val="490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200" spc="-30" b="1">
                <a:latin typeface="Calibri"/>
                <a:cs typeface="Calibri"/>
              </a:rPr>
              <a:t>Program</a:t>
            </a:r>
            <a:r>
              <a:rPr dirty="0" sz="2200" spc="-25" b="1"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Counter</a:t>
            </a:r>
            <a:r>
              <a:rPr dirty="0" sz="2200" spc="-15" b="1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-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Program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Counter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5" b="1">
                <a:solidFill>
                  <a:srgbClr val="BF0000"/>
                </a:solidFill>
                <a:latin typeface="Calibri"/>
                <a:cs typeface="Calibri"/>
              </a:rPr>
              <a:t>pointer</a:t>
            </a:r>
            <a:r>
              <a:rPr dirty="0" sz="2200" spc="-2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 b="1">
                <a:solidFill>
                  <a:srgbClr val="BF0000"/>
                </a:solidFill>
                <a:latin typeface="Calibri"/>
                <a:cs typeface="Calibri"/>
              </a:rPr>
              <a:t>address</a:t>
            </a:r>
            <a:r>
              <a:rPr dirty="0" sz="2200" spc="-1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490">
                <a:latin typeface="Calibri"/>
                <a:cs typeface="Calibri"/>
              </a:rPr>
              <a:t> </a:t>
            </a:r>
            <a:r>
              <a:rPr dirty="0" sz="2200" spc="-30" b="1">
                <a:solidFill>
                  <a:srgbClr val="BF0000"/>
                </a:solidFill>
                <a:latin typeface="Calibri"/>
                <a:cs typeface="Calibri"/>
              </a:rPr>
              <a:t>next </a:t>
            </a:r>
            <a:r>
              <a:rPr dirty="0" sz="2200" spc="-2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solidFill>
                  <a:srgbClr val="BF0000"/>
                </a:solidFill>
                <a:latin typeface="Calibri"/>
                <a:cs typeface="Calibri"/>
              </a:rPr>
              <a:t>instruction</a:t>
            </a:r>
            <a:r>
              <a:rPr dirty="0" sz="2200" spc="3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to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be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40" b="1">
                <a:solidFill>
                  <a:srgbClr val="BF0000"/>
                </a:solidFill>
                <a:latin typeface="Calibri"/>
                <a:cs typeface="Calibri"/>
              </a:rPr>
              <a:t>executed</a:t>
            </a:r>
            <a:r>
              <a:rPr dirty="0" sz="2200" spc="6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200" spc="-35">
                <a:latin typeface="Calibri"/>
                <a:cs typeface="Calibri"/>
              </a:rPr>
              <a:t>for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this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process.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77000" y="1524000"/>
            <a:ext cx="2909316" cy="503529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3361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PCB</a:t>
            </a:r>
            <a:r>
              <a:rPr dirty="0" u="none" spc="-155"/>
              <a:t> </a:t>
            </a:r>
            <a:r>
              <a:rPr dirty="0" u="none" spc="-5"/>
              <a:t>Fields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94108"/>
            <a:ext cx="5383530" cy="476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4965" marR="12700" indent="-342900">
              <a:lnSpc>
                <a:spcPct val="113999"/>
              </a:lnSpc>
              <a:spcBef>
                <a:spcPts val="100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CPU </a:t>
            </a:r>
            <a:r>
              <a:rPr dirty="0" sz="2400" spc="-25" b="1">
                <a:latin typeface="Calibri"/>
                <a:cs typeface="Calibri"/>
              </a:rPr>
              <a:t>registers </a:t>
            </a:r>
            <a:r>
              <a:rPr dirty="0" sz="2400">
                <a:latin typeface="Calibri"/>
                <a:cs typeface="Calibri"/>
              </a:rPr>
              <a:t>– </a:t>
            </a:r>
            <a:r>
              <a:rPr dirty="0" sz="2400" spc="-30">
                <a:latin typeface="Calibri"/>
                <a:cs typeface="Calibri"/>
              </a:rPr>
              <a:t>contains </a:t>
            </a:r>
            <a:r>
              <a:rPr dirty="0" sz="2400" spc="5">
                <a:latin typeface="Calibri"/>
                <a:cs typeface="Calibri"/>
              </a:rPr>
              <a:t>the </a:t>
            </a:r>
            <a:r>
              <a:rPr dirty="0" sz="2400" spc="-30">
                <a:latin typeface="Calibri"/>
                <a:cs typeface="Calibri"/>
              </a:rPr>
              <a:t>content </a:t>
            </a:r>
            <a:r>
              <a:rPr dirty="0" sz="2400" spc="-10">
                <a:latin typeface="Calibri"/>
                <a:cs typeface="Calibri"/>
              </a:rPr>
              <a:t>of </a:t>
            </a:r>
            <a:r>
              <a:rPr dirty="0" sz="2400" spc="-5">
                <a:latin typeface="Calibri"/>
                <a:cs typeface="Calibri"/>
              </a:rPr>
              <a:t> the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register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when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CPU</a:t>
            </a:r>
            <a:r>
              <a:rPr dirty="0" sz="240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was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last 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released</a:t>
            </a:r>
            <a:r>
              <a:rPr dirty="0" sz="2400" spc="-5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by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process.</a:t>
            </a:r>
            <a:endParaRPr sz="2400">
              <a:latin typeface="Calibri"/>
              <a:cs typeface="Calibri"/>
            </a:endParaRPr>
          </a:p>
          <a:p>
            <a:pPr algn="just" marL="354965" marR="10160" indent="-342900">
              <a:lnSpc>
                <a:spcPct val="113999"/>
              </a:lnSpc>
              <a:spcBef>
                <a:spcPts val="605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400" b="1">
                <a:latin typeface="Calibri"/>
                <a:cs typeface="Calibri"/>
              </a:rPr>
              <a:t>IO </a:t>
            </a:r>
            <a:r>
              <a:rPr dirty="0" sz="2400" spc="-25" b="1">
                <a:latin typeface="Calibri"/>
                <a:cs typeface="Calibri"/>
              </a:rPr>
              <a:t>status </a:t>
            </a:r>
            <a:r>
              <a:rPr dirty="0" sz="2400" spc="-20" b="1">
                <a:latin typeface="Calibri"/>
                <a:cs typeface="Calibri"/>
              </a:rPr>
              <a:t>information </a:t>
            </a:r>
            <a:r>
              <a:rPr dirty="0" sz="2400">
                <a:latin typeface="Calibri"/>
                <a:cs typeface="Calibri"/>
              </a:rPr>
              <a:t>- </a:t>
            </a:r>
            <a:r>
              <a:rPr dirty="0" sz="2400" spc="-5">
                <a:latin typeface="Calibri"/>
                <a:cs typeface="Calibri"/>
              </a:rPr>
              <a:t>This </a:t>
            </a:r>
            <a:r>
              <a:rPr dirty="0" sz="2400">
                <a:latin typeface="Calibri"/>
                <a:cs typeface="Calibri"/>
              </a:rPr>
              <a:t>includes a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list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BF0000"/>
                </a:solidFill>
                <a:latin typeface="Calibri"/>
                <a:cs typeface="Calibri"/>
              </a:rPr>
              <a:t>I/O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BF0000"/>
                </a:solidFill>
                <a:latin typeface="Calibri"/>
                <a:cs typeface="Calibri"/>
              </a:rPr>
              <a:t>devices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allocated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to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process.</a:t>
            </a:r>
            <a:endParaRPr sz="2400">
              <a:latin typeface="Calibri"/>
              <a:cs typeface="Calibri"/>
            </a:endParaRPr>
          </a:p>
          <a:p>
            <a:pPr algn="just" marL="354965" marR="5080" indent="-342900">
              <a:lnSpc>
                <a:spcPct val="113999"/>
              </a:lnSpc>
              <a:spcBef>
                <a:spcPts val="610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CPU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scheduling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information</a:t>
            </a:r>
            <a:r>
              <a:rPr dirty="0" sz="2400" spc="50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-</a:t>
            </a:r>
            <a:r>
              <a:rPr dirty="0" sz="2400" spc="54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includes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BF0000"/>
                </a:solidFill>
                <a:latin typeface="Calibri"/>
                <a:cs typeface="Calibri"/>
              </a:rPr>
              <a:t>process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BF0000"/>
                </a:solidFill>
                <a:latin typeface="Calibri"/>
                <a:cs typeface="Calibri"/>
              </a:rPr>
              <a:t>priority</a:t>
            </a:r>
            <a:r>
              <a:rPr dirty="0" sz="2400" spc="-10">
                <a:latin typeface="Calibri"/>
                <a:cs typeface="Calibri"/>
              </a:rPr>
              <a:t>,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pointer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to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BF0000"/>
                </a:solidFill>
                <a:latin typeface="Calibri"/>
                <a:cs typeface="Calibri"/>
              </a:rPr>
              <a:t>various scheduling queue</a:t>
            </a:r>
            <a:r>
              <a:rPr dirty="0" sz="2400" spc="-10">
                <a:latin typeface="Calibri"/>
                <a:cs typeface="Calibri"/>
              </a:rPr>
              <a:t>,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information 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about</a:t>
            </a:r>
            <a:r>
              <a:rPr dirty="0" sz="240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events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BF0000"/>
                </a:solidFill>
                <a:latin typeface="Calibri"/>
                <a:cs typeface="Calibri"/>
              </a:rPr>
              <a:t>on</a:t>
            </a:r>
            <a:r>
              <a:rPr dirty="0" sz="2400" spc="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which</a:t>
            </a:r>
            <a:r>
              <a:rPr dirty="0" sz="240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process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waiting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and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other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parameters.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77000" y="1524000"/>
            <a:ext cx="2909316" cy="503529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3361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PCB</a:t>
            </a:r>
            <a:r>
              <a:rPr dirty="0" u="none" spc="-155"/>
              <a:t> </a:t>
            </a:r>
            <a:r>
              <a:rPr dirty="0" u="none" spc="-5"/>
              <a:t>Fields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441198"/>
            <a:ext cx="5531485" cy="50946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just" marL="354965" marR="6985" indent="-342900">
              <a:lnSpc>
                <a:spcPct val="102600"/>
              </a:lnSpc>
              <a:spcBef>
                <a:spcPts val="25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400" spc="-25" b="1">
                <a:latin typeface="Calibri"/>
                <a:cs typeface="Calibri"/>
              </a:rPr>
              <a:t>Program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Status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5" b="1">
                <a:latin typeface="Calibri"/>
                <a:cs typeface="Calibri"/>
              </a:rPr>
              <a:t>Word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(PSW)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this</a:t>
            </a:r>
            <a:r>
              <a:rPr dirty="0" sz="240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5" b="1">
                <a:solidFill>
                  <a:srgbClr val="BF0000"/>
                </a:solidFill>
                <a:latin typeface="Calibri"/>
                <a:cs typeface="Calibri"/>
              </a:rPr>
              <a:t>is </a:t>
            </a:r>
            <a:r>
              <a:rPr dirty="0" sz="2400" spc="1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snapshot </a:t>
            </a:r>
            <a:r>
              <a:rPr dirty="0" sz="2400" spc="-5">
                <a:latin typeface="Calibri"/>
                <a:cs typeface="Calibri"/>
              </a:rPr>
              <a:t>i.e. </a:t>
            </a:r>
            <a:r>
              <a:rPr dirty="0" sz="2400" spc="5">
                <a:latin typeface="Calibri"/>
                <a:cs typeface="Calibri"/>
              </a:rPr>
              <a:t>the </a:t>
            </a:r>
            <a:r>
              <a:rPr dirty="0" sz="2400" spc="-15">
                <a:latin typeface="Calibri"/>
                <a:cs typeface="Calibri"/>
              </a:rPr>
              <a:t>image </a:t>
            </a:r>
            <a:r>
              <a:rPr dirty="0" sz="2400" spc="-10">
                <a:latin typeface="Calibri"/>
                <a:cs typeface="Calibri"/>
              </a:rPr>
              <a:t>of the </a:t>
            </a:r>
            <a:r>
              <a:rPr dirty="0" sz="2400" spc="-15">
                <a:latin typeface="Calibri"/>
                <a:cs typeface="Calibri"/>
              </a:rPr>
              <a:t>PSW </a:t>
            </a:r>
            <a:r>
              <a:rPr dirty="0" sz="2400">
                <a:latin typeface="Calibri"/>
                <a:cs typeface="Calibri"/>
              </a:rPr>
              <a:t>when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CPU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was 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last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voluntarily </a:t>
            </a:r>
            <a:r>
              <a:rPr dirty="0" sz="2400" spc="-25" b="1">
                <a:solidFill>
                  <a:srgbClr val="BF0000"/>
                </a:solidFill>
                <a:latin typeface="Calibri"/>
                <a:cs typeface="Calibri"/>
              </a:rPr>
              <a:t>leave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by </a:t>
            </a:r>
            <a:r>
              <a:rPr dirty="0" sz="2400" b="1">
                <a:solidFill>
                  <a:srgbClr val="BF0000"/>
                </a:solidFill>
                <a:latin typeface="Calibri"/>
                <a:cs typeface="Calibri"/>
              </a:rPr>
              <a:t>the </a:t>
            </a:r>
            <a:r>
              <a:rPr dirty="0" sz="2400" spc="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process</a:t>
            </a:r>
            <a:r>
              <a:rPr dirty="0" sz="2400" spc="-5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algn="just" marL="354965" marR="5080" indent="-342900">
              <a:lnSpc>
                <a:spcPct val="104000"/>
              </a:lnSpc>
              <a:spcBef>
                <a:spcPts val="605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Memory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management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information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-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includes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values</a:t>
            </a:r>
            <a:r>
              <a:rPr dirty="0" sz="2400" spc="-10">
                <a:latin typeface="Calibri"/>
                <a:cs typeface="Calibri"/>
              </a:rPr>
              <a:t> of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base</a:t>
            </a:r>
            <a:r>
              <a:rPr dirty="0" sz="240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and</a:t>
            </a:r>
            <a:r>
              <a:rPr dirty="0" sz="2400" spc="53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limit </a:t>
            </a:r>
            <a:r>
              <a:rPr dirty="0" sz="240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BF0000"/>
                </a:solidFill>
                <a:latin typeface="Calibri"/>
                <a:cs typeface="Calibri"/>
              </a:rPr>
              <a:t>registers,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information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about</a:t>
            </a:r>
            <a:r>
              <a:rPr dirty="0" sz="2400" spc="53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page</a:t>
            </a:r>
            <a:r>
              <a:rPr dirty="0" sz="2400" spc="50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table </a:t>
            </a:r>
            <a:r>
              <a:rPr dirty="0" sz="2400" spc="-1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BF0000"/>
                </a:solidFill>
                <a:latin typeface="Calibri"/>
                <a:cs typeface="Calibri"/>
              </a:rPr>
              <a:t>or</a:t>
            </a:r>
            <a:r>
              <a:rPr dirty="0" sz="2400" spc="-6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segment</a:t>
            </a:r>
            <a:r>
              <a:rPr dirty="0" sz="2400" spc="-3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BF0000"/>
                </a:solidFill>
                <a:latin typeface="Calibri"/>
                <a:cs typeface="Calibri"/>
              </a:rPr>
              <a:t>table.</a:t>
            </a:r>
            <a:endParaRPr sz="2400">
              <a:latin typeface="Calibri"/>
              <a:cs typeface="Calibri"/>
            </a:endParaRPr>
          </a:p>
          <a:p>
            <a:pPr algn="just" marL="354965" marR="5080" indent="-342900">
              <a:lnSpc>
                <a:spcPct val="104099"/>
              </a:lnSpc>
              <a:spcBef>
                <a:spcPts val="590"/>
              </a:spcBef>
              <a:buSzPct val="75000"/>
              <a:buFont typeface="Times New Roman"/>
              <a:buChar char="▪"/>
              <a:tabLst>
                <a:tab pos="424815" algn="l"/>
              </a:tabLst>
            </a:pPr>
            <a:r>
              <a:rPr dirty="0"/>
              <a:t>	</a:t>
            </a:r>
            <a:r>
              <a:rPr dirty="0" sz="2400" spc="-45" b="1">
                <a:latin typeface="Calibri"/>
                <a:cs typeface="Calibri"/>
              </a:rPr>
              <a:t>Event </a:t>
            </a:r>
            <a:r>
              <a:rPr dirty="0" sz="2400" spc="-20" b="1">
                <a:latin typeface="Calibri"/>
                <a:cs typeface="Calibri"/>
              </a:rPr>
              <a:t>Information </a:t>
            </a:r>
            <a:r>
              <a:rPr dirty="0" sz="2400">
                <a:latin typeface="Calibri"/>
                <a:cs typeface="Calibri"/>
              </a:rPr>
              <a:t>- </a:t>
            </a:r>
            <a:r>
              <a:rPr dirty="0" sz="2400" spc="-30">
                <a:latin typeface="Calibri"/>
                <a:cs typeface="Calibri"/>
              </a:rPr>
              <a:t>for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process </a:t>
            </a:r>
            <a:r>
              <a:rPr dirty="0" sz="2400">
                <a:latin typeface="Calibri"/>
                <a:cs typeface="Calibri"/>
              </a:rPr>
              <a:t>in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BF0000"/>
                </a:solidFill>
                <a:latin typeface="Calibri"/>
                <a:cs typeface="Calibri"/>
              </a:rPr>
              <a:t>blocked</a:t>
            </a:r>
            <a:r>
              <a:rPr dirty="0" sz="2400" spc="-2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40" b="1">
                <a:solidFill>
                  <a:srgbClr val="BF0000"/>
                </a:solidFill>
                <a:latin typeface="Calibri"/>
                <a:cs typeface="Calibri"/>
              </a:rPr>
              <a:t>state</a:t>
            </a:r>
            <a:r>
              <a:rPr dirty="0" sz="2400" spc="-40">
                <a:latin typeface="Calibri"/>
                <a:cs typeface="Calibri"/>
              </a:rPr>
              <a:t>,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this</a:t>
            </a:r>
            <a:r>
              <a:rPr dirty="0" sz="2400" spc="-5">
                <a:latin typeface="Calibri"/>
                <a:cs typeface="Calibri"/>
              </a:rPr>
              <a:t> field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contains 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information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about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event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35">
                <a:latin typeface="Calibri"/>
                <a:cs typeface="Calibri"/>
              </a:rPr>
              <a:t>for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which</a:t>
            </a:r>
            <a:r>
              <a:rPr dirty="0" sz="2400" spc="-5">
                <a:latin typeface="Calibri"/>
                <a:cs typeface="Calibri"/>
              </a:rPr>
              <a:t> the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 </a:t>
            </a:r>
            <a:r>
              <a:rPr dirty="0" sz="2400">
                <a:latin typeface="Calibri"/>
                <a:cs typeface="Calibri"/>
              </a:rPr>
              <a:t>is </a:t>
            </a:r>
            <a:r>
              <a:rPr dirty="0" sz="2400" spc="-10">
                <a:latin typeface="Calibri"/>
                <a:cs typeface="Calibri"/>
              </a:rPr>
              <a:t>waiting, 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when </a:t>
            </a:r>
            <a:r>
              <a:rPr dirty="0" sz="2400" spc="-5" b="1">
                <a:solidFill>
                  <a:srgbClr val="BF0000"/>
                </a:solidFill>
                <a:latin typeface="Calibri"/>
                <a:cs typeface="Calibri"/>
              </a:rPr>
              <a:t>an </a:t>
            </a:r>
            <a:r>
              <a:rPr dirty="0" sz="2400" spc="-25" b="1">
                <a:solidFill>
                  <a:srgbClr val="BF0000"/>
                </a:solidFill>
                <a:latin typeface="Calibri"/>
                <a:cs typeface="Calibri"/>
              </a:rPr>
              <a:t>event </a:t>
            </a:r>
            <a:r>
              <a:rPr dirty="0" sz="2400" spc="-15" b="1">
                <a:solidFill>
                  <a:srgbClr val="BF0000"/>
                </a:solidFill>
                <a:latin typeface="Calibri"/>
                <a:cs typeface="Calibri"/>
              </a:rPr>
              <a:t>occurs </a:t>
            </a:r>
            <a:r>
              <a:rPr dirty="0" sz="2400" spc="-1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kernel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uses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this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information.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77000" y="1524000"/>
            <a:ext cx="2909316" cy="503529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0811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Context</a:t>
            </a:r>
            <a:r>
              <a:rPr dirty="0" u="none" spc="-150"/>
              <a:t> </a:t>
            </a:r>
            <a:r>
              <a:rPr dirty="0" u="none" spc="-15"/>
              <a:t>Switching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19327" y="1565148"/>
            <a:ext cx="8662670" cy="5130800"/>
            <a:chOff x="719327" y="1565148"/>
            <a:chExt cx="8662670" cy="5130800"/>
          </a:xfrm>
        </p:grpSpPr>
        <p:sp>
          <p:nvSpPr>
            <p:cNvPr id="14" name="object 14"/>
            <p:cNvSpPr/>
            <p:nvPr/>
          </p:nvSpPr>
          <p:spPr>
            <a:xfrm>
              <a:off x="719327" y="1565148"/>
              <a:ext cx="1100455" cy="5130800"/>
            </a:xfrm>
            <a:custGeom>
              <a:avLst/>
              <a:gdLst/>
              <a:ahLst/>
              <a:cxnLst/>
              <a:rect l="l" t="t" r="r" b="b"/>
              <a:pathLst>
                <a:path w="1100455" h="5130800">
                  <a:moveTo>
                    <a:pt x="38100" y="5130800"/>
                  </a:moveTo>
                  <a:lnTo>
                    <a:pt x="22860" y="5130800"/>
                  </a:lnTo>
                  <a:lnTo>
                    <a:pt x="0" y="5105400"/>
                  </a:lnTo>
                  <a:lnTo>
                    <a:pt x="4572" y="5092700"/>
                  </a:lnTo>
                  <a:lnTo>
                    <a:pt x="38100" y="5067300"/>
                  </a:lnTo>
                  <a:lnTo>
                    <a:pt x="105156" y="4991100"/>
                  </a:lnTo>
                  <a:lnTo>
                    <a:pt x="137160" y="4953000"/>
                  </a:lnTo>
                  <a:lnTo>
                    <a:pt x="167640" y="4914900"/>
                  </a:lnTo>
                  <a:lnTo>
                    <a:pt x="199644" y="4889500"/>
                  </a:lnTo>
                  <a:lnTo>
                    <a:pt x="230124" y="4851400"/>
                  </a:lnTo>
                  <a:lnTo>
                    <a:pt x="259080" y="4813300"/>
                  </a:lnTo>
                  <a:lnTo>
                    <a:pt x="289560" y="4775200"/>
                  </a:lnTo>
                  <a:lnTo>
                    <a:pt x="318516" y="4737100"/>
                  </a:lnTo>
                  <a:lnTo>
                    <a:pt x="428244" y="4584700"/>
                  </a:lnTo>
                  <a:lnTo>
                    <a:pt x="480060" y="4508500"/>
                  </a:lnTo>
                  <a:lnTo>
                    <a:pt x="553212" y="4394200"/>
                  </a:lnTo>
                  <a:lnTo>
                    <a:pt x="598931" y="4318000"/>
                  </a:lnTo>
                  <a:lnTo>
                    <a:pt x="620268" y="4267200"/>
                  </a:lnTo>
                  <a:lnTo>
                    <a:pt x="643127" y="4229100"/>
                  </a:lnTo>
                  <a:lnTo>
                    <a:pt x="662940" y="4191000"/>
                  </a:lnTo>
                  <a:lnTo>
                    <a:pt x="684276" y="4152900"/>
                  </a:lnTo>
                  <a:lnTo>
                    <a:pt x="723900" y="4064000"/>
                  </a:lnTo>
                  <a:lnTo>
                    <a:pt x="760476" y="3987800"/>
                  </a:lnTo>
                  <a:lnTo>
                    <a:pt x="778764" y="3937000"/>
                  </a:lnTo>
                  <a:lnTo>
                    <a:pt x="795527" y="3898900"/>
                  </a:lnTo>
                  <a:lnTo>
                    <a:pt x="829056" y="3810000"/>
                  </a:lnTo>
                  <a:lnTo>
                    <a:pt x="859536" y="3733800"/>
                  </a:lnTo>
                  <a:lnTo>
                    <a:pt x="900684" y="3606800"/>
                  </a:lnTo>
                  <a:lnTo>
                    <a:pt x="912876" y="3556000"/>
                  </a:lnTo>
                  <a:lnTo>
                    <a:pt x="937260" y="3467100"/>
                  </a:lnTo>
                  <a:lnTo>
                    <a:pt x="969264" y="3340100"/>
                  </a:lnTo>
                  <a:lnTo>
                    <a:pt x="978408" y="3302000"/>
                  </a:lnTo>
                  <a:lnTo>
                    <a:pt x="1010412" y="3124200"/>
                  </a:lnTo>
                  <a:lnTo>
                    <a:pt x="1028700" y="2984500"/>
                  </a:lnTo>
                  <a:lnTo>
                    <a:pt x="1033272" y="2946400"/>
                  </a:lnTo>
                  <a:lnTo>
                    <a:pt x="1042416" y="2857500"/>
                  </a:lnTo>
                  <a:lnTo>
                    <a:pt x="1045464" y="2806700"/>
                  </a:lnTo>
                  <a:lnTo>
                    <a:pt x="1048512" y="2768600"/>
                  </a:lnTo>
                  <a:lnTo>
                    <a:pt x="1051560" y="2679700"/>
                  </a:lnTo>
                  <a:lnTo>
                    <a:pt x="1053084" y="2628900"/>
                  </a:lnTo>
                  <a:lnTo>
                    <a:pt x="1053084" y="2501900"/>
                  </a:lnTo>
                  <a:lnTo>
                    <a:pt x="1050036" y="2413000"/>
                  </a:lnTo>
                  <a:lnTo>
                    <a:pt x="1048512" y="2362200"/>
                  </a:lnTo>
                  <a:lnTo>
                    <a:pt x="1042416" y="2273300"/>
                  </a:lnTo>
                  <a:lnTo>
                    <a:pt x="1037844" y="2235200"/>
                  </a:lnTo>
                  <a:lnTo>
                    <a:pt x="1028700" y="2133600"/>
                  </a:lnTo>
                  <a:lnTo>
                    <a:pt x="1010412" y="2006600"/>
                  </a:lnTo>
                  <a:lnTo>
                    <a:pt x="987552" y="1879600"/>
                  </a:lnTo>
                  <a:lnTo>
                    <a:pt x="969264" y="1790700"/>
                  </a:lnTo>
                  <a:lnTo>
                    <a:pt x="958596" y="1739900"/>
                  </a:lnTo>
                  <a:lnTo>
                    <a:pt x="937260" y="1651000"/>
                  </a:lnTo>
                  <a:lnTo>
                    <a:pt x="925068" y="1612900"/>
                  </a:lnTo>
                  <a:lnTo>
                    <a:pt x="912876" y="1562100"/>
                  </a:lnTo>
                  <a:lnTo>
                    <a:pt x="900684" y="1524000"/>
                  </a:lnTo>
                  <a:lnTo>
                    <a:pt x="873252" y="1435100"/>
                  </a:lnTo>
                  <a:lnTo>
                    <a:pt x="858012" y="1397000"/>
                  </a:lnTo>
                  <a:lnTo>
                    <a:pt x="844296" y="1358900"/>
                  </a:lnTo>
                  <a:lnTo>
                    <a:pt x="827531" y="1308100"/>
                  </a:lnTo>
                  <a:lnTo>
                    <a:pt x="812292" y="1270000"/>
                  </a:lnTo>
                  <a:lnTo>
                    <a:pt x="795527" y="1231900"/>
                  </a:lnTo>
                  <a:lnTo>
                    <a:pt x="778764" y="1181100"/>
                  </a:lnTo>
                  <a:lnTo>
                    <a:pt x="760476" y="1143000"/>
                  </a:lnTo>
                  <a:lnTo>
                    <a:pt x="723900" y="1054100"/>
                  </a:lnTo>
                  <a:lnTo>
                    <a:pt x="684276" y="977900"/>
                  </a:lnTo>
                  <a:lnTo>
                    <a:pt x="662940" y="939800"/>
                  </a:lnTo>
                  <a:lnTo>
                    <a:pt x="643127" y="901700"/>
                  </a:lnTo>
                  <a:lnTo>
                    <a:pt x="620268" y="850900"/>
                  </a:lnTo>
                  <a:lnTo>
                    <a:pt x="598931" y="812800"/>
                  </a:lnTo>
                  <a:lnTo>
                    <a:pt x="553212" y="736600"/>
                  </a:lnTo>
                  <a:lnTo>
                    <a:pt x="480060" y="622300"/>
                  </a:lnTo>
                  <a:lnTo>
                    <a:pt x="428244" y="546100"/>
                  </a:lnTo>
                  <a:lnTo>
                    <a:pt x="318516" y="393700"/>
                  </a:lnTo>
                  <a:lnTo>
                    <a:pt x="289560" y="355600"/>
                  </a:lnTo>
                  <a:lnTo>
                    <a:pt x="259080" y="317500"/>
                  </a:lnTo>
                  <a:lnTo>
                    <a:pt x="230124" y="279400"/>
                  </a:lnTo>
                  <a:lnTo>
                    <a:pt x="199644" y="241300"/>
                  </a:lnTo>
                  <a:lnTo>
                    <a:pt x="167640" y="203200"/>
                  </a:lnTo>
                  <a:lnTo>
                    <a:pt x="137160" y="165100"/>
                  </a:lnTo>
                  <a:lnTo>
                    <a:pt x="105156" y="139700"/>
                  </a:lnTo>
                  <a:lnTo>
                    <a:pt x="38100" y="63500"/>
                  </a:lnTo>
                  <a:lnTo>
                    <a:pt x="0" y="25400"/>
                  </a:lnTo>
                  <a:lnTo>
                    <a:pt x="0" y="12700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9276" y="12700"/>
                  </a:lnTo>
                  <a:lnTo>
                    <a:pt x="19812" y="12700"/>
                  </a:lnTo>
                  <a:lnTo>
                    <a:pt x="22860" y="16163"/>
                  </a:lnTo>
                  <a:lnTo>
                    <a:pt x="22860" y="38100"/>
                  </a:lnTo>
                  <a:lnTo>
                    <a:pt x="42164" y="38100"/>
                  </a:lnTo>
                  <a:lnTo>
                    <a:pt x="86868" y="88900"/>
                  </a:lnTo>
                  <a:lnTo>
                    <a:pt x="118872" y="114300"/>
                  </a:lnTo>
                  <a:lnTo>
                    <a:pt x="152400" y="152400"/>
                  </a:lnTo>
                  <a:lnTo>
                    <a:pt x="182880" y="190500"/>
                  </a:lnTo>
                  <a:lnTo>
                    <a:pt x="214884" y="228600"/>
                  </a:lnTo>
                  <a:lnTo>
                    <a:pt x="245364" y="266700"/>
                  </a:lnTo>
                  <a:lnTo>
                    <a:pt x="274320" y="304800"/>
                  </a:lnTo>
                  <a:lnTo>
                    <a:pt x="304800" y="342900"/>
                  </a:lnTo>
                  <a:lnTo>
                    <a:pt x="361188" y="406400"/>
                  </a:lnTo>
                  <a:lnTo>
                    <a:pt x="443484" y="520700"/>
                  </a:lnTo>
                  <a:lnTo>
                    <a:pt x="467868" y="556558"/>
                  </a:lnTo>
                  <a:lnTo>
                    <a:pt x="475488" y="571500"/>
                  </a:lnTo>
                  <a:lnTo>
                    <a:pt x="501396" y="609600"/>
                  </a:lnTo>
                  <a:lnTo>
                    <a:pt x="525780" y="647700"/>
                  </a:lnTo>
                  <a:lnTo>
                    <a:pt x="544068" y="685800"/>
                  </a:lnTo>
                  <a:lnTo>
                    <a:pt x="566927" y="723900"/>
                  </a:lnTo>
                  <a:lnTo>
                    <a:pt x="591312" y="762000"/>
                  </a:lnTo>
                  <a:lnTo>
                    <a:pt x="614172" y="800100"/>
                  </a:lnTo>
                  <a:lnTo>
                    <a:pt x="635508" y="838200"/>
                  </a:lnTo>
                  <a:lnTo>
                    <a:pt x="658368" y="876300"/>
                  </a:lnTo>
                  <a:lnTo>
                    <a:pt x="678180" y="914400"/>
                  </a:lnTo>
                  <a:lnTo>
                    <a:pt x="699516" y="965200"/>
                  </a:lnTo>
                  <a:lnTo>
                    <a:pt x="739140" y="1041400"/>
                  </a:lnTo>
                  <a:lnTo>
                    <a:pt x="794004" y="1168400"/>
                  </a:lnTo>
                  <a:lnTo>
                    <a:pt x="827531" y="1244600"/>
                  </a:lnTo>
                  <a:lnTo>
                    <a:pt x="844296" y="1295400"/>
                  </a:lnTo>
                  <a:lnTo>
                    <a:pt x="890016" y="1422400"/>
                  </a:lnTo>
                  <a:lnTo>
                    <a:pt x="917448" y="1511300"/>
                  </a:lnTo>
                  <a:lnTo>
                    <a:pt x="929640" y="1549400"/>
                  </a:lnTo>
                  <a:lnTo>
                    <a:pt x="954023" y="1638300"/>
                  </a:lnTo>
                  <a:lnTo>
                    <a:pt x="964692" y="1676400"/>
                  </a:lnTo>
                  <a:lnTo>
                    <a:pt x="975360" y="1727200"/>
                  </a:lnTo>
                  <a:lnTo>
                    <a:pt x="986027" y="1765300"/>
                  </a:lnTo>
                  <a:lnTo>
                    <a:pt x="1004316" y="1854200"/>
                  </a:lnTo>
                  <a:lnTo>
                    <a:pt x="1013460" y="1892300"/>
                  </a:lnTo>
                  <a:lnTo>
                    <a:pt x="1036320" y="2032000"/>
                  </a:lnTo>
                  <a:lnTo>
                    <a:pt x="1042416" y="2070100"/>
                  </a:lnTo>
                  <a:lnTo>
                    <a:pt x="1046988" y="2120900"/>
                  </a:lnTo>
                  <a:lnTo>
                    <a:pt x="1053084" y="2159000"/>
                  </a:lnTo>
                  <a:lnTo>
                    <a:pt x="1057656" y="2209800"/>
                  </a:lnTo>
                  <a:lnTo>
                    <a:pt x="1062227" y="2247900"/>
                  </a:lnTo>
                  <a:lnTo>
                    <a:pt x="1071372" y="2387600"/>
                  </a:lnTo>
                  <a:lnTo>
                    <a:pt x="1072896" y="2425700"/>
                  </a:lnTo>
                  <a:lnTo>
                    <a:pt x="1074420" y="2476500"/>
                  </a:lnTo>
                  <a:lnTo>
                    <a:pt x="1074420" y="2654300"/>
                  </a:lnTo>
                  <a:lnTo>
                    <a:pt x="1072896" y="2692400"/>
                  </a:lnTo>
                  <a:lnTo>
                    <a:pt x="1071372" y="2743200"/>
                  </a:lnTo>
                  <a:lnTo>
                    <a:pt x="1062227" y="2870200"/>
                  </a:lnTo>
                  <a:lnTo>
                    <a:pt x="1057656" y="2921000"/>
                  </a:lnTo>
                  <a:lnTo>
                    <a:pt x="1036320" y="3098800"/>
                  </a:lnTo>
                  <a:lnTo>
                    <a:pt x="1004316" y="3276600"/>
                  </a:lnTo>
                  <a:lnTo>
                    <a:pt x="986027" y="3365500"/>
                  </a:lnTo>
                  <a:lnTo>
                    <a:pt x="975360" y="3403600"/>
                  </a:lnTo>
                  <a:lnTo>
                    <a:pt x="964692" y="3454400"/>
                  </a:lnTo>
                  <a:lnTo>
                    <a:pt x="954023" y="3492500"/>
                  </a:lnTo>
                  <a:lnTo>
                    <a:pt x="941831" y="3530600"/>
                  </a:lnTo>
                  <a:lnTo>
                    <a:pt x="929640" y="3581400"/>
                  </a:lnTo>
                  <a:lnTo>
                    <a:pt x="917448" y="3619500"/>
                  </a:lnTo>
                  <a:lnTo>
                    <a:pt x="890016" y="3708400"/>
                  </a:lnTo>
                  <a:lnTo>
                    <a:pt x="844296" y="3835400"/>
                  </a:lnTo>
                  <a:lnTo>
                    <a:pt x="827531" y="3873500"/>
                  </a:lnTo>
                  <a:lnTo>
                    <a:pt x="810768" y="3924300"/>
                  </a:lnTo>
                  <a:lnTo>
                    <a:pt x="794004" y="3962400"/>
                  </a:lnTo>
                  <a:lnTo>
                    <a:pt x="739140" y="4089400"/>
                  </a:lnTo>
                  <a:lnTo>
                    <a:pt x="699516" y="4165600"/>
                  </a:lnTo>
                  <a:lnTo>
                    <a:pt x="656844" y="4254500"/>
                  </a:lnTo>
                  <a:lnTo>
                    <a:pt x="614172" y="4330700"/>
                  </a:lnTo>
                  <a:lnTo>
                    <a:pt x="591312" y="4368800"/>
                  </a:lnTo>
                  <a:lnTo>
                    <a:pt x="566927" y="4406900"/>
                  </a:lnTo>
                  <a:lnTo>
                    <a:pt x="544068" y="4445000"/>
                  </a:lnTo>
                  <a:lnTo>
                    <a:pt x="519684" y="4483100"/>
                  </a:lnTo>
                  <a:lnTo>
                    <a:pt x="496823" y="4527923"/>
                  </a:lnTo>
                  <a:lnTo>
                    <a:pt x="449580" y="4597400"/>
                  </a:lnTo>
                  <a:lnTo>
                    <a:pt x="367284" y="4711700"/>
                  </a:lnTo>
                  <a:lnTo>
                    <a:pt x="339852" y="4747794"/>
                  </a:lnTo>
                  <a:lnTo>
                    <a:pt x="303276" y="4787900"/>
                  </a:lnTo>
                  <a:lnTo>
                    <a:pt x="245364" y="4864100"/>
                  </a:lnTo>
                  <a:lnTo>
                    <a:pt x="214884" y="4902200"/>
                  </a:lnTo>
                  <a:lnTo>
                    <a:pt x="182880" y="4940300"/>
                  </a:lnTo>
                  <a:lnTo>
                    <a:pt x="86868" y="5041900"/>
                  </a:lnTo>
                  <a:lnTo>
                    <a:pt x="53340" y="5080000"/>
                  </a:lnTo>
                  <a:lnTo>
                    <a:pt x="36576" y="5092700"/>
                  </a:lnTo>
                  <a:lnTo>
                    <a:pt x="22860" y="5092700"/>
                  </a:lnTo>
                  <a:lnTo>
                    <a:pt x="22860" y="5103091"/>
                  </a:lnTo>
                  <a:lnTo>
                    <a:pt x="19812" y="5105400"/>
                  </a:lnTo>
                  <a:lnTo>
                    <a:pt x="22860" y="5105400"/>
                  </a:lnTo>
                  <a:lnTo>
                    <a:pt x="22860" y="5118100"/>
                  </a:lnTo>
                  <a:lnTo>
                    <a:pt x="49276" y="5118100"/>
                  </a:lnTo>
                  <a:lnTo>
                    <a:pt x="38100" y="5130800"/>
                  </a:lnTo>
                  <a:close/>
                </a:path>
                <a:path w="1100455" h="5130800">
                  <a:moveTo>
                    <a:pt x="22860" y="16163"/>
                  </a:moveTo>
                  <a:lnTo>
                    <a:pt x="19812" y="12700"/>
                  </a:lnTo>
                  <a:lnTo>
                    <a:pt x="22860" y="12700"/>
                  </a:lnTo>
                  <a:lnTo>
                    <a:pt x="22860" y="16163"/>
                  </a:lnTo>
                  <a:close/>
                </a:path>
                <a:path w="1100455" h="5130800">
                  <a:moveTo>
                    <a:pt x="30685" y="25056"/>
                  </a:moveTo>
                  <a:lnTo>
                    <a:pt x="22860" y="16163"/>
                  </a:lnTo>
                  <a:lnTo>
                    <a:pt x="22860" y="12700"/>
                  </a:lnTo>
                  <a:lnTo>
                    <a:pt x="31921" y="22997"/>
                  </a:lnTo>
                  <a:lnTo>
                    <a:pt x="30685" y="25056"/>
                  </a:lnTo>
                  <a:close/>
                </a:path>
                <a:path w="1100455" h="5130800">
                  <a:moveTo>
                    <a:pt x="31921" y="22997"/>
                  </a:moveTo>
                  <a:lnTo>
                    <a:pt x="22860" y="12700"/>
                  </a:lnTo>
                  <a:lnTo>
                    <a:pt x="38100" y="12700"/>
                  </a:lnTo>
                  <a:lnTo>
                    <a:pt x="31921" y="22997"/>
                  </a:lnTo>
                  <a:close/>
                </a:path>
                <a:path w="1100455" h="5130800">
                  <a:moveTo>
                    <a:pt x="60452" y="5105400"/>
                  </a:moveTo>
                  <a:lnTo>
                    <a:pt x="38100" y="5105400"/>
                  </a:lnTo>
                  <a:lnTo>
                    <a:pt x="35755" y="5103446"/>
                  </a:lnTo>
                  <a:lnTo>
                    <a:pt x="123444" y="5003800"/>
                  </a:lnTo>
                  <a:lnTo>
                    <a:pt x="187452" y="4940300"/>
                  </a:lnTo>
                  <a:lnTo>
                    <a:pt x="219456" y="4902200"/>
                  </a:lnTo>
                  <a:lnTo>
                    <a:pt x="280416" y="4826000"/>
                  </a:lnTo>
                  <a:lnTo>
                    <a:pt x="339852" y="4747794"/>
                  </a:lnTo>
                  <a:lnTo>
                    <a:pt x="361188" y="4724400"/>
                  </a:lnTo>
                  <a:lnTo>
                    <a:pt x="416052" y="4648200"/>
                  </a:lnTo>
                  <a:lnTo>
                    <a:pt x="441960" y="4610100"/>
                  </a:lnTo>
                  <a:lnTo>
                    <a:pt x="469392" y="4572000"/>
                  </a:lnTo>
                  <a:lnTo>
                    <a:pt x="493776" y="4533900"/>
                  </a:lnTo>
                  <a:lnTo>
                    <a:pt x="496823" y="4527923"/>
                  </a:lnTo>
                  <a:lnTo>
                    <a:pt x="501396" y="4521200"/>
                  </a:lnTo>
                  <a:lnTo>
                    <a:pt x="598931" y="4368800"/>
                  </a:lnTo>
                  <a:lnTo>
                    <a:pt x="621792" y="4330700"/>
                  </a:lnTo>
                  <a:lnTo>
                    <a:pt x="643127" y="4279900"/>
                  </a:lnTo>
                  <a:lnTo>
                    <a:pt x="665988" y="4241800"/>
                  </a:lnTo>
                  <a:lnTo>
                    <a:pt x="687323" y="4203700"/>
                  </a:lnTo>
                  <a:lnTo>
                    <a:pt x="746760" y="4076700"/>
                  </a:lnTo>
                  <a:lnTo>
                    <a:pt x="766572" y="4038600"/>
                  </a:lnTo>
                  <a:lnTo>
                    <a:pt x="784860" y="4000500"/>
                  </a:lnTo>
                  <a:lnTo>
                    <a:pt x="801623" y="3949700"/>
                  </a:lnTo>
                  <a:lnTo>
                    <a:pt x="819912" y="3911600"/>
                  </a:lnTo>
                  <a:lnTo>
                    <a:pt x="836676" y="3873500"/>
                  </a:lnTo>
                  <a:lnTo>
                    <a:pt x="851916" y="3822700"/>
                  </a:lnTo>
                  <a:lnTo>
                    <a:pt x="868680" y="3784600"/>
                  </a:lnTo>
                  <a:lnTo>
                    <a:pt x="883920" y="3733800"/>
                  </a:lnTo>
                  <a:lnTo>
                    <a:pt x="911352" y="3657600"/>
                  </a:lnTo>
                  <a:lnTo>
                    <a:pt x="925068" y="3606800"/>
                  </a:lnTo>
                  <a:lnTo>
                    <a:pt x="937260" y="3568700"/>
                  </a:lnTo>
                  <a:lnTo>
                    <a:pt x="950976" y="3517900"/>
                  </a:lnTo>
                  <a:lnTo>
                    <a:pt x="961644" y="3479800"/>
                  </a:lnTo>
                  <a:lnTo>
                    <a:pt x="973836" y="3429000"/>
                  </a:lnTo>
                  <a:lnTo>
                    <a:pt x="984504" y="3390900"/>
                  </a:lnTo>
                  <a:lnTo>
                    <a:pt x="1021080" y="3213100"/>
                  </a:lnTo>
                  <a:lnTo>
                    <a:pt x="1036320" y="3124200"/>
                  </a:lnTo>
                  <a:lnTo>
                    <a:pt x="1042416" y="3073400"/>
                  </a:lnTo>
                  <a:lnTo>
                    <a:pt x="1054608" y="2997200"/>
                  </a:lnTo>
                  <a:lnTo>
                    <a:pt x="1063752" y="2895600"/>
                  </a:lnTo>
                  <a:lnTo>
                    <a:pt x="1068323" y="2857500"/>
                  </a:lnTo>
                  <a:lnTo>
                    <a:pt x="1071372" y="2806700"/>
                  </a:lnTo>
                  <a:lnTo>
                    <a:pt x="1074420" y="2768600"/>
                  </a:lnTo>
                  <a:lnTo>
                    <a:pt x="1075944" y="2717800"/>
                  </a:lnTo>
                  <a:lnTo>
                    <a:pt x="1077468" y="2679700"/>
                  </a:lnTo>
                  <a:lnTo>
                    <a:pt x="1078992" y="2628900"/>
                  </a:lnTo>
                  <a:lnTo>
                    <a:pt x="1078992" y="2501900"/>
                  </a:lnTo>
                  <a:lnTo>
                    <a:pt x="1075944" y="2400300"/>
                  </a:lnTo>
                  <a:lnTo>
                    <a:pt x="1074420" y="2362200"/>
                  </a:lnTo>
                  <a:lnTo>
                    <a:pt x="1071372" y="2311400"/>
                  </a:lnTo>
                  <a:lnTo>
                    <a:pt x="1068323" y="2273300"/>
                  </a:lnTo>
                  <a:lnTo>
                    <a:pt x="1063752" y="2222500"/>
                  </a:lnTo>
                  <a:lnTo>
                    <a:pt x="1059180" y="2184400"/>
                  </a:lnTo>
                  <a:lnTo>
                    <a:pt x="1054608" y="2133600"/>
                  </a:lnTo>
                  <a:lnTo>
                    <a:pt x="1042416" y="2044700"/>
                  </a:lnTo>
                  <a:lnTo>
                    <a:pt x="1036320" y="2006600"/>
                  </a:lnTo>
                  <a:lnTo>
                    <a:pt x="1021080" y="1917700"/>
                  </a:lnTo>
                  <a:lnTo>
                    <a:pt x="984504" y="1739900"/>
                  </a:lnTo>
                  <a:lnTo>
                    <a:pt x="973836" y="1689100"/>
                  </a:lnTo>
                  <a:lnTo>
                    <a:pt x="961644" y="1651000"/>
                  </a:lnTo>
                  <a:lnTo>
                    <a:pt x="950976" y="1600200"/>
                  </a:lnTo>
                  <a:lnTo>
                    <a:pt x="938784" y="1562100"/>
                  </a:lnTo>
                  <a:lnTo>
                    <a:pt x="925068" y="1511300"/>
                  </a:lnTo>
                  <a:lnTo>
                    <a:pt x="897636" y="1435100"/>
                  </a:lnTo>
                  <a:lnTo>
                    <a:pt x="883920" y="1384300"/>
                  </a:lnTo>
                  <a:lnTo>
                    <a:pt x="868680" y="1346200"/>
                  </a:lnTo>
                  <a:lnTo>
                    <a:pt x="851916" y="1308100"/>
                  </a:lnTo>
                  <a:lnTo>
                    <a:pt x="836676" y="1257300"/>
                  </a:lnTo>
                  <a:lnTo>
                    <a:pt x="819912" y="1219200"/>
                  </a:lnTo>
                  <a:lnTo>
                    <a:pt x="801623" y="1168400"/>
                  </a:lnTo>
                  <a:lnTo>
                    <a:pt x="784860" y="1130300"/>
                  </a:lnTo>
                  <a:lnTo>
                    <a:pt x="766572" y="1092200"/>
                  </a:lnTo>
                  <a:lnTo>
                    <a:pt x="746760" y="1054100"/>
                  </a:lnTo>
                  <a:lnTo>
                    <a:pt x="687323" y="927100"/>
                  </a:lnTo>
                  <a:lnTo>
                    <a:pt x="665988" y="889000"/>
                  </a:lnTo>
                  <a:lnTo>
                    <a:pt x="643127" y="838200"/>
                  </a:lnTo>
                  <a:lnTo>
                    <a:pt x="621792" y="800100"/>
                  </a:lnTo>
                  <a:lnTo>
                    <a:pt x="598931" y="762000"/>
                  </a:lnTo>
                  <a:lnTo>
                    <a:pt x="525780" y="647700"/>
                  </a:lnTo>
                  <a:lnTo>
                    <a:pt x="519684" y="635000"/>
                  </a:lnTo>
                  <a:lnTo>
                    <a:pt x="493776" y="596900"/>
                  </a:lnTo>
                  <a:lnTo>
                    <a:pt x="469392" y="558800"/>
                  </a:lnTo>
                  <a:lnTo>
                    <a:pt x="467868" y="556558"/>
                  </a:lnTo>
                  <a:lnTo>
                    <a:pt x="449580" y="520700"/>
                  </a:lnTo>
                  <a:lnTo>
                    <a:pt x="367284" y="406400"/>
                  </a:lnTo>
                  <a:lnTo>
                    <a:pt x="338328" y="368300"/>
                  </a:lnTo>
                  <a:lnTo>
                    <a:pt x="309372" y="342900"/>
                  </a:lnTo>
                  <a:lnTo>
                    <a:pt x="280416" y="304800"/>
                  </a:lnTo>
                  <a:lnTo>
                    <a:pt x="219456" y="228600"/>
                  </a:lnTo>
                  <a:lnTo>
                    <a:pt x="123444" y="114300"/>
                  </a:lnTo>
                  <a:lnTo>
                    <a:pt x="89916" y="76200"/>
                  </a:lnTo>
                  <a:lnTo>
                    <a:pt x="56388" y="50800"/>
                  </a:lnTo>
                  <a:lnTo>
                    <a:pt x="31921" y="22997"/>
                  </a:lnTo>
                  <a:lnTo>
                    <a:pt x="38100" y="12700"/>
                  </a:lnTo>
                  <a:lnTo>
                    <a:pt x="49276" y="12700"/>
                  </a:lnTo>
                  <a:lnTo>
                    <a:pt x="71628" y="38100"/>
                  </a:lnTo>
                  <a:lnTo>
                    <a:pt x="138684" y="101600"/>
                  </a:lnTo>
                  <a:lnTo>
                    <a:pt x="202692" y="177800"/>
                  </a:lnTo>
                  <a:lnTo>
                    <a:pt x="233172" y="215900"/>
                  </a:lnTo>
                  <a:lnTo>
                    <a:pt x="265176" y="241300"/>
                  </a:lnTo>
                  <a:lnTo>
                    <a:pt x="294132" y="279400"/>
                  </a:lnTo>
                  <a:lnTo>
                    <a:pt x="324612" y="317500"/>
                  </a:lnTo>
                  <a:lnTo>
                    <a:pt x="382524" y="393700"/>
                  </a:lnTo>
                  <a:lnTo>
                    <a:pt x="437388" y="469900"/>
                  </a:lnTo>
                  <a:lnTo>
                    <a:pt x="463296" y="508000"/>
                  </a:lnTo>
                  <a:lnTo>
                    <a:pt x="490728" y="546100"/>
                  </a:lnTo>
                  <a:lnTo>
                    <a:pt x="516635" y="584200"/>
                  </a:lnTo>
                  <a:lnTo>
                    <a:pt x="589788" y="711200"/>
                  </a:lnTo>
                  <a:lnTo>
                    <a:pt x="681227" y="863600"/>
                  </a:lnTo>
                  <a:lnTo>
                    <a:pt x="701040" y="901700"/>
                  </a:lnTo>
                  <a:lnTo>
                    <a:pt x="722376" y="952500"/>
                  </a:lnTo>
                  <a:lnTo>
                    <a:pt x="781812" y="1066800"/>
                  </a:lnTo>
                  <a:lnTo>
                    <a:pt x="800100" y="1117600"/>
                  </a:lnTo>
                  <a:lnTo>
                    <a:pt x="818388" y="1155700"/>
                  </a:lnTo>
                  <a:lnTo>
                    <a:pt x="835152" y="1193800"/>
                  </a:lnTo>
                  <a:lnTo>
                    <a:pt x="868680" y="1282700"/>
                  </a:lnTo>
                  <a:lnTo>
                    <a:pt x="914400" y="1409700"/>
                  </a:lnTo>
                  <a:lnTo>
                    <a:pt x="928116" y="1460500"/>
                  </a:lnTo>
                  <a:lnTo>
                    <a:pt x="955548" y="1536700"/>
                  </a:lnTo>
                  <a:lnTo>
                    <a:pt x="967740" y="1587500"/>
                  </a:lnTo>
                  <a:lnTo>
                    <a:pt x="978408" y="1625600"/>
                  </a:lnTo>
                  <a:lnTo>
                    <a:pt x="990600" y="1676400"/>
                  </a:lnTo>
                  <a:lnTo>
                    <a:pt x="1001268" y="1714500"/>
                  </a:lnTo>
                  <a:lnTo>
                    <a:pt x="1011936" y="1765300"/>
                  </a:lnTo>
                  <a:lnTo>
                    <a:pt x="1039368" y="1892300"/>
                  </a:lnTo>
                  <a:lnTo>
                    <a:pt x="1054608" y="1981200"/>
                  </a:lnTo>
                  <a:lnTo>
                    <a:pt x="1060704" y="2032000"/>
                  </a:lnTo>
                  <a:lnTo>
                    <a:pt x="1068323" y="2070100"/>
                  </a:lnTo>
                  <a:lnTo>
                    <a:pt x="1072896" y="2120900"/>
                  </a:lnTo>
                  <a:lnTo>
                    <a:pt x="1078992" y="2159000"/>
                  </a:lnTo>
                  <a:lnTo>
                    <a:pt x="1088136" y="2247900"/>
                  </a:lnTo>
                  <a:lnTo>
                    <a:pt x="1091184" y="2298700"/>
                  </a:lnTo>
                  <a:lnTo>
                    <a:pt x="1094232" y="2336800"/>
                  </a:lnTo>
                  <a:lnTo>
                    <a:pt x="1097280" y="2387600"/>
                  </a:lnTo>
                  <a:lnTo>
                    <a:pt x="1100327" y="2476500"/>
                  </a:lnTo>
                  <a:lnTo>
                    <a:pt x="1100327" y="2654300"/>
                  </a:lnTo>
                  <a:lnTo>
                    <a:pt x="1098804" y="2692400"/>
                  </a:lnTo>
                  <a:lnTo>
                    <a:pt x="1097280" y="2743200"/>
                  </a:lnTo>
                  <a:lnTo>
                    <a:pt x="1094232" y="2794000"/>
                  </a:lnTo>
                  <a:lnTo>
                    <a:pt x="1091184" y="2832100"/>
                  </a:lnTo>
                  <a:lnTo>
                    <a:pt x="1088136" y="2882900"/>
                  </a:lnTo>
                  <a:lnTo>
                    <a:pt x="1078992" y="2971800"/>
                  </a:lnTo>
                  <a:lnTo>
                    <a:pt x="1072896" y="3009900"/>
                  </a:lnTo>
                  <a:lnTo>
                    <a:pt x="1068323" y="3060700"/>
                  </a:lnTo>
                  <a:lnTo>
                    <a:pt x="1060704" y="3098800"/>
                  </a:lnTo>
                  <a:lnTo>
                    <a:pt x="1054608" y="3149600"/>
                  </a:lnTo>
                  <a:lnTo>
                    <a:pt x="1046988" y="3187700"/>
                  </a:lnTo>
                  <a:lnTo>
                    <a:pt x="1039368" y="3238500"/>
                  </a:lnTo>
                  <a:lnTo>
                    <a:pt x="1011936" y="3365500"/>
                  </a:lnTo>
                  <a:lnTo>
                    <a:pt x="1001268" y="3416300"/>
                  </a:lnTo>
                  <a:lnTo>
                    <a:pt x="990600" y="3454400"/>
                  </a:lnTo>
                  <a:lnTo>
                    <a:pt x="978408" y="3505200"/>
                  </a:lnTo>
                  <a:lnTo>
                    <a:pt x="967740" y="3543300"/>
                  </a:lnTo>
                  <a:lnTo>
                    <a:pt x="955548" y="3581400"/>
                  </a:lnTo>
                  <a:lnTo>
                    <a:pt x="941831" y="3632200"/>
                  </a:lnTo>
                  <a:lnTo>
                    <a:pt x="914400" y="3721100"/>
                  </a:lnTo>
                  <a:lnTo>
                    <a:pt x="899160" y="3759200"/>
                  </a:lnTo>
                  <a:lnTo>
                    <a:pt x="868680" y="3848100"/>
                  </a:lnTo>
                  <a:lnTo>
                    <a:pt x="835152" y="3924300"/>
                  </a:lnTo>
                  <a:lnTo>
                    <a:pt x="818388" y="3975100"/>
                  </a:lnTo>
                  <a:lnTo>
                    <a:pt x="781812" y="4051300"/>
                  </a:lnTo>
                  <a:lnTo>
                    <a:pt x="762000" y="4102100"/>
                  </a:lnTo>
                  <a:lnTo>
                    <a:pt x="702564" y="4216400"/>
                  </a:lnTo>
                  <a:lnTo>
                    <a:pt x="681227" y="4267200"/>
                  </a:lnTo>
                  <a:lnTo>
                    <a:pt x="658368" y="4305300"/>
                  </a:lnTo>
                  <a:lnTo>
                    <a:pt x="637031" y="4343400"/>
                  </a:lnTo>
                  <a:lnTo>
                    <a:pt x="612648" y="4381500"/>
                  </a:lnTo>
                  <a:lnTo>
                    <a:pt x="589788" y="4419600"/>
                  </a:lnTo>
                  <a:lnTo>
                    <a:pt x="516635" y="4546600"/>
                  </a:lnTo>
                  <a:lnTo>
                    <a:pt x="464820" y="4622800"/>
                  </a:lnTo>
                  <a:lnTo>
                    <a:pt x="382524" y="4737100"/>
                  </a:lnTo>
                  <a:lnTo>
                    <a:pt x="324612" y="4813300"/>
                  </a:lnTo>
                  <a:lnTo>
                    <a:pt x="294132" y="4838700"/>
                  </a:lnTo>
                  <a:lnTo>
                    <a:pt x="265176" y="4876800"/>
                  </a:lnTo>
                  <a:lnTo>
                    <a:pt x="234696" y="4914900"/>
                  </a:lnTo>
                  <a:lnTo>
                    <a:pt x="138684" y="5029200"/>
                  </a:lnTo>
                  <a:lnTo>
                    <a:pt x="105156" y="5067300"/>
                  </a:lnTo>
                  <a:lnTo>
                    <a:pt x="71628" y="5092700"/>
                  </a:lnTo>
                  <a:lnTo>
                    <a:pt x="60452" y="5105400"/>
                  </a:lnTo>
                  <a:close/>
                </a:path>
                <a:path w="1100455" h="5130800">
                  <a:moveTo>
                    <a:pt x="22860" y="38100"/>
                  </a:moveTo>
                  <a:lnTo>
                    <a:pt x="22860" y="16163"/>
                  </a:lnTo>
                  <a:lnTo>
                    <a:pt x="30685" y="25056"/>
                  </a:lnTo>
                  <a:lnTo>
                    <a:pt x="22860" y="38100"/>
                  </a:lnTo>
                  <a:close/>
                </a:path>
                <a:path w="1100455" h="5130800">
                  <a:moveTo>
                    <a:pt x="467868" y="556558"/>
                  </a:moveTo>
                  <a:lnTo>
                    <a:pt x="443484" y="520700"/>
                  </a:lnTo>
                  <a:lnTo>
                    <a:pt x="361188" y="406400"/>
                  </a:lnTo>
                  <a:lnTo>
                    <a:pt x="332232" y="368300"/>
                  </a:lnTo>
                  <a:lnTo>
                    <a:pt x="304800" y="342900"/>
                  </a:lnTo>
                  <a:lnTo>
                    <a:pt x="274320" y="304800"/>
                  </a:lnTo>
                  <a:lnTo>
                    <a:pt x="245364" y="266700"/>
                  </a:lnTo>
                  <a:lnTo>
                    <a:pt x="214884" y="228600"/>
                  </a:lnTo>
                  <a:lnTo>
                    <a:pt x="182880" y="190500"/>
                  </a:lnTo>
                  <a:lnTo>
                    <a:pt x="152400" y="152400"/>
                  </a:lnTo>
                  <a:lnTo>
                    <a:pt x="118872" y="114300"/>
                  </a:lnTo>
                  <a:lnTo>
                    <a:pt x="86868" y="88900"/>
                  </a:lnTo>
                  <a:lnTo>
                    <a:pt x="30685" y="25056"/>
                  </a:lnTo>
                  <a:lnTo>
                    <a:pt x="31921" y="22997"/>
                  </a:lnTo>
                  <a:lnTo>
                    <a:pt x="56388" y="50800"/>
                  </a:lnTo>
                  <a:lnTo>
                    <a:pt x="89916" y="76200"/>
                  </a:lnTo>
                  <a:lnTo>
                    <a:pt x="123444" y="114300"/>
                  </a:lnTo>
                  <a:lnTo>
                    <a:pt x="219456" y="228600"/>
                  </a:lnTo>
                  <a:lnTo>
                    <a:pt x="280416" y="304800"/>
                  </a:lnTo>
                  <a:lnTo>
                    <a:pt x="309372" y="342900"/>
                  </a:lnTo>
                  <a:lnTo>
                    <a:pt x="338328" y="368300"/>
                  </a:lnTo>
                  <a:lnTo>
                    <a:pt x="367284" y="406400"/>
                  </a:lnTo>
                  <a:lnTo>
                    <a:pt x="449580" y="520700"/>
                  </a:lnTo>
                  <a:lnTo>
                    <a:pt x="467868" y="556558"/>
                  </a:lnTo>
                  <a:close/>
                </a:path>
                <a:path w="1100455" h="5130800">
                  <a:moveTo>
                    <a:pt x="42164" y="38100"/>
                  </a:moveTo>
                  <a:lnTo>
                    <a:pt x="22860" y="38100"/>
                  </a:lnTo>
                  <a:lnTo>
                    <a:pt x="30685" y="25056"/>
                  </a:lnTo>
                  <a:lnTo>
                    <a:pt x="42164" y="38100"/>
                  </a:lnTo>
                  <a:close/>
                </a:path>
                <a:path w="1100455" h="5130800">
                  <a:moveTo>
                    <a:pt x="496823" y="4527923"/>
                  </a:moveTo>
                  <a:lnTo>
                    <a:pt x="519684" y="4483100"/>
                  </a:lnTo>
                  <a:lnTo>
                    <a:pt x="544068" y="4445000"/>
                  </a:lnTo>
                  <a:lnTo>
                    <a:pt x="566927" y="4406900"/>
                  </a:lnTo>
                  <a:lnTo>
                    <a:pt x="591312" y="4368800"/>
                  </a:lnTo>
                  <a:lnTo>
                    <a:pt x="614172" y="4330700"/>
                  </a:lnTo>
                  <a:lnTo>
                    <a:pt x="656844" y="4254500"/>
                  </a:lnTo>
                  <a:lnTo>
                    <a:pt x="699516" y="4165600"/>
                  </a:lnTo>
                  <a:lnTo>
                    <a:pt x="739140" y="4089400"/>
                  </a:lnTo>
                  <a:lnTo>
                    <a:pt x="794004" y="3962400"/>
                  </a:lnTo>
                  <a:lnTo>
                    <a:pt x="810768" y="3924300"/>
                  </a:lnTo>
                  <a:lnTo>
                    <a:pt x="827531" y="3873500"/>
                  </a:lnTo>
                  <a:lnTo>
                    <a:pt x="844296" y="3835400"/>
                  </a:lnTo>
                  <a:lnTo>
                    <a:pt x="890016" y="3708400"/>
                  </a:lnTo>
                  <a:lnTo>
                    <a:pt x="917448" y="3619500"/>
                  </a:lnTo>
                  <a:lnTo>
                    <a:pt x="929640" y="3581400"/>
                  </a:lnTo>
                  <a:lnTo>
                    <a:pt x="941831" y="3530600"/>
                  </a:lnTo>
                  <a:lnTo>
                    <a:pt x="954023" y="3492500"/>
                  </a:lnTo>
                  <a:lnTo>
                    <a:pt x="964692" y="3454400"/>
                  </a:lnTo>
                  <a:lnTo>
                    <a:pt x="975360" y="3403600"/>
                  </a:lnTo>
                  <a:lnTo>
                    <a:pt x="986027" y="3365500"/>
                  </a:lnTo>
                  <a:lnTo>
                    <a:pt x="1004316" y="3276600"/>
                  </a:lnTo>
                  <a:lnTo>
                    <a:pt x="1036320" y="3098800"/>
                  </a:lnTo>
                  <a:lnTo>
                    <a:pt x="1057656" y="2921000"/>
                  </a:lnTo>
                  <a:lnTo>
                    <a:pt x="1062227" y="2870200"/>
                  </a:lnTo>
                  <a:lnTo>
                    <a:pt x="1071372" y="2743200"/>
                  </a:lnTo>
                  <a:lnTo>
                    <a:pt x="1072896" y="2692400"/>
                  </a:lnTo>
                  <a:lnTo>
                    <a:pt x="1074420" y="2654300"/>
                  </a:lnTo>
                  <a:lnTo>
                    <a:pt x="1074420" y="2476500"/>
                  </a:lnTo>
                  <a:lnTo>
                    <a:pt x="1072896" y="2425700"/>
                  </a:lnTo>
                  <a:lnTo>
                    <a:pt x="1071372" y="2387600"/>
                  </a:lnTo>
                  <a:lnTo>
                    <a:pt x="1062227" y="2247900"/>
                  </a:lnTo>
                  <a:lnTo>
                    <a:pt x="1057656" y="2209800"/>
                  </a:lnTo>
                  <a:lnTo>
                    <a:pt x="1053084" y="2159000"/>
                  </a:lnTo>
                  <a:lnTo>
                    <a:pt x="1046988" y="2120900"/>
                  </a:lnTo>
                  <a:lnTo>
                    <a:pt x="1042416" y="2070100"/>
                  </a:lnTo>
                  <a:lnTo>
                    <a:pt x="1036320" y="2032000"/>
                  </a:lnTo>
                  <a:lnTo>
                    <a:pt x="1013460" y="1892300"/>
                  </a:lnTo>
                  <a:lnTo>
                    <a:pt x="1004316" y="1854200"/>
                  </a:lnTo>
                  <a:lnTo>
                    <a:pt x="986027" y="1765300"/>
                  </a:lnTo>
                  <a:lnTo>
                    <a:pt x="975360" y="1727200"/>
                  </a:lnTo>
                  <a:lnTo>
                    <a:pt x="964692" y="1676400"/>
                  </a:lnTo>
                  <a:lnTo>
                    <a:pt x="954023" y="1638300"/>
                  </a:lnTo>
                  <a:lnTo>
                    <a:pt x="929640" y="1549400"/>
                  </a:lnTo>
                  <a:lnTo>
                    <a:pt x="917448" y="1511300"/>
                  </a:lnTo>
                  <a:lnTo>
                    <a:pt x="890016" y="1422400"/>
                  </a:lnTo>
                  <a:lnTo>
                    <a:pt x="844296" y="1295400"/>
                  </a:lnTo>
                  <a:lnTo>
                    <a:pt x="827531" y="1244600"/>
                  </a:lnTo>
                  <a:lnTo>
                    <a:pt x="794004" y="1168400"/>
                  </a:lnTo>
                  <a:lnTo>
                    <a:pt x="739140" y="1041400"/>
                  </a:lnTo>
                  <a:lnTo>
                    <a:pt x="699516" y="965200"/>
                  </a:lnTo>
                  <a:lnTo>
                    <a:pt x="678180" y="914400"/>
                  </a:lnTo>
                  <a:lnTo>
                    <a:pt x="658368" y="876300"/>
                  </a:lnTo>
                  <a:lnTo>
                    <a:pt x="635508" y="838200"/>
                  </a:lnTo>
                  <a:lnTo>
                    <a:pt x="614172" y="800100"/>
                  </a:lnTo>
                  <a:lnTo>
                    <a:pt x="591312" y="762000"/>
                  </a:lnTo>
                  <a:lnTo>
                    <a:pt x="566927" y="723900"/>
                  </a:lnTo>
                  <a:lnTo>
                    <a:pt x="544068" y="685800"/>
                  </a:lnTo>
                  <a:lnTo>
                    <a:pt x="525780" y="647700"/>
                  </a:lnTo>
                  <a:lnTo>
                    <a:pt x="598931" y="762000"/>
                  </a:lnTo>
                  <a:lnTo>
                    <a:pt x="621792" y="800100"/>
                  </a:lnTo>
                  <a:lnTo>
                    <a:pt x="643127" y="838200"/>
                  </a:lnTo>
                  <a:lnTo>
                    <a:pt x="665988" y="889000"/>
                  </a:lnTo>
                  <a:lnTo>
                    <a:pt x="687323" y="927100"/>
                  </a:lnTo>
                  <a:lnTo>
                    <a:pt x="746760" y="1054100"/>
                  </a:lnTo>
                  <a:lnTo>
                    <a:pt x="766572" y="1092200"/>
                  </a:lnTo>
                  <a:lnTo>
                    <a:pt x="784860" y="1130300"/>
                  </a:lnTo>
                  <a:lnTo>
                    <a:pt x="801623" y="1168400"/>
                  </a:lnTo>
                  <a:lnTo>
                    <a:pt x="819912" y="1219200"/>
                  </a:lnTo>
                  <a:lnTo>
                    <a:pt x="836676" y="1257300"/>
                  </a:lnTo>
                  <a:lnTo>
                    <a:pt x="851916" y="1308100"/>
                  </a:lnTo>
                  <a:lnTo>
                    <a:pt x="868680" y="1346200"/>
                  </a:lnTo>
                  <a:lnTo>
                    <a:pt x="883920" y="1384300"/>
                  </a:lnTo>
                  <a:lnTo>
                    <a:pt x="897636" y="1435100"/>
                  </a:lnTo>
                  <a:lnTo>
                    <a:pt x="925068" y="1511300"/>
                  </a:lnTo>
                  <a:lnTo>
                    <a:pt x="938784" y="1562100"/>
                  </a:lnTo>
                  <a:lnTo>
                    <a:pt x="950976" y="1600200"/>
                  </a:lnTo>
                  <a:lnTo>
                    <a:pt x="961644" y="1651000"/>
                  </a:lnTo>
                  <a:lnTo>
                    <a:pt x="973836" y="1689100"/>
                  </a:lnTo>
                  <a:lnTo>
                    <a:pt x="984504" y="1739900"/>
                  </a:lnTo>
                  <a:lnTo>
                    <a:pt x="1021080" y="1917700"/>
                  </a:lnTo>
                  <a:lnTo>
                    <a:pt x="1036320" y="2006600"/>
                  </a:lnTo>
                  <a:lnTo>
                    <a:pt x="1042416" y="2044700"/>
                  </a:lnTo>
                  <a:lnTo>
                    <a:pt x="1054608" y="2133600"/>
                  </a:lnTo>
                  <a:lnTo>
                    <a:pt x="1059180" y="2184400"/>
                  </a:lnTo>
                  <a:lnTo>
                    <a:pt x="1063752" y="2222500"/>
                  </a:lnTo>
                  <a:lnTo>
                    <a:pt x="1068323" y="2273300"/>
                  </a:lnTo>
                  <a:lnTo>
                    <a:pt x="1071372" y="2311400"/>
                  </a:lnTo>
                  <a:lnTo>
                    <a:pt x="1074420" y="2362200"/>
                  </a:lnTo>
                  <a:lnTo>
                    <a:pt x="1075944" y="2400300"/>
                  </a:lnTo>
                  <a:lnTo>
                    <a:pt x="1078992" y="2501900"/>
                  </a:lnTo>
                  <a:lnTo>
                    <a:pt x="1078992" y="2628900"/>
                  </a:lnTo>
                  <a:lnTo>
                    <a:pt x="1077468" y="2679700"/>
                  </a:lnTo>
                  <a:lnTo>
                    <a:pt x="1075944" y="2717800"/>
                  </a:lnTo>
                  <a:lnTo>
                    <a:pt x="1074420" y="2768600"/>
                  </a:lnTo>
                  <a:lnTo>
                    <a:pt x="1071372" y="2806700"/>
                  </a:lnTo>
                  <a:lnTo>
                    <a:pt x="1068323" y="2857500"/>
                  </a:lnTo>
                  <a:lnTo>
                    <a:pt x="1063752" y="2895600"/>
                  </a:lnTo>
                  <a:lnTo>
                    <a:pt x="1054608" y="2997200"/>
                  </a:lnTo>
                  <a:lnTo>
                    <a:pt x="1042416" y="3073400"/>
                  </a:lnTo>
                  <a:lnTo>
                    <a:pt x="1036320" y="3124200"/>
                  </a:lnTo>
                  <a:lnTo>
                    <a:pt x="1021080" y="3213100"/>
                  </a:lnTo>
                  <a:lnTo>
                    <a:pt x="984504" y="3390900"/>
                  </a:lnTo>
                  <a:lnTo>
                    <a:pt x="973836" y="3429000"/>
                  </a:lnTo>
                  <a:lnTo>
                    <a:pt x="961644" y="3479800"/>
                  </a:lnTo>
                  <a:lnTo>
                    <a:pt x="950976" y="3517900"/>
                  </a:lnTo>
                  <a:lnTo>
                    <a:pt x="937260" y="3568700"/>
                  </a:lnTo>
                  <a:lnTo>
                    <a:pt x="925068" y="3606800"/>
                  </a:lnTo>
                  <a:lnTo>
                    <a:pt x="911352" y="3657600"/>
                  </a:lnTo>
                  <a:lnTo>
                    <a:pt x="883920" y="3733800"/>
                  </a:lnTo>
                  <a:lnTo>
                    <a:pt x="868680" y="3784600"/>
                  </a:lnTo>
                  <a:lnTo>
                    <a:pt x="851916" y="3822700"/>
                  </a:lnTo>
                  <a:lnTo>
                    <a:pt x="836676" y="3873500"/>
                  </a:lnTo>
                  <a:lnTo>
                    <a:pt x="819912" y="3911600"/>
                  </a:lnTo>
                  <a:lnTo>
                    <a:pt x="801623" y="3949700"/>
                  </a:lnTo>
                  <a:lnTo>
                    <a:pt x="784860" y="4000500"/>
                  </a:lnTo>
                  <a:lnTo>
                    <a:pt x="766572" y="4038600"/>
                  </a:lnTo>
                  <a:lnTo>
                    <a:pt x="746760" y="4076700"/>
                  </a:lnTo>
                  <a:lnTo>
                    <a:pt x="687323" y="4203700"/>
                  </a:lnTo>
                  <a:lnTo>
                    <a:pt x="665988" y="4241800"/>
                  </a:lnTo>
                  <a:lnTo>
                    <a:pt x="643127" y="4279900"/>
                  </a:lnTo>
                  <a:lnTo>
                    <a:pt x="621792" y="4330700"/>
                  </a:lnTo>
                  <a:lnTo>
                    <a:pt x="598931" y="4368800"/>
                  </a:lnTo>
                  <a:lnTo>
                    <a:pt x="501396" y="4521200"/>
                  </a:lnTo>
                  <a:lnTo>
                    <a:pt x="496823" y="4527923"/>
                  </a:lnTo>
                  <a:close/>
                </a:path>
                <a:path w="1100455" h="5130800">
                  <a:moveTo>
                    <a:pt x="35755" y="5103446"/>
                  </a:moveTo>
                  <a:lnTo>
                    <a:pt x="29391" y="5098143"/>
                  </a:lnTo>
                  <a:lnTo>
                    <a:pt x="53340" y="5080000"/>
                  </a:lnTo>
                  <a:lnTo>
                    <a:pt x="86868" y="5041900"/>
                  </a:lnTo>
                  <a:lnTo>
                    <a:pt x="182880" y="4940300"/>
                  </a:lnTo>
                  <a:lnTo>
                    <a:pt x="214884" y="4902200"/>
                  </a:lnTo>
                  <a:lnTo>
                    <a:pt x="245364" y="4864100"/>
                  </a:lnTo>
                  <a:lnTo>
                    <a:pt x="303276" y="4787900"/>
                  </a:lnTo>
                  <a:lnTo>
                    <a:pt x="339852" y="4747794"/>
                  </a:lnTo>
                  <a:lnTo>
                    <a:pt x="280416" y="4826000"/>
                  </a:lnTo>
                  <a:lnTo>
                    <a:pt x="219456" y="4902200"/>
                  </a:lnTo>
                  <a:lnTo>
                    <a:pt x="187452" y="4940300"/>
                  </a:lnTo>
                  <a:lnTo>
                    <a:pt x="123444" y="5003800"/>
                  </a:lnTo>
                  <a:lnTo>
                    <a:pt x="35755" y="5103446"/>
                  </a:lnTo>
                  <a:close/>
                </a:path>
                <a:path w="1100455" h="5130800">
                  <a:moveTo>
                    <a:pt x="22860" y="5103091"/>
                  </a:moveTo>
                  <a:lnTo>
                    <a:pt x="22860" y="5092700"/>
                  </a:lnTo>
                  <a:lnTo>
                    <a:pt x="29391" y="5098143"/>
                  </a:lnTo>
                  <a:lnTo>
                    <a:pt x="22860" y="5103091"/>
                  </a:lnTo>
                  <a:close/>
                </a:path>
                <a:path w="1100455" h="5130800">
                  <a:moveTo>
                    <a:pt x="29391" y="5098143"/>
                  </a:moveTo>
                  <a:lnTo>
                    <a:pt x="22860" y="5092700"/>
                  </a:lnTo>
                  <a:lnTo>
                    <a:pt x="36576" y="5092700"/>
                  </a:lnTo>
                  <a:lnTo>
                    <a:pt x="29391" y="5098143"/>
                  </a:lnTo>
                  <a:close/>
                </a:path>
                <a:path w="1100455" h="5130800">
                  <a:moveTo>
                    <a:pt x="22860" y="5118100"/>
                  </a:moveTo>
                  <a:lnTo>
                    <a:pt x="22860" y="5103091"/>
                  </a:lnTo>
                  <a:lnTo>
                    <a:pt x="29391" y="5098143"/>
                  </a:lnTo>
                  <a:lnTo>
                    <a:pt x="35755" y="5103446"/>
                  </a:lnTo>
                  <a:lnTo>
                    <a:pt x="22860" y="5118100"/>
                  </a:lnTo>
                  <a:close/>
                </a:path>
                <a:path w="1100455" h="5130800">
                  <a:moveTo>
                    <a:pt x="22860" y="5105400"/>
                  </a:moveTo>
                  <a:lnTo>
                    <a:pt x="19812" y="5105400"/>
                  </a:lnTo>
                  <a:lnTo>
                    <a:pt x="22860" y="5103091"/>
                  </a:lnTo>
                  <a:lnTo>
                    <a:pt x="22860" y="5105400"/>
                  </a:lnTo>
                  <a:close/>
                </a:path>
                <a:path w="1100455" h="5130800">
                  <a:moveTo>
                    <a:pt x="49276" y="5118100"/>
                  </a:moveTo>
                  <a:lnTo>
                    <a:pt x="22860" y="5118100"/>
                  </a:lnTo>
                  <a:lnTo>
                    <a:pt x="35755" y="5103446"/>
                  </a:lnTo>
                  <a:lnTo>
                    <a:pt x="38100" y="5105400"/>
                  </a:lnTo>
                  <a:lnTo>
                    <a:pt x="60452" y="5105400"/>
                  </a:lnTo>
                  <a:lnTo>
                    <a:pt x="49276" y="51181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740" y="1961388"/>
              <a:ext cx="8033003" cy="116586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33723" y="2123995"/>
            <a:ext cx="6816725" cy="70739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320"/>
              </a:spcBef>
            </a:pPr>
            <a:r>
              <a:rPr dirty="0" sz="2300" spc="-5">
                <a:latin typeface="Cambria"/>
                <a:cs typeface="Cambria"/>
              </a:rPr>
              <a:t>This </a:t>
            </a:r>
            <a:r>
              <a:rPr dirty="0" sz="2300">
                <a:latin typeface="Cambria"/>
                <a:cs typeface="Cambria"/>
              </a:rPr>
              <a:t>needed </a:t>
            </a:r>
            <a:r>
              <a:rPr dirty="0" sz="2300" spc="-5">
                <a:latin typeface="Cambria"/>
                <a:cs typeface="Cambria"/>
              </a:rPr>
              <a:t>when</a:t>
            </a:r>
            <a:r>
              <a:rPr dirty="0" sz="2300">
                <a:latin typeface="Cambria"/>
                <a:cs typeface="Cambria"/>
              </a:rPr>
              <a:t> </a:t>
            </a:r>
            <a:r>
              <a:rPr dirty="0" sz="2300" spc="-5">
                <a:latin typeface="Cambria"/>
                <a:cs typeface="Cambria"/>
              </a:rPr>
              <a:t>multiple </a:t>
            </a:r>
            <a:r>
              <a:rPr dirty="0" sz="2300" spc="-10">
                <a:latin typeface="Cambria"/>
                <a:cs typeface="Cambria"/>
              </a:rPr>
              <a:t>processes </a:t>
            </a:r>
            <a:r>
              <a:rPr dirty="0" sz="2300" spc="-25">
                <a:latin typeface="Cambria"/>
                <a:cs typeface="Cambria"/>
              </a:rPr>
              <a:t>to </a:t>
            </a:r>
            <a:r>
              <a:rPr dirty="0" sz="2300" spc="-15">
                <a:latin typeface="Cambria"/>
                <a:cs typeface="Cambria"/>
              </a:rPr>
              <a:t>share </a:t>
            </a:r>
            <a:r>
              <a:rPr dirty="0" sz="2300">
                <a:latin typeface="Cambria"/>
                <a:cs typeface="Cambria"/>
              </a:rPr>
              <a:t>a </a:t>
            </a:r>
            <a:r>
              <a:rPr dirty="0" sz="2300" spc="-5">
                <a:latin typeface="Cambria"/>
                <a:cs typeface="Cambria"/>
              </a:rPr>
              <a:t>single </a:t>
            </a:r>
            <a:r>
              <a:rPr dirty="0" sz="2300" spc="-500">
                <a:latin typeface="Cambria"/>
                <a:cs typeface="Cambria"/>
              </a:rPr>
              <a:t> </a:t>
            </a:r>
            <a:r>
              <a:rPr dirty="0" sz="2300" spc="-35">
                <a:latin typeface="Cambria"/>
                <a:cs typeface="Cambria"/>
              </a:rPr>
              <a:t>CPU.</a:t>
            </a:r>
            <a:endParaRPr sz="23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7804" y="1845563"/>
            <a:ext cx="8700770" cy="4532630"/>
            <a:chOff x="717804" y="1845563"/>
            <a:chExt cx="8700770" cy="453263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375" y="1851659"/>
              <a:ext cx="1344167" cy="13441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7804" y="1845563"/>
              <a:ext cx="1351915" cy="1353820"/>
            </a:xfrm>
            <a:custGeom>
              <a:avLst/>
              <a:gdLst/>
              <a:ahLst/>
              <a:cxnLst/>
              <a:rect l="l" t="t" r="r" b="b"/>
              <a:pathLst>
                <a:path w="1351914" h="1353820">
                  <a:moveTo>
                    <a:pt x="676656" y="1353311"/>
                  </a:moveTo>
                  <a:lnTo>
                    <a:pt x="627887" y="1351788"/>
                  </a:lnTo>
                  <a:lnTo>
                    <a:pt x="580644" y="1347215"/>
                  </a:lnTo>
                  <a:lnTo>
                    <a:pt x="534924" y="1339596"/>
                  </a:lnTo>
                  <a:lnTo>
                    <a:pt x="489204" y="1327404"/>
                  </a:lnTo>
                  <a:lnTo>
                    <a:pt x="445008" y="1313688"/>
                  </a:lnTo>
                  <a:lnTo>
                    <a:pt x="403860" y="1296924"/>
                  </a:lnTo>
                  <a:lnTo>
                    <a:pt x="362712" y="1277112"/>
                  </a:lnTo>
                  <a:lnTo>
                    <a:pt x="323087" y="1254252"/>
                  </a:lnTo>
                  <a:lnTo>
                    <a:pt x="284988" y="1228343"/>
                  </a:lnTo>
                  <a:lnTo>
                    <a:pt x="248412" y="1200912"/>
                  </a:lnTo>
                  <a:lnTo>
                    <a:pt x="214883" y="1171956"/>
                  </a:lnTo>
                  <a:lnTo>
                    <a:pt x="182880" y="1139952"/>
                  </a:lnTo>
                  <a:lnTo>
                    <a:pt x="153924" y="1106423"/>
                  </a:lnTo>
                  <a:lnTo>
                    <a:pt x="126492" y="1069847"/>
                  </a:lnTo>
                  <a:lnTo>
                    <a:pt x="100584" y="1031747"/>
                  </a:lnTo>
                  <a:lnTo>
                    <a:pt x="77724" y="992123"/>
                  </a:lnTo>
                  <a:lnTo>
                    <a:pt x="57912" y="950975"/>
                  </a:lnTo>
                  <a:lnTo>
                    <a:pt x="41148" y="908303"/>
                  </a:lnTo>
                  <a:lnTo>
                    <a:pt x="27432" y="864107"/>
                  </a:lnTo>
                  <a:lnTo>
                    <a:pt x="15240" y="819911"/>
                  </a:lnTo>
                  <a:lnTo>
                    <a:pt x="7620" y="772667"/>
                  </a:lnTo>
                  <a:lnTo>
                    <a:pt x="3048" y="725423"/>
                  </a:lnTo>
                  <a:lnTo>
                    <a:pt x="0" y="678179"/>
                  </a:lnTo>
                  <a:lnTo>
                    <a:pt x="3048" y="629411"/>
                  </a:lnTo>
                  <a:lnTo>
                    <a:pt x="7620" y="582167"/>
                  </a:lnTo>
                  <a:lnTo>
                    <a:pt x="15240" y="534923"/>
                  </a:lnTo>
                  <a:lnTo>
                    <a:pt x="27432" y="490727"/>
                  </a:lnTo>
                  <a:lnTo>
                    <a:pt x="41148" y="446531"/>
                  </a:lnTo>
                  <a:lnTo>
                    <a:pt x="57912" y="403859"/>
                  </a:lnTo>
                  <a:lnTo>
                    <a:pt x="77724" y="362711"/>
                  </a:lnTo>
                  <a:lnTo>
                    <a:pt x="100584" y="323087"/>
                  </a:lnTo>
                  <a:lnTo>
                    <a:pt x="126492" y="284987"/>
                  </a:lnTo>
                  <a:lnTo>
                    <a:pt x="153924" y="249935"/>
                  </a:lnTo>
                  <a:lnTo>
                    <a:pt x="182880" y="214883"/>
                  </a:lnTo>
                  <a:lnTo>
                    <a:pt x="214883" y="182879"/>
                  </a:lnTo>
                  <a:lnTo>
                    <a:pt x="248412" y="153923"/>
                  </a:lnTo>
                  <a:lnTo>
                    <a:pt x="284988" y="126491"/>
                  </a:lnTo>
                  <a:lnTo>
                    <a:pt x="323087" y="100583"/>
                  </a:lnTo>
                  <a:lnTo>
                    <a:pt x="361187" y="77723"/>
                  </a:lnTo>
                  <a:lnTo>
                    <a:pt x="402336" y="57911"/>
                  </a:lnTo>
                  <a:lnTo>
                    <a:pt x="445008" y="41148"/>
                  </a:lnTo>
                  <a:lnTo>
                    <a:pt x="489204" y="27431"/>
                  </a:lnTo>
                  <a:lnTo>
                    <a:pt x="534924" y="15239"/>
                  </a:lnTo>
                  <a:lnTo>
                    <a:pt x="580644" y="7619"/>
                  </a:lnTo>
                  <a:lnTo>
                    <a:pt x="627887" y="3048"/>
                  </a:lnTo>
                  <a:lnTo>
                    <a:pt x="676656" y="0"/>
                  </a:lnTo>
                  <a:lnTo>
                    <a:pt x="725424" y="3048"/>
                  </a:lnTo>
                  <a:lnTo>
                    <a:pt x="772668" y="7619"/>
                  </a:lnTo>
                  <a:lnTo>
                    <a:pt x="781812" y="9143"/>
                  </a:lnTo>
                  <a:lnTo>
                    <a:pt x="676656" y="9143"/>
                  </a:lnTo>
                  <a:lnTo>
                    <a:pt x="629412" y="12191"/>
                  </a:lnTo>
                  <a:lnTo>
                    <a:pt x="582168" y="16763"/>
                  </a:lnTo>
                  <a:lnTo>
                    <a:pt x="536448" y="24383"/>
                  </a:lnTo>
                  <a:lnTo>
                    <a:pt x="492252" y="35052"/>
                  </a:lnTo>
                  <a:lnTo>
                    <a:pt x="449580" y="50291"/>
                  </a:lnTo>
                  <a:lnTo>
                    <a:pt x="406908" y="67055"/>
                  </a:lnTo>
                  <a:lnTo>
                    <a:pt x="365760" y="86867"/>
                  </a:lnTo>
                  <a:lnTo>
                    <a:pt x="327660" y="108203"/>
                  </a:lnTo>
                  <a:lnTo>
                    <a:pt x="289560" y="132587"/>
                  </a:lnTo>
                  <a:lnTo>
                    <a:pt x="254507" y="160019"/>
                  </a:lnTo>
                  <a:lnTo>
                    <a:pt x="220980" y="190499"/>
                  </a:lnTo>
                  <a:lnTo>
                    <a:pt x="190500" y="220979"/>
                  </a:lnTo>
                  <a:lnTo>
                    <a:pt x="160019" y="254507"/>
                  </a:lnTo>
                  <a:lnTo>
                    <a:pt x="134112" y="289559"/>
                  </a:lnTo>
                  <a:lnTo>
                    <a:pt x="108204" y="327659"/>
                  </a:lnTo>
                  <a:lnTo>
                    <a:pt x="86868" y="365759"/>
                  </a:lnTo>
                  <a:lnTo>
                    <a:pt x="67056" y="406907"/>
                  </a:lnTo>
                  <a:lnTo>
                    <a:pt x="50292" y="449579"/>
                  </a:lnTo>
                  <a:lnTo>
                    <a:pt x="35052" y="492251"/>
                  </a:lnTo>
                  <a:lnTo>
                    <a:pt x="24384" y="536447"/>
                  </a:lnTo>
                  <a:lnTo>
                    <a:pt x="16764" y="582167"/>
                  </a:lnTo>
                  <a:lnTo>
                    <a:pt x="12192" y="629411"/>
                  </a:lnTo>
                  <a:lnTo>
                    <a:pt x="9144" y="676655"/>
                  </a:lnTo>
                  <a:lnTo>
                    <a:pt x="12192" y="725423"/>
                  </a:lnTo>
                  <a:lnTo>
                    <a:pt x="16764" y="771143"/>
                  </a:lnTo>
                  <a:lnTo>
                    <a:pt x="24384" y="816863"/>
                  </a:lnTo>
                  <a:lnTo>
                    <a:pt x="35052" y="862584"/>
                  </a:lnTo>
                  <a:lnTo>
                    <a:pt x="50292" y="905255"/>
                  </a:lnTo>
                  <a:lnTo>
                    <a:pt x="67056" y="947927"/>
                  </a:lnTo>
                  <a:lnTo>
                    <a:pt x="86868" y="987552"/>
                  </a:lnTo>
                  <a:lnTo>
                    <a:pt x="108204" y="1027175"/>
                  </a:lnTo>
                  <a:lnTo>
                    <a:pt x="132588" y="1063752"/>
                  </a:lnTo>
                  <a:lnTo>
                    <a:pt x="160019" y="1100328"/>
                  </a:lnTo>
                  <a:lnTo>
                    <a:pt x="188976" y="1133856"/>
                  </a:lnTo>
                  <a:lnTo>
                    <a:pt x="220980" y="1164336"/>
                  </a:lnTo>
                  <a:lnTo>
                    <a:pt x="254507" y="1194816"/>
                  </a:lnTo>
                  <a:lnTo>
                    <a:pt x="289560" y="1220723"/>
                  </a:lnTo>
                  <a:lnTo>
                    <a:pt x="327660" y="1246632"/>
                  </a:lnTo>
                  <a:lnTo>
                    <a:pt x="365760" y="1267967"/>
                  </a:lnTo>
                  <a:lnTo>
                    <a:pt x="406908" y="1287780"/>
                  </a:lnTo>
                  <a:lnTo>
                    <a:pt x="448056" y="1304544"/>
                  </a:lnTo>
                  <a:lnTo>
                    <a:pt x="492252" y="1318259"/>
                  </a:lnTo>
                  <a:lnTo>
                    <a:pt x="536448" y="1330452"/>
                  </a:lnTo>
                  <a:lnTo>
                    <a:pt x="582168" y="1338072"/>
                  </a:lnTo>
                  <a:lnTo>
                    <a:pt x="629412" y="1342644"/>
                  </a:lnTo>
                  <a:lnTo>
                    <a:pt x="676656" y="1344167"/>
                  </a:lnTo>
                  <a:lnTo>
                    <a:pt x="790956" y="1344167"/>
                  </a:lnTo>
                  <a:lnTo>
                    <a:pt x="772668" y="1347215"/>
                  </a:lnTo>
                  <a:lnTo>
                    <a:pt x="725424" y="1351788"/>
                  </a:lnTo>
                  <a:lnTo>
                    <a:pt x="676656" y="1353311"/>
                  </a:lnTo>
                  <a:close/>
                </a:path>
                <a:path w="1351914" h="1353820">
                  <a:moveTo>
                    <a:pt x="790956" y="1344167"/>
                  </a:moveTo>
                  <a:lnTo>
                    <a:pt x="676656" y="1344167"/>
                  </a:lnTo>
                  <a:lnTo>
                    <a:pt x="723900" y="1342644"/>
                  </a:lnTo>
                  <a:lnTo>
                    <a:pt x="771144" y="1338072"/>
                  </a:lnTo>
                  <a:lnTo>
                    <a:pt x="816864" y="1330452"/>
                  </a:lnTo>
                  <a:lnTo>
                    <a:pt x="861060" y="1318259"/>
                  </a:lnTo>
                  <a:lnTo>
                    <a:pt x="903731" y="1304544"/>
                  </a:lnTo>
                  <a:lnTo>
                    <a:pt x="946404" y="1287780"/>
                  </a:lnTo>
                  <a:lnTo>
                    <a:pt x="987552" y="1267967"/>
                  </a:lnTo>
                  <a:lnTo>
                    <a:pt x="1025652" y="1246632"/>
                  </a:lnTo>
                  <a:lnTo>
                    <a:pt x="1063752" y="1220723"/>
                  </a:lnTo>
                  <a:lnTo>
                    <a:pt x="1098804" y="1194816"/>
                  </a:lnTo>
                  <a:lnTo>
                    <a:pt x="1132332" y="1164336"/>
                  </a:lnTo>
                  <a:lnTo>
                    <a:pt x="1162812" y="1133856"/>
                  </a:lnTo>
                  <a:lnTo>
                    <a:pt x="1193292" y="1100328"/>
                  </a:lnTo>
                  <a:lnTo>
                    <a:pt x="1245108" y="1027175"/>
                  </a:lnTo>
                  <a:lnTo>
                    <a:pt x="1266444" y="987552"/>
                  </a:lnTo>
                  <a:lnTo>
                    <a:pt x="1286255" y="947927"/>
                  </a:lnTo>
                  <a:lnTo>
                    <a:pt x="1303020" y="905255"/>
                  </a:lnTo>
                  <a:lnTo>
                    <a:pt x="1316736" y="862584"/>
                  </a:lnTo>
                  <a:lnTo>
                    <a:pt x="1328928" y="818387"/>
                  </a:lnTo>
                  <a:lnTo>
                    <a:pt x="1336548" y="772667"/>
                  </a:lnTo>
                  <a:lnTo>
                    <a:pt x="1341120" y="725423"/>
                  </a:lnTo>
                  <a:lnTo>
                    <a:pt x="1342644" y="678179"/>
                  </a:lnTo>
                  <a:lnTo>
                    <a:pt x="1341120" y="629411"/>
                  </a:lnTo>
                  <a:lnTo>
                    <a:pt x="1336548" y="583691"/>
                  </a:lnTo>
                  <a:lnTo>
                    <a:pt x="1328928" y="537971"/>
                  </a:lnTo>
                  <a:lnTo>
                    <a:pt x="1318259" y="492251"/>
                  </a:lnTo>
                  <a:lnTo>
                    <a:pt x="1303020" y="449579"/>
                  </a:lnTo>
                  <a:lnTo>
                    <a:pt x="1286255" y="406907"/>
                  </a:lnTo>
                  <a:lnTo>
                    <a:pt x="1266444" y="367283"/>
                  </a:lnTo>
                  <a:lnTo>
                    <a:pt x="1245108" y="327659"/>
                  </a:lnTo>
                  <a:lnTo>
                    <a:pt x="1220724" y="291083"/>
                  </a:lnTo>
                  <a:lnTo>
                    <a:pt x="1193292" y="254507"/>
                  </a:lnTo>
                  <a:lnTo>
                    <a:pt x="1164336" y="220979"/>
                  </a:lnTo>
                  <a:lnTo>
                    <a:pt x="1132332" y="190499"/>
                  </a:lnTo>
                  <a:lnTo>
                    <a:pt x="1098804" y="160019"/>
                  </a:lnTo>
                  <a:lnTo>
                    <a:pt x="1063752" y="134111"/>
                  </a:lnTo>
                  <a:lnTo>
                    <a:pt x="1025652" y="108203"/>
                  </a:lnTo>
                  <a:lnTo>
                    <a:pt x="987552" y="86867"/>
                  </a:lnTo>
                  <a:lnTo>
                    <a:pt x="946404" y="67055"/>
                  </a:lnTo>
                  <a:lnTo>
                    <a:pt x="905256" y="50291"/>
                  </a:lnTo>
                  <a:lnTo>
                    <a:pt x="861060" y="35052"/>
                  </a:lnTo>
                  <a:lnTo>
                    <a:pt x="816864" y="24383"/>
                  </a:lnTo>
                  <a:lnTo>
                    <a:pt x="771144" y="16763"/>
                  </a:lnTo>
                  <a:lnTo>
                    <a:pt x="723900" y="12191"/>
                  </a:lnTo>
                  <a:lnTo>
                    <a:pt x="676656" y="9143"/>
                  </a:lnTo>
                  <a:lnTo>
                    <a:pt x="781812" y="9143"/>
                  </a:lnTo>
                  <a:lnTo>
                    <a:pt x="864108" y="27431"/>
                  </a:lnTo>
                  <a:lnTo>
                    <a:pt x="906779" y="41148"/>
                  </a:lnTo>
                  <a:lnTo>
                    <a:pt x="949452" y="57911"/>
                  </a:lnTo>
                  <a:lnTo>
                    <a:pt x="990600" y="77723"/>
                  </a:lnTo>
                  <a:lnTo>
                    <a:pt x="1030224" y="100583"/>
                  </a:lnTo>
                  <a:lnTo>
                    <a:pt x="1068324" y="126491"/>
                  </a:lnTo>
                  <a:lnTo>
                    <a:pt x="1104900" y="153923"/>
                  </a:lnTo>
                  <a:lnTo>
                    <a:pt x="1138428" y="182879"/>
                  </a:lnTo>
                  <a:lnTo>
                    <a:pt x="1170432" y="214883"/>
                  </a:lnTo>
                  <a:lnTo>
                    <a:pt x="1199388" y="248411"/>
                  </a:lnTo>
                  <a:lnTo>
                    <a:pt x="1226820" y="284987"/>
                  </a:lnTo>
                  <a:lnTo>
                    <a:pt x="1252728" y="323087"/>
                  </a:lnTo>
                  <a:lnTo>
                    <a:pt x="1275588" y="362711"/>
                  </a:lnTo>
                  <a:lnTo>
                    <a:pt x="1295400" y="403859"/>
                  </a:lnTo>
                  <a:lnTo>
                    <a:pt x="1312163" y="446531"/>
                  </a:lnTo>
                  <a:lnTo>
                    <a:pt x="1325880" y="489203"/>
                  </a:lnTo>
                  <a:lnTo>
                    <a:pt x="1338072" y="534923"/>
                  </a:lnTo>
                  <a:lnTo>
                    <a:pt x="1345692" y="582167"/>
                  </a:lnTo>
                  <a:lnTo>
                    <a:pt x="1350263" y="629411"/>
                  </a:lnTo>
                  <a:lnTo>
                    <a:pt x="1351788" y="676655"/>
                  </a:lnTo>
                  <a:lnTo>
                    <a:pt x="1350263" y="725423"/>
                  </a:lnTo>
                  <a:lnTo>
                    <a:pt x="1345692" y="772667"/>
                  </a:lnTo>
                  <a:lnTo>
                    <a:pt x="1338072" y="819911"/>
                  </a:lnTo>
                  <a:lnTo>
                    <a:pt x="1325880" y="864107"/>
                  </a:lnTo>
                  <a:lnTo>
                    <a:pt x="1312163" y="908303"/>
                  </a:lnTo>
                  <a:lnTo>
                    <a:pt x="1295400" y="950975"/>
                  </a:lnTo>
                  <a:lnTo>
                    <a:pt x="1275588" y="992123"/>
                  </a:lnTo>
                  <a:lnTo>
                    <a:pt x="1252728" y="1031747"/>
                  </a:lnTo>
                  <a:lnTo>
                    <a:pt x="1226820" y="1069847"/>
                  </a:lnTo>
                  <a:lnTo>
                    <a:pt x="1199388" y="1104899"/>
                  </a:lnTo>
                  <a:lnTo>
                    <a:pt x="1170432" y="1139952"/>
                  </a:lnTo>
                  <a:lnTo>
                    <a:pt x="1138428" y="1171956"/>
                  </a:lnTo>
                  <a:lnTo>
                    <a:pt x="1104900" y="1200912"/>
                  </a:lnTo>
                  <a:lnTo>
                    <a:pt x="1068324" y="1228343"/>
                  </a:lnTo>
                  <a:lnTo>
                    <a:pt x="1030224" y="1254252"/>
                  </a:lnTo>
                  <a:lnTo>
                    <a:pt x="992124" y="1275588"/>
                  </a:lnTo>
                  <a:lnTo>
                    <a:pt x="950975" y="1296924"/>
                  </a:lnTo>
                  <a:lnTo>
                    <a:pt x="908304" y="1313688"/>
                  </a:lnTo>
                  <a:lnTo>
                    <a:pt x="864108" y="1327404"/>
                  </a:lnTo>
                  <a:lnTo>
                    <a:pt x="818388" y="1339596"/>
                  </a:lnTo>
                  <a:lnTo>
                    <a:pt x="790956" y="1344167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1931" y="3575303"/>
              <a:ext cx="7639812" cy="11612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568" y="3465575"/>
              <a:ext cx="1339595" cy="13395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07947" y="3457955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4" h="1351914">
                  <a:moveTo>
                    <a:pt x="676656" y="1351788"/>
                  </a:moveTo>
                  <a:lnTo>
                    <a:pt x="627887" y="1350264"/>
                  </a:lnTo>
                  <a:lnTo>
                    <a:pt x="580644" y="1345692"/>
                  </a:lnTo>
                  <a:lnTo>
                    <a:pt x="534924" y="1338072"/>
                  </a:lnTo>
                  <a:lnTo>
                    <a:pt x="489204" y="1325880"/>
                  </a:lnTo>
                  <a:lnTo>
                    <a:pt x="445008" y="1312164"/>
                  </a:lnTo>
                  <a:lnTo>
                    <a:pt x="403860" y="1295400"/>
                  </a:lnTo>
                  <a:lnTo>
                    <a:pt x="362712" y="1275588"/>
                  </a:lnTo>
                  <a:lnTo>
                    <a:pt x="323087" y="1252728"/>
                  </a:lnTo>
                  <a:lnTo>
                    <a:pt x="284988" y="1226820"/>
                  </a:lnTo>
                  <a:lnTo>
                    <a:pt x="248412" y="1199388"/>
                  </a:lnTo>
                  <a:lnTo>
                    <a:pt x="214883" y="1170432"/>
                  </a:lnTo>
                  <a:lnTo>
                    <a:pt x="182880" y="1138428"/>
                  </a:lnTo>
                  <a:lnTo>
                    <a:pt x="153924" y="1104900"/>
                  </a:lnTo>
                  <a:lnTo>
                    <a:pt x="126492" y="1068324"/>
                  </a:lnTo>
                  <a:lnTo>
                    <a:pt x="100584" y="1030224"/>
                  </a:lnTo>
                  <a:lnTo>
                    <a:pt x="77724" y="992124"/>
                  </a:lnTo>
                  <a:lnTo>
                    <a:pt x="57912" y="950976"/>
                  </a:lnTo>
                  <a:lnTo>
                    <a:pt x="41148" y="908304"/>
                  </a:lnTo>
                  <a:lnTo>
                    <a:pt x="27432" y="864108"/>
                  </a:lnTo>
                  <a:lnTo>
                    <a:pt x="15240" y="818388"/>
                  </a:lnTo>
                  <a:lnTo>
                    <a:pt x="7620" y="772668"/>
                  </a:lnTo>
                  <a:lnTo>
                    <a:pt x="3048" y="725424"/>
                  </a:lnTo>
                  <a:lnTo>
                    <a:pt x="0" y="676656"/>
                  </a:lnTo>
                  <a:lnTo>
                    <a:pt x="3048" y="627888"/>
                  </a:lnTo>
                  <a:lnTo>
                    <a:pt x="7620" y="580644"/>
                  </a:lnTo>
                  <a:lnTo>
                    <a:pt x="15240" y="534924"/>
                  </a:lnTo>
                  <a:lnTo>
                    <a:pt x="27432" y="489204"/>
                  </a:lnTo>
                  <a:lnTo>
                    <a:pt x="41148" y="445008"/>
                  </a:lnTo>
                  <a:lnTo>
                    <a:pt x="57912" y="403860"/>
                  </a:lnTo>
                  <a:lnTo>
                    <a:pt x="77724" y="362712"/>
                  </a:lnTo>
                  <a:lnTo>
                    <a:pt x="100584" y="323088"/>
                  </a:lnTo>
                  <a:lnTo>
                    <a:pt x="126492" y="284988"/>
                  </a:lnTo>
                  <a:lnTo>
                    <a:pt x="153924" y="248412"/>
                  </a:lnTo>
                  <a:lnTo>
                    <a:pt x="182880" y="214884"/>
                  </a:lnTo>
                  <a:lnTo>
                    <a:pt x="214883" y="182880"/>
                  </a:lnTo>
                  <a:lnTo>
                    <a:pt x="248412" y="153924"/>
                  </a:lnTo>
                  <a:lnTo>
                    <a:pt x="284988" y="126492"/>
                  </a:lnTo>
                  <a:lnTo>
                    <a:pt x="323087" y="100584"/>
                  </a:lnTo>
                  <a:lnTo>
                    <a:pt x="361187" y="77724"/>
                  </a:lnTo>
                  <a:lnTo>
                    <a:pt x="402336" y="57912"/>
                  </a:lnTo>
                  <a:lnTo>
                    <a:pt x="445008" y="41148"/>
                  </a:lnTo>
                  <a:lnTo>
                    <a:pt x="489204" y="27431"/>
                  </a:lnTo>
                  <a:lnTo>
                    <a:pt x="534924" y="15239"/>
                  </a:lnTo>
                  <a:lnTo>
                    <a:pt x="580644" y="7620"/>
                  </a:lnTo>
                  <a:lnTo>
                    <a:pt x="627887" y="3048"/>
                  </a:lnTo>
                  <a:lnTo>
                    <a:pt x="676656" y="0"/>
                  </a:lnTo>
                  <a:lnTo>
                    <a:pt x="725424" y="3048"/>
                  </a:lnTo>
                  <a:lnTo>
                    <a:pt x="772668" y="7620"/>
                  </a:lnTo>
                  <a:lnTo>
                    <a:pt x="781811" y="9143"/>
                  </a:lnTo>
                  <a:lnTo>
                    <a:pt x="676656" y="9143"/>
                  </a:lnTo>
                  <a:lnTo>
                    <a:pt x="629412" y="12191"/>
                  </a:lnTo>
                  <a:lnTo>
                    <a:pt x="582168" y="16764"/>
                  </a:lnTo>
                  <a:lnTo>
                    <a:pt x="536448" y="24383"/>
                  </a:lnTo>
                  <a:lnTo>
                    <a:pt x="492252" y="35052"/>
                  </a:lnTo>
                  <a:lnTo>
                    <a:pt x="449580" y="50291"/>
                  </a:lnTo>
                  <a:lnTo>
                    <a:pt x="406908" y="67056"/>
                  </a:lnTo>
                  <a:lnTo>
                    <a:pt x="365760" y="86868"/>
                  </a:lnTo>
                  <a:lnTo>
                    <a:pt x="327660" y="108204"/>
                  </a:lnTo>
                  <a:lnTo>
                    <a:pt x="289560" y="132588"/>
                  </a:lnTo>
                  <a:lnTo>
                    <a:pt x="254507" y="160019"/>
                  </a:lnTo>
                  <a:lnTo>
                    <a:pt x="220980" y="188976"/>
                  </a:lnTo>
                  <a:lnTo>
                    <a:pt x="190500" y="220980"/>
                  </a:lnTo>
                  <a:lnTo>
                    <a:pt x="160019" y="254508"/>
                  </a:lnTo>
                  <a:lnTo>
                    <a:pt x="134112" y="289560"/>
                  </a:lnTo>
                  <a:lnTo>
                    <a:pt x="108204" y="327660"/>
                  </a:lnTo>
                  <a:lnTo>
                    <a:pt x="86868" y="365760"/>
                  </a:lnTo>
                  <a:lnTo>
                    <a:pt x="67056" y="406908"/>
                  </a:lnTo>
                  <a:lnTo>
                    <a:pt x="50292" y="448056"/>
                  </a:lnTo>
                  <a:lnTo>
                    <a:pt x="35052" y="492252"/>
                  </a:lnTo>
                  <a:lnTo>
                    <a:pt x="24384" y="536448"/>
                  </a:lnTo>
                  <a:lnTo>
                    <a:pt x="16764" y="582168"/>
                  </a:lnTo>
                  <a:lnTo>
                    <a:pt x="12192" y="629412"/>
                  </a:lnTo>
                  <a:lnTo>
                    <a:pt x="9144" y="676656"/>
                  </a:lnTo>
                  <a:lnTo>
                    <a:pt x="12192" y="723900"/>
                  </a:lnTo>
                  <a:lnTo>
                    <a:pt x="16764" y="771144"/>
                  </a:lnTo>
                  <a:lnTo>
                    <a:pt x="24384" y="816864"/>
                  </a:lnTo>
                  <a:lnTo>
                    <a:pt x="35052" y="861060"/>
                  </a:lnTo>
                  <a:lnTo>
                    <a:pt x="50292" y="903732"/>
                  </a:lnTo>
                  <a:lnTo>
                    <a:pt x="67056" y="946404"/>
                  </a:lnTo>
                  <a:lnTo>
                    <a:pt x="86868" y="987552"/>
                  </a:lnTo>
                  <a:lnTo>
                    <a:pt x="108204" y="1025652"/>
                  </a:lnTo>
                  <a:lnTo>
                    <a:pt x="132588" y="1063752"/>
                  </a:lnTo>
                  <a:lnTo>
                    <a:pt x="160019" y="1098804"/>
                  </a:lnTo>
                  <a:lnTo>
                    <a:pt x="188976" y="1132332"/>
                  </a:lnTo>
                  <a:lnTo>
                    <a:pt x="220980" y="1162812"/>
                  </a:lnTo>
                  <a:lnTo>
                    <a:pt x="254507" y="1193292"/>
                  </a:lnTo>
                  <a:lnTo>
                    <a:pt x="289560" y="1219200"/>
                  </a:lnTo>
                  <a:lnTo>
                    <a:pt x="327660" y="1245108"/>
                  </a:lnTo>
                  <a:lnTo>
                    <a:pt x="365760" y="1266444"/>
                  </a:lnTo>
                  <a:lnTo>
                    <a:pt x="406908" y="1286256"/>
                  </a:lnTo>
                  <a:lnTo>
                    <a:pt x="448056" y="1303020"/>
                  </a:lnTo>
                  <a:lnTo>
                    <a:pt x="492252" y="1316736"/>
                  </a:lnTo>
                  <a:lnTo>
                    <a:pt x="536448" y="1328928"/>
                  </a:lnTo>
                  <a:lnTo>
                    <a:pt x="582168" y="1336548"/>
                  </a:lnTo>
                  <a:lnTo>
                    <a:pt x="629412" y="1341120"/>
                  </a:lnTo>
                  <a:lnTo>
                    <a:pt x="676656" y="1342644"/>
                  </a:lnTo>
                  <a:lnTo>
                    <a:pt x="790956" y="1342644"/>
                  </a:lnTo>
                  <a:lnTo>
                    <a:pt x="772668" y="1345692"/>
                  </a:lnTo>
                  <a:lnTo>
                    <a:pt x="725424" y="1350264"/>
                  </a:lnTo>
                  <a:lnTo>
                    <a:pt x="676656" y="1351788"/>
                  </a:lnTo>
                  <a:close/>
                </a:path>
                <a:path w="1351914" h="1351914">
                  <a:moveTo>
                    <a:pt x="790956" y="1342644"/>
                  </a:moveTo>
                  <a:lnTo>
                    <a:pt x="676656" y="1342644"/>
                  </a:lnTo>
                  <a:lnTo>
                    <a:pt x="723900" y="1341120"/>
                  </a:lnTo>
                  <a:lnTo>
                    <a:pt x="771144" y="1336548"/>
                  </a:lnTo>
                  <a:lnTo>
                    <a:pt x="816864" y="1328928"/>
                  </a:lnTo>
                  <a:lnTo>
                    <a:pt x="861060" y="1318260"/>
                  </a:lnTo>
                  <a:lnTo>
                    <a:pt x="903731" y="1303020"/>
                  </a:lnTo>
                  <a:lnTo>
                    <a:pt x="946404" y="1286256"/>
                  </a:lnTo>
                  <a:lnTo>
                    <a:pt x="987552" y="1266444"/>
                  </a:lnTo>
                  <a:lnTo>
                    <a:pt x="1025652" y="1245108"/>
                  </a:lnTo>
                  <a:lnTo>
                    <a:pt x="1063752" y="1220724"/>
                  </a:lnTo>
                  <a:lnTo>
                    <a:pt x="1098804" y="1193292"/>
                  </a:lnTo>
                  <a:lnTo>
                    <a:pt x="1132332" y="1164336"/>
                  </a:lnTo>
                  <a:lnTo>
                    <a:pt x="1162812" y="1132332"/>
                  </a:lnTo>
                  <a:lnTo>
                    <a:pt x="1193292" y="1098804"/>
                  </a:lnTo>
                  <a:lnTo>
                    <a:pt x="1219200" y="1063752"/>
                  </a:lnTo>
                  <a:lnTo>
                    <a:pt x="1245108" y="1025652"/>
                  </a:lnTo>
                  <a:lnTo>
                    <a:pt x="1266444" y="987552"/>
                  </a:lnTo>
                  <a:lnTo>
                    <a:pt x="1286255" y="946404"/>
                  </a:lnTo>
                  <a:lnTo>
                    <a:pt x="1303020" y="905256"/>
                  </a:lnTo>
                  <a:lnTo>
                    <a:pt x="1316736" y="861060"/>
                  </a:lnTo>
                  <a:lnTo>
                    <a:pt x="1328928" y="816864"/>
                  </a:lnTo>
                  <a:lnTo>
                    <a:pt x="1336548" y="771144"/>
                  </a:lnTo>
                  <a:lnTo>
                    <a:pt x="1341120" y="723900"/>
                  </a:lnTo>
                  <a:lnTo>
                    <a:pt x="1342644" y="676656"/>
                  </a:lnTo>
                  <a:lnTo>
                    <a:pt x="1341120" y="629412"/>
                  </a:lnTo>
                  <a:lnTo>
                    <a:pt x="1336548" y="582168"/>
                  </a:lnTo>
                  <a:lnTo>
                    <a:pt x="1328928" y="536448"/>
                  </a:lnTo>
                  <a:lnTo>
                    <a:pt x="1318259" y="492252"/>
                  </a:lnTo>
                  <a:lnTo>
                    <a:pt x="1303020" y="449580"/>
                  </a:lnTo>
                  <a:lnTo>
                    <a:pt x="1286255" y="406908"/>
                  </a:lnTo>
                  <a:lnTo>
                    <a:pt x="1266444" y="365760"/>
                  </a:lnTo>
                  <a:lnTo>
                    <a:pt x="1245108" y="327660"/>
                  </a:lnTo>
                  <a:lnTo>
                    <a:pt x="1220724" y="289560"/>
                  </a:lnTo>
                  <a:lnTo>
                    <a:pt x="1193292" y="254508"/>
                  </a:lnTo>
                  <a:lnTo>
                    <a:pt x="1164336" y="220980"/>
                  </a:lnTo>
                  <a:lnTo>
                    <a:pt x="1132332" y="190500"/>
                  </a:lnTo>
                  <a:lnTo>
                    <a:pt x="1098804" y="160019"/>
                  </a:lnTo>
                  <a:lnTo>
                    <a:pt x="1063752" y="134112"/>
                  </a:lnTo>
                  <a:lnTo>
                    <a:pt x="1025652" y="108204"/>
                  </a:lnTo>
                  <a:lnTo>
                    <a:pt x="987552" y="86868"/>
                  </a:lnTo>
                  <a:lnTo>
                    <a:pt x="946404" y="67056"/>
                  </a:lnTo>
                  <a:lnTo>
                    <a:pt x="905256" y="50291"/>
                  </a:lnTo>
                  <a:lnTo>
                    <a:pt x="861060" y="35052"/>
                  </a:lnTo>
                  <a:lnTo>
                    <a:pt x="816864" y="24383"/>
                  </a:lnTo>
                  <a:lnTo>
                    <a:pt x="771144" y="16764"/>
                  </a:lnTo>
                  <a:lnTo>
                    <a:pt x="723900" y="12191"/>
                  </a:lnTo>
                  <a:lnTo>
                    <a:pt x="676656" y="9143"/>
                  </a:lnTo>
                  <a:lnTo>
                    <a:pt x="781811" y="9143"/>
                  </a:lnTo>
                  <a:lnTo>
                    <a:pt x="864108" y="27431"/>
                  </a:lnTo>
                  <a:lnTo>
                    <a:pt x="906779" y="41148"/>
                  </a:lnTo>
                  <a:lnTo>
                    <a:pt x="949452" y="57912"/>
                  </a:lnTo>
                  <a:lnTo>
                    <a:pt x="990600" y="77724"/>
                  </a:lnTo>
                  <a:lnTo>
                    <a:pt x="1030224" y="100584"/>
                  </a:lnTo>
                  <a:lnTo>
                    <a:pt x="1068324" y="126492"/>
                  </a:lnTo>
                  <a:lnTo>
                    <a:pt x="1104900" y="153924"/>
                  </a:lnTo>
                  <a:lnTo>
                    <a:pt x="1138428" y="182880"/>
                  </a:lnTo>
                  <a:lnTo>
                    <a:pt x="1170432" y="214884"/>
                  </a:lnTo>
                  <a:lnTo>
                    <a:pt x="1199388" y="248412"/>
                  </a:lnTo>
                  <a:lnTo>
                    <a:pt x="1226820" y="284988"/>
                  </a:lnTo>
                  <a:lnTo>
                    <a:pt x="1252728" y="323088"/>
                  </a:lnTo>
                  <a:lnTo>
                    <a:pt x="1275588" y="361188"/>
                  </a:lnTo>
                  <a:lnTo>
                    <a:pt x="1295400" y="402336"/>
                  </a:lnTo>
                  <a:lnTo>
                    <a:pt x="1312163" y="445008"/>
                  </a:lnTo>
                  <a:lnTo>
                    <a:pt x="1325880" y="489204"/>
                  </a:lnTo>
                  <a:lnTo>
                    <a:pt x="1338072" y="534924"/>
                  </a:lnTo>
                  <a:lnTo>
                    <a:pt x="1345692" y="580644"/>
                  </a:lnTo>
                  <a:lnTo>
                    <a:pt x="1350263" y="627888"/>
                  </a:lnTo>
                  <a:lnTo>
                    <a:pt x="1351788" y="676656"/>
                  </a:lnTo>
                  <a:lnTo>
                    <a:pt x="1350263" y="725424"/>
                  </a:lnTo>
                  <a:lnTo>
                    <a:pt x="1345692" y="772668"/>
                  </a:lnTo>
                  <a:lnTo>
                    <a:pt x="1338072" y="818388"/>
                  </a:lnTo>
                  <a:lnTo>
                    <a:pt x="1325880" y="864108"/>
                  </a:lnTo>
                  <a:lnTo>
                    <a:pt x="1312163" y="906780"/>
                  </a:lnTo>
                  <a:lnTo>
                    <a:pt x="1295400" y="949452"/>
                  </a:lnTo>
                  <a:lnTo>
                    <a:pt x="1275588" y="990600"/>
                  </a:lnTo>
                  <a:lnTo>
                    <a:pt x="1252728" y="1030224"/>
                  </a:lnTo>
                  <a:lnTo>
                    <a:pt x="1226820" y="1068324"/>
                  </a:lnTo>
                  <a:lnTo>
                    <a:pt x="1199388" y="1104900"/>
                  </a:lnTo>
                  <a:lnTo>
                    <a:pt x="1170432" y="1138428"/>
                  </a:lnTo>
                  <a:lnTo>
                    <a:pt x="1138428" y="1170432"/>
                  </a:lnTo>
                  <a:lnTo>
                    <a:pt x="1104900" y="1199388"/>
                  </a:lnTo>
                  <a:lnTo>
                    <a:pt x="1068324" y="1226820"/>
                  </a:lnTo>
                  <a:lnTo>
                    <a:pt x="1030224" y="1252728"/>
                  </a:lnTo>
                  <a:lnTo>
                    <a:pt x="992124" y="1275588"/>
                  </a:lnTo>
                  <a:lnTo>
                    <a:pt x="950975" y="1295400"/>
                  </a:lnTo>
                  <a:lnTo>
                    <a:pt x="908304" y="1312164"/>
                  </a:lnTo>
                  <a:lnTo>
                    <a:pt x="864108" y="1325880"/>
                  </a:lnTo>
                  <a:lnTo>
                    <a:pt x="818388" y="1338072"/>
                  </a:lnTo>
                  <a:lnTo>
                    <a:pt x="790956" y="134264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8740" y="5143499"/>
              <a:ext cx="8069579" cy="123443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233723" y="3756199"/>
            <a:ext cx="6870065" cy="245681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403860" marR="271145">
              <a:lnSpc>
                <a:spcPts val="2400"/>
              </a:lnSpc>
              <a:spcBef>
                <a:spcPts val="480"/>
              </a:spcBef>
            </a:pPr>
            <a:r>
              <a:rPr dirty="0" sz="2300" spc="-20">
                <a:latin typeface="Cambria"/>
                <a:cs typeface="Cambria"/>
              </a:rPr>
              <a:t>context </a:t>
            </a:r>
            <a:r>
              <a:rPr dirty="0" sz="2300" spc="-10">
                <a:latin typeface="Cambria"/>
                <a:cs typeface="Cambria"/>
              </a:rPr>
              <a:t>is </a:t>
            </a:r>
            <a:r>
              <a:rPr dirty="0" sz="2300" spc="-5">
                <a:latin typeface="Cambria"/>
                <a:cs typeface="Cambria"/>
              </a:rPr>
              <a:t>information </a:t>
            </a:r>
            <a:r>
              <a:rPr dirty="0" sz="2300" spc="-20">
                <a:latin typeface="Cambria"/>
                <a:cs typeface="Cambria"/>
              </a:rPr>
              <a:t>stored </a:t>
            </a:r>
            <a:r>
              <a:rPr dirty="0" sz="2300">
                <a:latin typeface="Cambria"/>
                <a:cs typeface="Cambria"/>
              </a:rPr>
              <a:t>in </a:t>
            </a:r>
            <a:r>
              <a:rPr dirty="0" sz="2300" spc="-5">
                <a:latin typeface="Cambria"/>
                <a:cs typeface="Cambria"/>
              </a:rPr>
              <a:t>PCB.(e.g. </a:t>
            </a:r>
            <a:r>
              <a:rPr dirty="0" sz="2300" spc="-20">
                <a:latin typeface="Cambria"/>
                <a:cs typeface="Cambria"/>
              </a:rPr>
              <a:t>program </a:t>
            </a:r>
            <a:r>
              <a:rPr dirty="0" sz="2300" spc="-495">
                <a:latin typeface="Cambria"/>
                <a:cs typeface="Cambria"/>
              </a:rPr>
              <a:t> </a:t>
            </a:r>
            <a:r>
              <a:rPr dirty="0" sz="2300" spc="-5">
                <a:latin typeface="Cambria"/>
                <a:cs typeface="Cambria"/>
              </a:rPr>
              <a:t>counter</a:t>
            </a:r>
            <a:r>
              <a:rPr dirty="0" sz="2300" spc="-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and</a:t>
            </a:r>
            <a:r>
              <a:rPr dirty="0" sz="2300" spc="-3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other</a:t>
            </a:r>
            <a:r>
              <a:rPr dirty="0" sz="2300" spc="-10">
                <a:latin typeface="Cambria"/>
                <a:cs typeface="Cambria"/>
              </a:rPr>
              <a:t> registers).</a:t>
            </a:r>
            <a:endParaRPr sz="2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7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Cambria"/>
              <a:cs typeface="Cambria"/>
            </a:endParaRPr>
          </a:p>
          <a:p>
            <a:pPr marL="12700" marR="5080">
              <a:lnSpc>
                <a:spcPts val="2400"/>
              </a:lnSpc>
            </a:pPr>
            <a:r>
              <a:rPr dirty="0" sz="2300">
                <a:latin typeface="Cambria"/>
                <a:cs typeface="Cambria"/>
              </a:rPr>
              <a:t>a </a:t>
            </a:r>
            <a:r>
              <a:rPr dirty="0" sz="2300" spc="-35" b="1">
                <a:latin typeface="Cambria"/>
                <a:cs typeface="Cambria"/>
              </a:rPr>
              <a:t>context </a:t>
            </a:r>
            <a:r>
              <a:rPr dirty="0" sz="2300" spc="-20" b="1">
                <a:latin typeface="Cambria"/>
                <a:cs typeface="Cambria"/>
              </a:rPr>
              <a:t>switch </a:t>
            </a:r>
            <a:r>
              <a:rPr dirty="0" sz="2300">
                <a:latin typeface="Cambria"/>
                <a:cs typeface="Cambria"/>
              </a:rPr>
              <a:t>is the </a:t>
            </a:r>
            <a:r>
              <a:rPr dirty="0" sz="2300" spc="-10">
                <a:latin typeface="Cambria"/>
                <a:cs typeface="Cambria"/>
              </a:rPr>
              <a:t>process </a:t>
            </a:r>
            <a:r>
              <a:rPr dirty="0" sz="2300" spc="-5">
                <a:latin typeface="Cambria"/>
                <a:cs typeface="Cambria"/>
              </a:rPr>
              <a:t>of storing and </a:t>
            </a:r>
            <a:r>
              <a:rPr dirty="0" sz="2300" spc="-20">
                <a:latin typeface="Cambria"/>
                <a:cs typeface="Cambria"/>
              </a:rPr>
              <a:t>restoring </a:t>
            </a:r>
            <a:r>
              <a:rPr dirty="0" sz="2300" spc="-49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the </a:t>
            </a:r>
            <a:r>
              <a:rPr dirty="0" sz="2300" spc="-5">
                <a:latin typeface="Cambria"/>
                <a:cs typeface="Cambria"/>
              </a:rPr>
              <a:t>information of </a:t>
            </a:r>
            <a:r>
              <a:rPr dirty="0" sz="2300">
                <a:latin typeface="Cambria"/>
                <a:cs typeface="Cambria"/>
              </a:rPr>
              <a:t>a </a:t>
            </a:r>
            <a:r>
              <a:rPr dirty="0" sz="2300" spc="-10">
                <a:latin typeface="Cambria"/>
                <a:cs typeface="Cambria"/>
              </a:rPr>
              <a:t>process </a:t>
            </a:r>
            <a:r>
              <a:rPr dirty="0" sz="2300">
                <a:latin typeface="Cambria"/>
                <a:cs typeface="Cambria"/>
              </a:rPr>
              <a:t>so that </a:t>
            </a:r>
            <a:r>
              <a:rPr dirty="0" sz="2300" spc="-20">
                <a:latin typeface="Cambria"/>
                <a:cs typeface="Cambria"/>
              </a:rPr>
              <a:t>execution </a:t>
            </a:r>
            <a:r>
              <a:rPr dirty="0" sz="2300">
                <a:latin typeface="Cambria"/>
                <a:cs typeface="Cambria"/>
              </a:rPr>
              <a:t>can be </a:t>
            </a:r>
            <a:r>
              <a:rPr dirty="0" sz="2300" spc="5">
                <a:latin typeface="Cambria"/>
                <a:cs typeface="Cambria"/>
              </a:rPr>
              <a:t> </a:t>
            </a:r>
            <a:r>
              <a:rPr dirty="0" sz="2300" spc="-5">
                <a:latin typeface="Cambria"/>
                <a:cs typeface="Cambria"/>
              </a:rPr>
              <a:t>resumed</a:t>
            </a:r>
            <a:r>
              <a:rPr dirty="0" sz="2300" spc="-40">
                <a:latin typeface="Cambria"/>
                <a:cs typeface="Cambria"/>
              </a:rPr>
              <a:t> </a:t>
            </a:r>
            <a:r>
              <a:rPr dirty="0" sz="2300" spc="-25">
                <a:latin typeface="Cambria"/>
                <a:cs typeface="Cambria"/>
              </a:rPr>
              <a:t>from</a:t>
            </a:r>
            <a:r>
              <a:rPr dirty="0" sz="2300" spc="-3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the</a:t>
            </a:r>
            <a:r>
              <a:rPr dirty="0" sz="2300" spc="-20">
                <a:latin typeface="Cambria"/>
                <a:cs typeface="Cambria"/>
              </a:rPr>
              <a:t> </a:t>
            </a:r>
            <a:r>
              <a:rPr dirty="0" sz="2300" spc="5">
                <a:latin typeface="Cambria"/>
                <a:cs typeface="Cambria"/>
              </a:rPr>
              <a:t>same</a:t>
            </a:r>
            <a:r>
              <a:rPr dirty="0" sz="2300" spc="-45">
                <a:latin typeface="Cambria"/>
                <a:cs typeface="Cambria"/>
              </a:rPr>
              <a:t> </a:t>
            </a:r>
            <a:r>
              <a:rPr dirty="0" sz="2300" spc="-5">
                <a:latin typeface="Cambria"/>
                <a:cs typeface="Cambria"/>
              </a:rPr>
              <a:t>point</a:t>
            </a:r>
            <a:r>
              <a:rPr dirty="0" sz="2300" spc="-4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at</a:t>
            </a:r>
            <a:r>
              <a:rPr dirty="0" sz="2300" spc="-2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 </a:t>
            </a:r>
            <a:r>
              <a:rPr dirty="0" sz="2300" spc="-5">
                <a:latin typeface="Cambria"/>
                <a:cs typeface="Cambria"/>
              </a:rPr>
              <a:t>later</a:t>
            </a:r>
            <a:r>
              <a:rPr dirty="0" sz="2300" spc="-35">
                <a:latin typeface="Cambria"/>
                <a:cs typeface="Cambria"/>
              </a:rPr>
              <a:t> </a:t>
            </a:r>
            <a:r>
              <a:rPr dirty="0" sz="2300" spc="-15">
                <a:latin typeface="Cambria"/>
                <a:cs typeface="Cambria"/>
              </a:rPr>
              <a:t>time.</a:t>
            </a:r>
            <a:endParaRPr sz="23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17804" y="5068823"/>
            <a:ext cx="1351915" cy="1353820"/>
            <a:chOff x="717804" y="5068823"/>
            <a:chExt cx="1351915" cy="135382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2375" y="5074919"/>
              <a:ext cx="1344167" cy="134416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7804" y="5068823"/>
              <a:ext cx="1351915" cy="1353820"/>
            </a:xfrm>
            <a:custGeom>
              <a:avLst/>
              <a:gdLst/>
              <a:ahLst/>
              <a:cxnLst/>
              <a:rect l="l" t="t" r="r" b="b"/>
              <a:pathLst>
                <a:path w="1351914" h="1353820">
                  <a:moveTo>
                    <a:pt x="676656" y="1353311"/>
                  </a:moveTo>
                  <a:lnTo>
                    <a:pt x="627887" y="1351788"/>
                  </a:lnTo>
                  <a:lnTo>
                    <a:pt x="580644" y="1347215"/>
                  </a:lnTo>
                  <a:lnTo>
                    <a:pt x="534924" y="1339596"/>
                  </a:lnTo>
                  <a:lnTo>
                    <a:pt x="489204" y="1327404"/>
                  </a:lnTo>
                  <a:lnTo>
                    <a:pt x="445008" y="1313688"/>
                  </a:lnTo>
                  <a:lnTo>
                    <a:pt x="403860" y="1296924"/>
                  </a:lnTo>
                  <a:lnTo>
                    <a:pt x="362712" y="1277112"/>
                  </a:lnTo>
                  <a:lnTo>
                    <a:pt x="323087" y="1254252"/>
                  </a:lnTo>
                  <a:lnTo>
                    <a:pt x="284988" y="1228343"/>
                  </a:lnTo>
                  <a:lnTo>
                    <a:pt x="248412" y="1200912"/>
                  </a:lnTo>
                  <a:lnTo>
                    <a:pt x="214883" y="1171956"/>
                  </a:lnTo>
                  <a:lnTo>
                    <a:pt x="182880" y="1139952"/>
                  </a:lnTo>
                  <a:lnTo>
                    <a:pt x="153924" y="1106423"/>
                  </a:lnTo>
                  <a:lnTo>
                    <a:pt x="126492" y="1069847"/>
                  </a:lnTo>
                  <a:lnTo>
                    <a:pt x="100584" y="1031747"/>
                  </a:lnTo>
                  <a:lnTo>
                    <a:pt x="77724" y="992123"/>
                  </a:lnTo>
                  <a:lnTo>
                    <a:pt x="57912" y="950975"/>
                  </a:lnTo>
                  <a:lnTo>
                    <a:pt x="41148" y="908303"/>
                  </a:lnTo>
                  <a:lnTo>
                    <a:pt x="27432" y="864107"/>
                  </a:lnTo>
                  <a:lnTo>
                    <a:pt x="15240" y="819911"/>
                  </a:lnTo>
                  <a:lnTo>
                    <a:pt x="7620" y="772667"/>
                  </a:lnTo>
                  <a:lnTo>
                    <a:pt x="3048" y="725423"/>
                  </a:lnTo>
                  <a:lnTo>
                    <a:pt x="0" y="678179"/>
                  </a:lnTo>
                  <a:lnTo>
                    <a:pt x="3048" y="629411"/>
                  </a:lnTo>
                  <a:lnTo>
                    <a:pt x="7620" y="582167"/>
                  </a:lnTo>
                  <a:lnTo>
                    <a:pt x="15240" y="534923"/>
                  </a:lnTo>
                  <a:lnTo>
                    <a:pt x="27432" y="490727"/>
                  </a:lnTo>
                  <a:lnTo>
                    <a:pt x="41148" y="446531"/>
                  </a:lnTo>
                  <a:lnTo>
                    <a:pt x="57912" y="403859"/>
                  </a:lnTo>
                  <a:lnTo>
                    <a:pt x="77724" y="362711"/>
                  </a:lnTo>
                  <a:lnTo>
                    <a:pt x="100584" y="323087"/>
                  </a:lnTo>
                  <a:lnTo>
                    <a:pt x="126492" y="284987"/>
                  </a:lnTo>
                  <a:lnTo>
                    <a:pt x="153924" y="249935"/>
                  </a:lnTo>
                  <a:lnTo>
                    <a:pt x="182880" y="214883"/>
                  </a:lnTo>
                  <a:lnTo>
                    <a:pt x="214883" y="182879"/>
                  </a:lnTo>
                  <a:lnTo>
                    <a:pt x="248412" y="153923"/>
                  </a:lnTo>
                  <a:lnTo>
                    <a:pt x="284988" y="126491"/>
                  </a:lnTo>
                  <a:lnTo>
                    <a:pt x="323087" y="100583"/>
                  </a:lnTo>
                  <a:lnTo>
                    <a:pt x="361187" y="77723"/>
                  </a:lnTo>
                  <a:lnTo>
                    <a:pt x="402336" y="57911"/>
                  </a:lnTo>
                  <a:lnTo>
                    <a:pt x="445008" y="41148"/>
                  </a:lnTo>
                  <a:lnTo>
                    <a:pt x="489204" y="27431"/>
                  </a:lnTo>
                  <a:lnTo>
                    <a:pt x="534924" y="15239"/>
                  </a:lnTo>
                  <a:lnTo>
                    <a:pt x="580644" y="7619"/>
                  </a:lnTo>
                  <a:lnTo>
                    <a:pt x="627887" y="3048"/>
                  </a:lnTo>
                  <a:lnTo>
                    <a:pt x="676656" y="0"/>
                  </a:lnTo>
                  <a:lnTo>
                    <a:pt x="725424" y="3048"/>
                  </a:lnTo>
                  <a:lnTo>
                    <a:pt x="772668" y="7619"/>
                  </a:lnTo>
                  <a:lnTo>
                    <a:pt x="781812" y="9143"/>
                  </a:lnTo>
                  <a:lnTo>
                    <a:pt x="676656" y="9143"/>
                  </a:lnTo>
                  <a:lnTo>
                    <a:pt x="629412" y="12191"/>
                  </a:lnTo>
                  <a:lnTo>
                    <a:pt x="582168" y="16763"/>
                  </a:lnTo>
                  <a:lnTo>
                    <a:pt x="536448" y="24383"/>
                  </a:lnTo>
                  <a:lnTo>
                    <a:pt x="492252" y="35052"/>
                  </a:lnTo>
                  <a:lnTo>
                    <a:pt x="449580" y="50291"/>
                  </a:lnTo>
                  <a:lnTo>
                    <a:pt x="406908" y="67055"/>
                  </a:lnTo>
                  <a:lnTo>
                    <a:pt x="365760" y="86867"/>
                  </a:lnTo>
                  <a:lnTo>
                    <a:pt x="327660" y="108203"/>
                  </a:lnTo>
                  <a:lnTo>
                    <a:pt x="289560" y="132587"/>
                  </a:lnTo>
                  <a:lnTo>
                    <a:pt x="254507" y="160019"/>
                  </a:lnTo>
                  <a:lnTo>
                    <a:pt x="220980" y="190499"/>
                  </a:lnTo>
                  <a:lnTo>
                    <a:pt x="190500" y="220979"/>
                  </a:lnTo>
                  <a:lnTo>
                    <a:pt x="160019" y="254507"/>
                  </a:lnTo>
                  <a:lnTo>
                    <a:pt x="134112" y="289559"/>
                  </a:lnTo>
                  <a:lnTo>
                    <a:pt x="108204" y="327659"/>
                  </a:lnTo>
                  <a:lnTo>
                    <a:pt x="86868" y="365759"/>
                  </a:lnTo>
                  <a:lnTo>
                    <a:pt x="67056" y="406907"/>
                  </a:lnTo>
                  <a:lnTo>
                    <a:pt x="50292" y="449579"/>
                  </a:lnTo>
                  <a:lnTo>
                    <a:pt x="35052" y="492251"/>
                  </a:lnTo>
                  <a:lnTo>
                    <a:pt x="24384" y="536447"/>
                  </a:lnTo>
                  <a:lnTo>
                    <a:pt x="16764" y="582167"/>
                  </a:lnTo>
                  <a:lnTo>
                    <a:pt x="12192" y="629411"/>
                  </a:lnTo>
                  <a:lnTo>
                    <a:pt x="9144" y="676655"/>
                  </a:lnTo>
                  <a:lnTo>
                    <a:pt x="12192" y="725423"/>
                  </a:lnTo>
                  <a:lnTo>
                    <a:pt x="16764" y="771143"/>
                  </a:lnTo>
                  <a:lnTo>
                    <a:pt x="24384" y="816863"/>
                  </a:lnTo>
                  <a:lnTo>
                    <a:pt x="35052" y="862584"/>
                  </a:lnTo>
                  <a:lnTo>
                    <a:pt x="50292" y="905255"/>
                  </a:lnTo>
                  <a:lnTo>
                    <a:pt x="67056" y="947927"/>
                  </a:lnTo>
                  <a:lnTo>
                    <a:pt x="86868" y="987552"/>
                  </a:lnTo>
                  <a:lnTo>
                    <a:pt x="108204" y="1027175"/>
                  </a:lnTo>
                  <a:lnTo>
                    <a:pt x="132588" y="1063752"/>
                  </a:lnTo>
                  <a:lnTo>
                    <a:pt x="160019" y="1100328"/>
                  </a:lnTo>
                  <a:lnTo>
                    <a:pt x="188976" y="1133856"/>
                  </a:lnTo>
                  <a:lnTo>
                    <a:pt x="220980" y="1164336"/>
                  </a:lnTo>
                  <a:lnTo>
                    <a:pt x="254507" y="1194816"/>
                  </a:lnTo>
                  <a:lnTo>
                    <a:pt x="289560" y="1220723"/>
                  </a:lnTo>
                  <a:lnTo>
                    <a:pt x="327660" y="1246632"/>
                  </a:lnTo>
                  <a:lnTo>
                    <a:pt x="365760" y="1267967"/>
                  </a:lnTo>
                  <a:lnTo>
                    <a:pt x="406908" y="1287780"/>
                  </a:lnTo>
                  <a:lnTo>
                    <a:pt x="448056" y="1304544"/>
                  </a:lnTo>
                  <a:lnTo>
                    <a:pt x="492252" y="1318259"/>
                  </a:lnTo>
                  <a:lnTo>
                    <a:pt x="536448" y="1330452"/>
                  </a:lnTo>
                  <a:lnTo>
                    <a:pt x="582168" y="1338072"/>
                  </a:lnTo>
                  <a:lnTo>
                    <a:pt x="629412" y="1342644"/>
                  </a:lnTo>
                  <a:lnTo>
                    <a:pt x="676656" y="1344167"/>
                  </a:lnTo>
                  <a:lnTo>
                    <a:pt x="790956" y="1344167"/>
                  </a:lnTo>
                  <a:lnTo>
                    <a:pt x="772668" y="1347215"/>
                  </a:lnTo>
                  <a:lnTo>
                    <a:pt x="725424" y="1351788"/>
                  </a:lnTo>
                  <a:lnTo>
                    <a:pt x="676656" y="1353311"/>
                  </a:lnTo>
                  <a:close/>
                </a:path>
                <a:path w="1351914" h="1353820">
                  <a:moveTo>
                    <a:pt x="790956" y="1344167"/>
                  </a:moveTo>
                  <a:lnTo>
                    <a:pt x="676656" y="1344167"/>
                  </a:lnTo>
                  <a:lnTo>
                    <a:pt x="723900" y="1342644"/>
                  </a:lnTo>
                  <a:lnTo>
                    <a:pt x="771144" y="1338072"/>
                  </a:lnTo>
                  <a:lnTo>
                    <a:pt x="816864" y="1330452"/>
                  </a:lnTo>
                  <a:lnTo>
                    <a:pt x="861060" y="1318259"/>
                  </a:lnTo>
                  <a:lnTo>
                    <a:pt x="903731" y="1304544"/>
                  </a:lnTo>
                  <a:lnTo>
                    <a:pt x="946404" y="1287780"/>
                  </a:lnTo>
                  <a:lnTo>
                    <a:pt x="987552" y="1267967"/>
                  </a:lnTo>
                  <a:lnTo>
                    <a:pt x="1025652" y="1246632"/>
                  </a:lnTo>
                  <a:lnTo>
                    <a:pt x="1063752" y="1220723"/>
                  </a:lnTo>
                  <a:lnTo>
                    <a:pt x="1098804" y="1194816"/>
                  </a:lnTo>
                  <a:lnTo>
                    <a:pt x="1132332" y="1164336"/>
                  </a:lnTo>
                  <a:lnTo>
                    <a:pt x="1162812" y="1133856"/>
                  </a:lnTo>
                  <a:lnTo>
                    <a:pt x="1193292" y="1100328"/>
                  </a:lnTo>
                  <a:lnTo>
                    <a:pt x="1245108" y="1027175"/>
                  </a:lnTo>
                  <a:lnTo>
                    <a:pt x="1266444" y="987552"/>
                  </a:lnTo>
                  <a:lnTo>
                    <a:pt x="1286255" y="947927"/>
                  </a:lnTo>
                  <a:lnTo>
                    <a:pt x="1303020" y="905255"/>
                  </a:lnTo>
                  <a:lnTo>
                    <a:pt x="1316736" y="862584"/>
                  </a:lnTo>
                  <a:lnTo>
                    <a:pt x="1328928" y="818387"/>
                  </a:lnTo>
                  <a:lnTo>
                    <a:pt x="1336548" y="772667"/>
                  </a:lnTo>
                  <a:lnTo>
                    <a:pt x="1341120" y="725423"/>
                  </a:lnTo>
                  <a:lnTo>
                    <a:pt x="1342644" y="678179"/>
                  </a:lnTo>
                  <a:lnTo>
                    <a:pt x="1341120" y="629411"/>
                  </a:lnTo>
                  <a:lnTo>
                    <a:pt x="1336548" y="583691"/>
                  </a:lnTo>
                  <a:lnTo>
                    <a:pt x="1328928" y="537971"/>
                  </a:lnTo>
                  <a:lnTo>
                    <a:pt x="1318259" y="492251"/>
                  </a:lnTo>
                  <a:lnTo>
                    <a:pt x="1303020" y="449579"/>
                  </a:lnTo>
                  <a:lnTo>
                    <a:pt x="1286255" y="406907"/>
                  </a:lnTo>
                  <a:lnTo>
                    <a:pt x="1266444" y="367283"/>
                  </a:lnTo>
                  <a:lnTo>
                    <a:pt x="1245108" y="327659"/>
                  </a:lnTo>
                  <a:lnTo>
                    <a:pt x="1220724" y="291083"/>
                  </a:lnTo>
                  <a:lnTo>
                    <a:pt x="1193292" y="254507"/>
                  </a:lnTo>
                  <a:lnTo>
                    <a:pt x="1164336" y="220979"/>
                  </a:lnTo>
                  <a:lnTo>
                    <a:pt x="1132332" y="190499"/>
                  </a:lnTo>
                  <a:lnTo>
                    <a:pt x="1098804" y="160019"/>
                  </a:lnTo>
                  <a:lnTo>
                    <a:pt x="1063752" y="134111"/>
                  </a:lnTo>
                  <a:lnTo>
                    <a:pt x="1025652" y="108203"/>
                  </a:lnTo>
                  <a:lnTo>
                    <a:pt x="987552" y="86867"/>
                  </a:lnTo>
                  <a:lnTo>
                    <a:pt x="946404" y="67055"/>
                  </a:lnTo>
                  <a:lnTo>
                    <a:pt x="905256" y="50291"/>
                  </a:lnTo>
                  <a:lnTo>
                    <a:pt x="861060" y="35052"/>
                  </a:lnTo>
                  <a:lnTo>
                    <a:pt x="816864" y="24383"/>
                  </a:lnTo>
                  <a:lnTo>
                    <a:pt x="771144" y="16763"/>
                  </a:lnTo>
                  <a:lnTo>
                    <a:pt x="723900" y="12191"/>
                  </a:lnTo>
                  <a:lnTo>
                    <a:pt x="676656" y="9143"/>
                  </a:lnTo>
                  <a:lnTo>
                    <a:pt x="781812" y="9143"/>
                  </a:lnTo>
                  <a:lnTo>
                    <a:pt x="864108" y="27431"/>
                  </a:lnTo>
                  <a:lnTo>
                    <a:pt x="906779" y="41148"/>
                  </a:lnTo>
                  <a:lnTo>
                    <a:pt x="949452" y="57911"/>
                  </a:lnTo>
                  <a:lnTo>
                    <a:pt x="990600" y="77723"/>
                  </a:lnTo>
                  <a:lnTo>
                    <a:pt x="1030224" y="100583"/>
                  </a:lnTo>
                  <a:lnTo>
                    <a:pt x="1068324" y="126491"/>
                  </a:lnTo>
                  <a:lnTo>
                    <a:pt x="1104900" y="153923"/>
                  </a:lnTo>
                  <a:lnTo>
                    <a:pt x="1138428" y="182879"/>
                  </a:lnTo>
                  <a:lnTo>
                    <a:pt x="1170432" y="214883"/>
                  </a:lnTo>
                  <a:lnTo>
                    <a:pt x="1199388" y="248411"/>
                  </a:lnTo>
                  <a:lnTo>
                    <a:pt x="1226820" y="284987"/>
                  </a:lnTo>
                  <a:lnTo>
                    <a:pt x="1252728" y="323087"/>
                  </a:lnTo>
                  <a:lnTo>
                    <a:pt x="1275588" y="362711"/>
                  </a:lnTo>
                  <a:lnTo>
                    <a:pt x="1295400" y="403859"/>
                  </a:lnTo>
                  <a:lnTo>
                    <a:pt x="1312163" y="446531"/>
                  </a:lnTo>
                  <a:lnTo>
                    <a:pt x="1325880" y="489203"/>
                  </a:lnTo>
                  <a:lnTo>
                    <a:pt x="1338072" y="534923"/>
                  </a:lnTo>
                  <a:lnTo>
                    <a:pt x="1345692" y="582167"/>
                  </a:lnTo>
                  <a:lnTo>
                    <a:pt x="1350263" y="629411"/>
                  </a:lnTo>
                  <a:lnTo>
                    <a:pt x="1351788" y="676655"/>
                  </a:lnTo>
                  <a:lnTo>
                    <a:pt x="1350263" y="725423"/>
                  </a:lnTo>
                  <a:lnTo>
                    <a:pt x="1345692" y="772667"/>
                  </a:lnTo>
                  <a:lnTo>
                    <a:pt x="1338072" y="819911"/>
                  </a:lnTo>
                  <a:lnTo>
                    <a:pt x="1325880" y="864107"/>
                  </a:lnTo>
                  <a:lnTo>
                    <a:pt x="1312163" y="908303"/>
                  </a:lnTo>
                  <a:lnTo>
                    <a:pt x="1295400" y="950975"/>
                  </a:lnTo>
                  <a:lnTo>
                    <a:pt x="1275588" y="992123"/>
                  </a:lnTo>
                  <a:lnTo>
                    <a:pt x="1252728" y="1031747"/>
                  </a:lnTo>
                  <a:lnTo>
                    <a:pt x="1226820" y="1069847"/>
                  </a:lnTo>
                  <a:lnTo>
                    <a:pt x="1199388" y="1104899"/>
                  </a:lnTo>
                  <a:lnTo>
                    <a:pt x="1170432" y="1139952"/>
                  </a:lnTo>
                  <a:lnTo>
                    <a:pt x="1138428" y="1171956"/>
                  </a:lnTo>
                  <a:lnTo>
                    <a:pt x="1104900" y="1200912"/>
                  </a:lnTo>
                  <a:lnTo>
                    <a:pt x="1068324" y="1228343"/>
                  </a:lnTo>
                  <a:lnTo>
                    <a:pt x="1030224" y="1254252"/>
                  </a:lnTo>
                  <a:lnTo>
                    <a:pt x="992124" y="1275588"/>
                  </a:lnTo>
                  <a:lnTo>
                    <a:pt x="950975" y="1296924"/>
                  </a:lnTo>
                  <a:lnTo>
                    <a:pt x="908304" y="1313688"/>
                  </a:lnTo>
                  <a:lnTo>
                    <a:pt x="864108" y="1327404"/>
                  </a:lnTo>
                  <a:lnTo>
                    <a:pt x="818388" y="1339596"/>
                  </a:lnTo>
                  <a:lnTo>
                    <a:pt x="790956" y="1344167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694688" y="1466087"/>
            <a:ext cx="6669405" cy="5454650"/>
            <a:chOff x="1694688" y="1466087"/>
            <a:chExt cx="6669405" cy="545465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600" y="1523999"/>
              <a:ext cx="6553200" cy="53385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94688" y="1466087"/>
              <a:ext cx="6669405" cy="5454650"/>
            </a:xfrm>
            <a:custGeom>
              <a:avLst/>
              <a:gdLst/>
              <a:ahLst/>
              <a:cxnLst/>
              <a:rect l="l" t="t" r="r" b="b"/>
              <a:pathLst>
                <a:path w="6669405" h="5454650">
                  <a:moveTo>
                    <a:pt x="6623304" y="47256"/>
                  </a:moveTo>
                  <a:lnTo>
                    <a:pt x="47244" y="47256"/>
                  </a:lnTo>
                  <a:lnTo>
                    <a:pt x="47244" y="57416"/>
                  </a:lnTo>
                  <a:lnTo>
                    <a:pt x="47244" y="5396496"/>
                  </a:lnTo>
                  <a:lnTo>
                    <a:pt x="47244" y="5397766"/>
                  </a:lnTo>
                  <a:lnTo>
                    <a:pt x="47244" y="5409196"/>
                  </a:lnTo>
                  <a:lnTo>
                    <a:pt x="6623304" y="5409196"/>
                  </a:lnTo>
                  <a:lnTo>
                    <a:pt x="6623304" y="5397766"/>
                  </a:lnTo>
                  <a:lnTo>
                    <a:pt x="57899" y="5397766"/>
                  </a:lnTo>
                  <a:lnTo>
                    <a:pt x="57899" y="5396496"/>
                  </a:lnTo>
                  <a:lnTo>
                    <a:pt x="57899" y="57416"/>
                  </a:lnTo>
                  <a:lnTo>
                    <a:pt x="6611112" y="57416"/>
                  </a:lnTo>
                  <a:lnTo>
                    <a:pt x="6611112" y="5396496"/>
                  </a:lnTo>
                  <a:lnTo>
                    <a:pt x="6623304" y="5396496"/>
                  </a:lnTo>
                  <a:lnTo>
                    <a:pt x="6623304" y="57416"/>
                  </a:lnTo>
                  <a:lnTo>
                    <a:pt x="6623304" y="47256"/>
                  </a:lnTo>
                  <a:close/>
                </a:path>
                <a:path w="6669405" h="5454650">
                  <a:moveTo>
                    <a:pt x="6669024" y="0"/>
                  </a:moveTo>
                  <a:lnTo>
                    <a:pt x="6635496" y="0"/>
                  </a:lnTo>
                  <a:lnTo>
                    <a:pt x="6635496" y="35560"/>
                  </a:lnTo>
                  <a:lnTo>
                    <a:pt x="6635496" y="5420360"/>
                  </a:lnTo>
                  <a:lnTo>
                    <a:pt x="35052" y="5420360"/>
                  </a:lnTo>
                  <a:lnTo>
                    <a:pt x="35052" y="35560"/>
                  </a:lnTo>
                  <a:lnTo>
                    <a:pt x="6635496" y="35560"/>
                  </a:lnTo>
                  <a:lnTo>
                    <a:pt x="6635496" y="0"/>
                  </a:lnTo>
                  <a:lnTo>
                    <a:pt x="0" y="0"/>
                  </a:lnTo>
                  <a:lnTo>
                    <a:pt x="0" y="35560"/>
                  </a:lnTo>
                  <a:lnTo>
                    <a:pt x="0" y="5420360"/>
                  </a:lnTo>
                  <a:lnTo>
                    <a:pt x="0" y="5454650"/>
                  </a:lnTo>
                  <a:lnTo>
                    <a:pt x="6669024" y="5454650"/>
                  </a:lnTo>
                  <a:lnTo>
                    <a:pt x="6669024" y="5420880"/>
                  </a:lnTo>
                  <a:lnTo>
                    <a:pt x="6669024" y="5420360"/>
                  </a:lnTo>
                  <a:lnTo>
                    <a:pt x="6669024" y="35560"/>
                  </a:lnTo>
                  <a:lnTo>
                    <a:pt x="6669024" y="35052"/>
                  </a:lnTo>
                  <a:lnTo>
                    <a:pt x="66690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0811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Context</a:t>
            </a:r>
            <a:r>
              <a:rPr dirty="0" u="none" spc="-150"/>
              <a:t> </a:t>
            </a:r>
            <a:r>
              <a:rPr dirty="0" u="none" spc="-15"/>
              <a:t>Switching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33260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Process</a:t>
            </a:r>
            <a:r>
              <a:rPr dirty="0" u="none" spc="-150"/>
              <a:t> </a:t>
            </a:r>
            <a:r>
              <a:rPr dirty="0" u="none"/>
              <a:t>Scheduling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13231" y="1716024"/>
            <a:ext cx="8851900" cy="5016500"/>
            <a:chOff x="713231" y="1716024"/>
            <a:chExt cx="8851900" cy="5016500"/>
          </a:xfrm>
        </p:grpSpPr>
        <p:sp>
          <p:nvSpPr>
            <p:cNvPr id="14" name="object 14"/>
            <p:cNvSpPr/>
            <p:nvPr/>
          </p:nvSpPr>
          <p:spPr>
            <a:xfrm>
              <a:off x="713231" y="1716024"/>
              <a:ext cx="1077595" cy="5016500"/>
            </a:xfrm>
            <a:custGeom>
              <a:avLst/>
              <a:gdLst/>
              <a:ahLst/>
              <a:cxnLst/>
              <a:rect l="l" t="t" r="r" b="b"/>
              <a:pathLst>
                <a:path w="1077595" h="5016500">
                  <a:moveTo>
                    <a:pt x="22860" y="25400"/>
                  </a:moveTo>
                  <a:lnTo>
                    <a:pt x="0" y="25400"/>
                  </a:lnTo>
                  <a:lnTo>
                    <a:pt x="0" y="12700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50673" y="12700"/>
                  </a:lnTo>
                  <a:lnTo>
                    <a:pt x="19812" y="12700"/>
                  </a:lnTo>
                  <a:lnTo>
                    <a:pt x="22860" y="16163"/>
                  </a:lnTo>
                  <a:lnTo>
                    <a:pt x="22860" y="25400"/>
                  </a:lnTo>
                  <a:close/>
                </a:path>
                <a:path w="1077595" h="5016500">
                  <a:moveTo>
                    <a:pt x="22860" y="16163"/>
                  </a:moveTo>
                  <a:lnTo>
                    <a:pt x="19812" y="12700"/>
                  </a:lnTo>
                  <a:lnTo>
                    <a:pt x="22860" y="12700"/>
                  </a:lnTo>
                  <a:lnTo>
                    <a:pt x="22860" y="16163"/>
                  </a:lnTo>
                  <a:close/>
                </a:path>
                <a:path w="1077595" h="5016500">
                  <a:moveTo>
                    <a:pt x="27549" y="21492"/>
                  </a:moveTo>
                  <a:lnTo>
                    <a:pt x="22860" y="16163"/>
                  </a:lnTo>
                  <a:lnTo>
                    <a:pt x="22860" y="12700"/>
                  </a:lnTo>
                  <a:lnTo>
                    <a:pt x="29749" y="19658"/>
                  </a:lnTo>
                  <a:lnTo>
                    <a:pt x="27549" y="21492"/>
                  </a:lnTo>
                  <a:close/>
                </a:path>
                <a:path w="1077595" h="5016500">
                  <a:moveTo>
                    <a:pt x="29749" y="19658"/>
                  </a:moveTo>
                  <a:lnTo>
                    <a:pt x="22860" y="12700"/>
                  </a:lnTo>
                  <a:lnTo>
                    <a:pt x="38100" y="12700"/>
                  </a:lnTo>
                  <a:lnTo>
                    <a:pt x="29749" y="19658"/>
                  </a:lnTo>
                  <a:close/>
                </a:path>
                <a:path w="1077595" h="5016500">
                  <a:moveTo>
                    <a:pt x="50673" y="5003800"/>
                  </a:moveTo>
                  <a:lnTo>
                    <a:pt x="38100" y="5003800"/>
                  </a:lnTo>
                  <a:lnTo>
                    <a:pt x="29749" y="4996841"/>
                  </a:lnTo>
                  <a:lnTo>
                    <a:pt x="123443" y="4902200"/>
                  </a:lnTo>
                  <a:lnTo>
                    <a:pt x="219456" y="4787900"/>
                  </a:lnTo>
                  <a:lnTo>
                    <a:pt x="280416" y="4711700"/>
                  </a:lnTo>
                  <a:lnTo>
                    <a:pt x="309372" y="4673600"/>
                  </a:lnTo>
                  <a:lnTo>
                    <a:pt x="338328" y="4648200"/>
                  </a:lnTo>
                  <a:lnTo>
                    <a:pt x="367284" y="4610100"/>
                  </a:lnTo>
                  <a:lnTo>
                    <a:pt x="422148" y="4533900"/>
                  </a:lnTo>
                  <a:lnTo>
                    <a:pt x="440435" y="4498041"/>
                  </a:lnTo>
                  <a:lnTo>
                    <a:pt x="493776" y="4419600"/>
                  </a:lnTo>
                  <a:lnTo>
                    <a:pt x="507843" y="4395177"/>
                  </a:lnTo>
                  <a:lnTo>
                    <a:pt x="525780" y="4368800"/>
                  </a:lnTo>
                  <a:lnTo>
                    <a:pt x="550164" y="4330700"/>
                  </a:lnTo>
                  <a:lnTo>
                    <a:pt x="573023" y="4292600"/>
                  </a:lnTo>
                  <a:lnTo>
                    <a:pt x="597408" y="4254500"/>
                  </a:lnTo>
                  <a:lnTo>
                    <a:pt x="620268" y="4216400"/>
                  </a:lnTo>
                  <a:lnTo>
                    <a:pt x="641604" y="4165600"/>
                  </a:lnTo>
                  <a:lnTo>
                    <a:pt x="684276" y="4089400"/>
                  </a:lnTo>
                  <a:lnTo>
                    <a:pt x="704088" y="4051300"/>
                  </a:lnTo>
                  <a:lnTo>
                    <a:pt x="723900" y="4000500"/>
                  </a:lnTo>
                  <a:lnTo>
                    <a:pt x="743712" y="3962400"/>
                  </a:lnTo>
                  <a:lnTo>
                    <a:pt x="780288" y="3873500"/>
                  </a:lnTo>
                  <a:lnTo>
                    <a:pt x="798576" y="3835400"/>
                  </a:lnTo>
                  <a:lnTo>
                    <a:pt x="832104" y="3746500"/>
                  </a:lnTo>
                  <a:lnTo>
                    <a:pt x="847344" y="3708400"/>
                  </a:lnTo>
                  <a:lnTo>
                    <a:pt x="877823" y="3619500"/>
                  </a:lnTo>
                  <a:lnTo>
                    <a:pt x="891540" y="3581400"/>
                  </a:lnTo>
                  <a:lnTo>
                    <a:pt x="905256" y="3530600"/>
                  </a:lnTo>
                  <a:lnTo>
                    <a:pt x="929640" y="3441700"/>
                  </a:lnTo>
                  <a:lnTo>
                    <a:pt x="941832" y="3403600"/>
                  </a:lnTo>
                  <a:lnTo>
                    <a:pt x="973836" y="3276600"/>
                  </a:lnTo>
                  <a:lnTo>
                    <a:pt x="982980" y="3225800"/>
                  </a:lnTo>
                  <a:lnTo>
                    <a:pt x="992123" y="3187700"/>
                  </a:lnTo>
                  <a:lnTo>
                    <a:pt x="1014984" y="3048000"/>
                  </a:lnTo>
                  <a:lnTo>
                    <a:pt x="1022604" y="3009900"/>
                  </a:lnTo>
                  <a:lnTo>
                    <a:pt x="1027176" y="2959100"/>
                  </a:lnTo>
                  <a:lnTo>
                    <a:pt x="1037844" y="2870200"/>
                  </a:lnTo>
                  <a:lnTo>
                    <a:pt x="1042416" y="2819400"/>
                  </a:lnTo>
                  <a:lnTo>
                    <a:pt x="1046988" y="2781300"/>
                  </a:lnTo>
                  <a:lnTo>
                    <a:pt x="1050036" y="2730500"/>
                  </a:lnTo>
                  <a:lnTo>
                    <a:pt x="1051560" y="2692400"/>
                  </a:lnTo>
                  <a:lnTo>
                    <a:pt x="1054608" y="2641600"/>
                  </a:lnTo>
                  <a:lnTo>
                    <a:pt x="1056132" y="2603500"/>
                  </a:lnTo>
                  <a:lnTo>
                    <a:pt x="1056132" y="2413000"/>
                  </a:lnTo>
                  <a:lnTo>
                    <a:pt x="1054608" y="2374900"/>
                  </a:lnTo>
                  <a:lnTo>
                    <a:pt x="1051560" y="2324100"/>
                  </a:lnTo>
                  <a:lnTo>
                    <a:pt x="1050036" y="2286000"/>
                  </a:lnTo>
                  <a:lnTo>
                    <a:pt x="1046988" y="2235200"/>
                  </a:lnTo>
                  <a:lnTo>
                    <a:pt x="1042416" y="2197100"/>
                  </a:lnTo>
                  <a:lnTo>
                    <a:pt x="1037844" y="2146300"/>
                  </a:lnTo>
                  <a:lnTo>
                    <a:pt x="1022604" y="2019300"/>
                  </a:lnTo>
                  <a:lnTo>
                    <a:pt x="1014984" y="1968500"/>
                  </a:lnTo>
                  <a:lnTo>
                    <a:pt x="992123" y="1828800"/>
                  </a:lnTo>
                  <a:lnTo>
                    <a:pt x="982980" y="1790700"/>
                  </a:lnTo>
                  <a:lnTo>
                    <a:pt x="973836" y="1739900"/>
                  </a:lnTo>
                  <a:lnTo>
                    <a:pt x="941832" y="1612900"/>
                  </a:lnTo>
                  <a:lnTo>
                    <a:pt x="929640" y="1574800"/>
                  </a:lnTo>
                  <a:lnTo>
                    <a:pt x="905256" y="1485900"/>
                  </a:lnTo>
                  <a:lnTo>
                    <a:pt x="891540" y="1435100"/>
                  </a:lnTo>
                  <a:lnTo>
                    <a:pt x="877823" y="1397000"/>
                  </a:lnTo>
                  <a:lnTo>
                    <a:pt x="847344" y="1308100"/>
                  </a:lnTo>
                  <a:lnTo>
                    <a:pt x="832104" y="1270000"/>
                  </a:lnTo>
                  <a:lnTo>
                    <a:pt x="798576" y="1181100"/>
                  </a:lnTo>
                  <a:lnTo>
                    <a:pt x="780288" y="1143000"/>
                  </a:lnTo>
                  <a:lnTo>
                    <a:pt x="743712" y="1054100"/>
                  </a:lnTo>
                  <a:lnTo>
                    <a:pt x="704088" y="965200"/>
                  </a:lnTo>
                  <a:lnTo>
                    <a:pt x="684276" y="927100"/>
                  </a:lnTo>
                  <a:lnTo>
                    <a:pt x="641604" y="850900"/>
                  </a:lnTo>
                  <a:lnTo>
                    <a:pt x="620268" y="800100"/>
                  </a:lnTo>
                  <a:lnTo>
                    <a:pt x="574548" y="723900"/>
                  </a:lnTo>
                  <a:lnTo>
                    <a:pt x="525780" y="647700"/>
                  </a:lnTo>
                  <a:lnTo>
                    <a:pt x="507843" y="621322"/>
                  </a:lnTo>
                  <a:lnTo>
                    <a:pt x="493776" y="596900"/>
                  </a:lnTo>
                  <a:lnTo>
                    <a:pt x="445661" y="526143"/>
                  </a:lnTo>
                  <a:lnTo>
                    <a:pt x="422148" y="482600"/>
                  </a:lnTo>
                  <a:lnTo>
                    <a:pt x="367284" y="406400"/>
                  </a:lnTo>
                  <a:lnTo>
                    <a:pt x="338328" y="368300"/>
                  </a:lnTo>
                  <a:lnTo>
                    <a:pt x="309372" y="342900"/>
                  </a:lnTo>
                  <a:lnTo>
                    <a:pt x="280416" y="304800"/>
                  </a:lnTo>
                  <a:lnTo>
                    <a:pt x="219456" y="228600"/>
                  </a:lnTo>
                  <a:lnTo>
                    <a:pt x="123443" y="114300"/>
                  </a:lnTo>
                  <a:lnTo>
                    <a:pt x="29749" y="19658"/>
                  </a:lnTo>
                  <a:lnTo>
                    <a:pt x="38100" y="12700"/>
                  </a:lnTo>
                  <a:lnTo>
                    <a:pt x="50673" y="12700"/>
                  </a:lnTo>
                  <a:lnTo>
                    <a:pt x="138684" y="101600"/>
                  </a:lnTo>
                  <a:lnTo>
                    <a:pt x="202692" y="177800"/>
                  </a:lnTo>
                  <a:lnTo>
                    <a:pt x="234696" y="203200"/>
                  </a:lnTo>
                  <a:lnTo>
                    <a:pt x="265176" y="241300"/>
                  </a:lnTo>
                  <a:lnTo>
                    <a:pt x="294132" y="279400"/>
                  </a:lnTo>
                  <a:lnTo>
                    <a:pt x="324612" y="317500"/>
                  </a:lnTo>
                  <a:lnTo>
                    <a:pt x="353568" y="355600"/>
                  </a:lnTo>
                  <a:lnTo>
                    <a:pt x="381000" y="393700"/>
                  </a:lnTo>
                  <a:lnTo>
                    <a:pt x="409956" y="431800"/>
                  </a:lnTo>
                  <a:lnTo>
                    <a:pt x="437388" y="469900"/>
                  </a:lnTo>
                  <a:lnTo>
                    <a:pt x="541019" y="622300"/>
                  </a:lnTo>
                  <a:lnTo>
                    <a:pt x="565404" y="673100"/>
                  </a:lnTo>
                  <a:lnTo>
                    <a:pt x="588264" y="711200"/>
                  </a:lnTo>
                  <a:lnTo>
                    <a:pt x="612648" y="749300"/>
                  </a:lnTo>
                  <a:lnTo>
                    <a:pt x="633984" y="787400"/>
                  </a:lnTo>
                  <a:lnTo>
                    <a:pt x="656844" y="825500"/>
                  </a:lnTo>
                  <a:lnTo>
                    <a:pt x="678180" y="876300"/>
                  </a:lnTo>
                  <a:lnTo>
                    <a:pt x="699516" y="914400"/>
                  </a:lnTo>
                  <a:lnTo>
                    <a:pt x="758952" y="1028700"/>
                  </a:lnTo>
                  <a:lnTo>
                    <a:pt x="777240" y="1079500"/>
                  </a:lnTo>
                  <a:lnTo>
                    <a:pt x="813816" y="1155700"/>
                  </a:lnTo>
                  <a:lnTo>
                    <a:pt x="847344" y="1244600"/>
                  </a:lnTo>
                  <a:lnTo>
                    <a:pt x="893064" y="1371600"/>
                  </a:lnTo>
                  <a:lnTo>
                    <a:pt x="906780" y="1422400"/>
                  </a:lnTo>
                  <a:lnTo>
                    <a:pt x="920496" y="1460500"/>
                  </a:lnTo>
                  <a:lnTo>
                    <a:pt x="934212" y="1511300"/>
                  </a:lnTo>
                  <a:lnTo>
                    <a:pt x="946404" y="1549400"/>
                  </a:lnTo>
                  <a:lnTo>
                    <a:pt x="970788" y="1638300"/>
                  </a:lnTo>
                  <a:lnTo>
                    <a:pt x="981456" y="1676400"/>
                  </a:lnTo>
                  <a:lnTo>
                    <a:pt x="990600" y="1727200"/>
                  </a:lnTo>
                  <a:lnTo>
                    <a:pt x="1001268" y="1765300"/>
                  </a:lnTo>
                  <a:lnTo>
                    <a:pt x="1033272" y="1943100"/>
                  </a:lnTo>
                  <a:lnTo>
                    <a:pt x="1040892" y="1993900"/>
                  </a:lnTo>
                  <a:lnTo>
                    <a:pt x="1046988" y="2032000"/>
                  </a:lnTo>
                  <a:lnTo>
                    <a:pt x="1053084" y="2082800"/>
                  </a:lnTo>
                  <a:lnTo>
                    <a:pt x="1062228" y="2171700"/>
                  </a:lnTo>
                  <a:lnTo>
                    <a:pt x="1066800" y="2209800"/>
                  </a:lnTo>
                  <a:lnTo>
                    <a:pt x="1072896" y="2311400"/>
                  </a:lnTo>
                  <a:lnTo>
                    <a:pt x="1074419" y="2349500"/>
                  </a:lnTo>
                  <a:lnTo>
                    <a:pt x="1077468" y="2438400"/>
                  </a:lnTo>
                  <a:lnTo>
                    <a:pt x="1077468" y="2578100"/>
                  </a:lnTo>
                  <a:lnTo>
                    <a:pt x="1075944" y="2616200"/>
                  </a:lnTo>
                  <a:lnTo>
                    <a:pt x="1074419" y="2667000"/>
                  </a:lnTo>
                  <a:lnTo>
                    <a:pt x="1072896" y="2705100"/>
                  </a:lnTo>
                  <a:lnTo>
                    <a:pt x="1066800" y="2806700"/>
                  </a:lnTo>
                  <a:lnTo>
                    <a:pt x="1062228" y="2844800"/>
                  </a:lnTo>
                  <a:lnTo>
                    <a:pt x="1057656" y="2895600"/>
                  </a:lnTo>
                  <a:lnTo>
                    <a:pt x="1046988" y="2984500"/>
                  </a:lnTo>
                  <a:lnTo>
                    <a:pt x="1040892" y="3022600"/>
                  </a:lnTo>
                  <a:lnTo>
                    <a:pt x="1033272" y="3073400"/>
                  </a:lnTo>
                  <a:lnTo>
                    <a:pt x="1025652" y="3111500"/>
                  </a:lnTo>
                  <a:lnTo>
                    <a:pt x="1010412" y="3200400"/>
                  </a:lnTo>
                  <a:lnTo>
                    <a:pt x="1001268" y="3251200"/>
                  </a:lnTo>
                  <a:lnTo>
                    <a:pt x="990600" y="3289300"/>
                  </a:lnTo>
                  <a:lnTo>
                    <a:pt x="981456" y="3340100"/>
                  </a:lnTo>
                  <a:lnTo>
                    <a:pt x="970788" y="3378200"/>
                  </a:lnTo>
                  <a:lnTo>
                    <a:pt x="958596" y="3429000"/>
                  </a:lnTo>
                  <a:lnTo>
                    <a:pt x="934212" y="3505200"/>
                  </a:lnTo>
                  <a:lnTo>
                    <a:pt x="920496" y="3556000"/>
                  </a:lnTo>
                  <a:lnTo>
                    <a:pt x="908304" y="3594100"/>
                  </a:lnTo>
                  <a:lnTo>
                    <a:pt x="893064" y="3644900"/>
                  </a:lnTo>
                  <a:lnTo>
                    <a:pt x="879348" y="3683000"/>
                  </a:lnTo>
                  <a:lnTo>
                    <a:pt x="862584" y="3721100"/>
                  </a:lnTo>
                  <a:lnTo>
                    <a:pt x="847344" y="3771900"/>
                  </a:lnTo>
                  <a:lnTo>
                    <a:pt x="813816" y="3860800"/>
                  </a:lnTo>
                  <a:lnTo>
                    <a:pt x="777240" y="3937000"/>
                  </a:lnTo>
                  <a:lnTo>
                    <a:pt x="758952" y="3987800"/>
                  </a:lnTo>
                  <a:lnTo>
                    <a:pt x="740664" y="4025900"/>
                  </a:lnTo>
                  <a:lnTo>
                    <a:pt x="719327" y="4064000"/>
                  </a:lnTo>
                  <a:lnTo>
                    <a:pt x="699516" y="4102100"/>
                  </a:lnTo>
                  <a:lnTo>
                    <a:pt x="635508" y="4229100"/>
                  </a:lnTo>
                  <a:lnTo>
                    <a:pt x="612648" y="4267200"/>
                  </a:lnTo>
                  <a:lnTo>
                    <a:pt x="588264" y="4305300"/>
                  </a:lnTo>
                  <a:lnTo>
                    <a:pt x="565404" y="4343400"/>
                  </a:lnTo>
                  <a:lnTo>
                    <a:pt x="541019" y="4394200"/>
                  </a:lnTo>
                  <a:lnTo>
                    <a:pt x="437388" y="4546600"/>
                  </a:lnTo>
                  <a:lnTo>
                    <a:pt x="382524" y="4622800"/>
                  </a:lnTo>
                  <a:lnTo>
                    <a:pt x="324612" y="4699000"/>
                  </a:lnTo>
                  <a:lnTo>
                    <a:pt x="294132" y="4737100"/>
                  </a:lnTo>
                  <a:lnTo>
                    <a:pt x="265176" y="4775200"/>
                  </a:lnTo>
                  <a:lnTo>
                    <a:pt x="234696" y="4800600"/>
                  </a:lnTo>
                  <a:lnTo>
                    <a:pt x="138684" y="4914900"/>
                  </a:lnTo>
                  <a:lnTo>
                    <a:pt x="50673" y="5003800"/>
                  </a:lnTo>
                  <a:close/>
                </a:path>
                <a:path w="1077595" h="5016500">
                  <a:moveTo>
                    <a:pt x="22860" y="25400"/>
                  </a:moveTo>
                  <a:lnTo>
                    <a:pt x="22860" y="16163"/>
                  </a:lnTo>
                  <a:lnTo>
                    <a:pt x="27549" y="21492"/>
                  </a:lnTo>
                  <a:lnTo>
                    <a:pt x="22860" y="25400"/>
                  </a:lnTo>
                  <a:close/>
                </a:path>
                <a:path w="1077595" h="5016500">
                  <a:moveTo>
                    <a:pt x="445661" y="526143"/>
                  </a:moveTo>
                  <a:lnTo>
                    <a:pt x="416052" y="482600"/>
                  </a:lnTo>
                  <a:lnTo>
                    <a:pt x="361188" y="406400"/>
                  </a:lnTo>
                  <a:lnTo>
                    <a:pt x="332232" y="368300"/>
                  </a:lnTo>
                  <a:lnTo>
                    <a:pt x="304800" y="342900"/>
                  </a:lnTo>
                  <a:lnTo>
                    <a:pt x="274320" y="304800"/>
                  </a:lnTo>
                  <a:lnTo>
                    <a:pt x="245364" y="266700"/>
                  </a:lnTo>
                  <a:lnTo>
                    <a:pt x="214884" y="228600"/>
                  </a:lnTo>
                  <a:lnTo>
                    <a:pt x="182880" y="190500"/>
                  </a:lnTo>
                  <a:lnTo>
                    <a:pt x="152400" y="152400"/>
                  </a:lnTo>
                  <a:lnTo>
                    <a:pt x="118872" y="114300"/>
                  </a:lnTo>
                  <a:lnTo>
                    <a:pt x="86868" y="88900"/>
                  </a:lnTo>
                  <a:lnTo>
                    <a:pt x="27549" y="21492"/>
                  </a:lnTo>
                  <a:lnTo>
                    <a:pt x="123443" y="114300"/>
                  </a:lnTo>
                  <a:lnTo>
                    <a:pt x="219456" y="228600"/>
                  </a:lnTo>
                  <a:lnTo>
                    <a:pt x="280416" y="304800"/>
                  </a:lnTo>
                  <a:lnTo>
                    <a:pt x="309372" y="342900"/>
                  </a:lnTo>
                  <a:lnTo>
                    <a:pt x="338328" y="368300"/>
                  </a:lnTo>
                  <a:lnTo>
                    <a:pt x="367284" y="406400"/>
                  </a:lnTo>
                  <a:lnTo>
                    <a:pt x="422148" y="482600"/>
                  </a:lnTo>
                  <a:lnTo>
                    <a:pt x="445661" y="526143"/>
                  </a:lnTo>
                  <a:close/>
                </a:path>
                <a:path w="1077595" h="5016500">
                  <a:moveTo>
                    <a:pt x="27549" y="4995007"/>
                  </a:moveTo>
                  <a:lnTo>
                    <a:pt x="22860" y="4991100"/>
                  </a:lnTo>
                  <a:lnTo>
                    <a:pt x="4572" y="4991100"/>
                  </a:lnTo>
                  <a:lnTo>
                    <a:pt x="105156" y="4876800"/>
                  </a:lnTo>
                  <a:lnTo>
                    <a:pt x="137160" y="4851400"/>
                  </a:lnTo>
                  <a:lnTo>
                    <a:pt x="167640" y="4813300"/>
                  </a:lnTo>
                  <a:lnTo>
                    <a:pt x="199643" y="4775200"/>
                  </a:lnTo>
                  <a:lnTo>
                    <a:pt x="260604" y="4699000"/>
                  </a:lnTo>
                  <a:lnTo>
                    <a:pt x="318516" y="4622800"/>
                  </a:lnTo>
                  <a:lnTo>
                    <a:pt x="428244" y="4470400"/>
                  </a:lnTo>
                  <a:lnTo>
                    <a:pt x="454152" y="4432300"/>
                  </a:lnTo>
                  <a:lnTo>
                    <a:pt x="551688" y="4279900"/>
                  </a:lnTo>
                  <a:lnTo>
                    <a:pt x="597408" y="4203700"/>
                  </a:lnTo>
                  <a:lnTo>
                    <a:pt x="618744" y="4152900"/>
                  </a:lnTo>
                  <a:lnTo>
                    <a:pt x="661416" y="4076700"/>
                  </a:lnTo>
                  <a:lnTo>
                    <a:pt x="720852" y="3949700"/>
                  </a:lnTo>
                  <a:lnTo>
                    <a:pt x="757427" y="3873500"/>
                  </a:lnTo>
                  <a:lnTo>
                    <a:pt x="790956" y="3784600"/>
                  </a:lnTo>
                  <a:lnTo>
                    <a:pt x="807719" y="3746500"/>
                  </a:lnTo>
                  <a:lnTo>
                    <a:pt x="838200" y="3657600"/>
                  </a:lnTo>
                  <a:lnTo>
                    <a:pt x="851916" y="3606800"/>
                  </a:lnTo>
                  <a:lnTo>
                    <a:pt x="867156" y="3568700"/>
                  </a:lnTo>
                  <a:lnTo>
                    <a:pt x="879348" y="3530600"/>
                  </a:lnTo>
                  <a:lnTo>
                    <a:pt x="893064" y="3479800"/>
                  </a:lnTo>
                  <a:lnTo>
                    <a:pt x="905256" y="3441700"/>
                  </a:lnTo>
                  <a:lnTo>
                    <a:pt x="915923" y="3390900"/>
                  </a:lnTo>
                  <a:lnTo>
                    <a:pt x="928116" y="3352800"/>
                  </a:lnTo>
                  <a:lnTo>
                    <a:pt x="938784" y="3314700"/>
                  </a:lnTo>
                  <a:lnTo>
                    <a:pt x="975360" y="3136900"/>
                  </a:lnTo>
                  <a:lnTo>
                    <a:pt x="982980" y="3086100"/>
                  </a:lnTo>
                  <a:lnTo>
                    <a:pt x="989076" y="3048000"/>
                  </a:lnTo>
                  <a:lnTo>
                    <a:pt x="996696" y="2997200"/>
                  </a:lnTo>
                  <a:lnTo>
                    <a:pt x="1002792" y="2959100"/>
                  </a:lnTo>
                  <a:lnTo>
                    <a:pt x="1016508" y="2819400"/>
                  </a:lnTo>
                  <a:lnTo>
                    <a:pt x="1021080" y="2781300"/>
                  </a:lnTo>
                  <a:lnTo>
                    <a:pt x="1024128" y="2730500"/>
                  </a:lnTo>
                  <a:lnTo>
                    <a:pt x="1025652" y="2692400"/>
                  </a:lnTo>
                  <a:lnTo>
                    <a:pt x="1028700" y="2641600"/>
                  </a:lnTo>
                  <a:lnTo>
                    <a:pt x="1030223" y="2603500"/>
                  </a:lnTo>
                  <a:lnTo>
                    <a:pt x="1030223" y="2413000"/>
                  </a:lnTo>
                  <a:lnTo>
                    <a:pt x="1028700" y="2374900"/>
                  </a:lnTo>
                  <a:lnTo>
                    <a:pt x="1025652" y="2324100"/>
                  </a:lnTo>
                  <a:lnTo>
                    <a:pt x="1024128" y="2286000"/>
                  </a:lnTo>
                  <a:lnTo>
                    <a:pt x="1021080" y="2235200"/>
                  </a:lnTo>
                  <a:lnTo>
                    <a:pt x="1016508" y="2197100"/>
                  </a:lnTo>
                  <a:lnTo>
                    <a:pt x="1007364" y="2108200"/>
                  </a:lnTo>
                  <a:lnTo>
                    <a:pt x="1002792" y="2057400"/>
                  </a:lnTo>
                  <a:lnTo>
                    <a:pt x="996696" y="2019300"/>
                  </a:lnTo>
                  <a:lnTo>
                    <a:pt x="989076" y="1968500"/>
                  </a:lnTo>
                  <a:lnTo>
                    <a:pt x="982980" y="1930400"/>
                  </a:lnTo>
                  <a:lnTo>
                    <a:pt x="975360" y="1879600"/>
                  </a:lnTo>
                  <a:lnTo>
                    <a:pt x="938784" y="1701800"/>
                  </a:lnTo>
                  <a:lnTo>
                    <a:pt x="928116" y="1663700"/>
                  </a:lnTo>
                  <a:lnTo>
                    <a:pt x="915923" y="1625600"/>
                  </a:lnTo>
                  <a:lnTo>
                    <a:pt x="905256" y="1574800"/>
                  </a:lnTo>
                  <a:lnTo>
                    <a:pt x="893064" y="1536700"/>
                  </a:lnTo>
                  <a:lnTo>
                    <a:pt x="879348" y="1485900"/>
                  </a:lnTo>
                  <a:lnTo>
                    <a:pt x="867156" y="1447800"/>
                  </a:lnTo>
                  <a:lnTo>
                    <a:pt x="851916" y="1397000"/>
                  </a:lnTo>
                  <a:lnTo>
                    <a:pt x="838200" y="1358900"/>
                  </a:lnTo>
                  <a:lnTo>
                    <a:pt x="807719" y="1270000"/>
                  </a:lnTo>
                  <a:lnTo>
                    <a:pt x="774192" y="1193800"/>
                  </a:lnTo>
                  <a:lnTo>
                    <a:pt x="757427" y="1143000"/>
                  </a:lnTo>
                  <a:lnTo>
                    <a:pt x="720852" y="1066800"/>
                  </a:lnTo>
                  <a:lnTo>
                    <a:pt x="661416" y="939800"/>
                  </a:lnTo>
                  <a:lnTo>
                    <a:pt x="618744" y="863600"/>
                  </a:lnTo>
                  <a:lnTo>
                    <a:pt x="597408" y="812800"/>
                  </a:lnTo>
                  <a:lnTo>
                    <a:pt x="551688" y="736600"/>
                  </a:lnTo>
                  <a:lnTo>
                    <a:pt x="478536" y="622300"/>
                  </a:lnTo>
                  <a:lnTo>
                    <a:pt x="400812" y="508000"/>
                  </a:lnTo>
                  <a:lnTo>
                    <a:pt x="318516" y="393700"/>
                  </a:lnTo>
                  <a:lnTo>
                    <a:pt x="289560" y="355600"/>
                  </a:lnTo>
                  <a:lnTo>
                    <a:pt x="259080" y="317500"/>
                  </a:lnTo>
                  <a:lnTo>
                    <a:pt x="230124" y="279400"/>
                  </a:lnTo>
                  <a:lnTo>
                    <a:pt x="199643" y="241300"/>
                  </a:lnTo>
                  <a:lnTo>
                    <a:pt x="167640" y="203200"/>
                  </a:lnTo>
                  <a:lnTo>
                    <a:pt x="137160" y="165100"/>
                  </a:lnTo>
                  <a:lnTo>
                    <a:pt x="103632" y="139700"/>
                  </a:lnTo>
                  <a:lnTo>
                    <a:pt x="71628" y="101600"/>
                  </a:lnTo>
                  <a:lnTo>
                    <a:pt x="4572" y="25400"/>
                  </a:lnTo>
                  <a:lnTo>
                    <a:pt x="22860" y="25400"/>
                  </a:lnTo>
                  <a:lnTo>
                    <a:pt x="27549" y="21492"/>
                  </a:lnTo>
                  <a:lnTo>
                    <a:pt x="86868" y="88900"/>
                  </a:lnTo>
                  <a:lnTo>
                    <a:pt x="118872" y="114300"/>
                  </a:lnTo>
                  <a:lnTo>
                    <a:pt x="152400" y="152400"/>
                  </a:lnTo>
                  <a:lnTo>
                    <a:pt x="182880" y="190500"/>
                  </a:lnTo>
                  <a:lnTo>
                    <a:pt x="214884" y="228600"/>
                  </a:lnTo>
                  <a:lnTo>
                    <a:pt x="245364" y="266700"/>
                  </a:lnTo>
                  <a:lnTo>
                    <a:pt x="274320" y="304800"/>
                  </a:lnTo>
                  <a:lnTo>
                    <a:pt x="304800" y="342900"/>
                  </a:lnTo>
                  <a:lnTo>
                    <a:pt x="361188" y="406400"/>
                  </a:lnTo>
                  <a:lnTo>
                    <a:pt x="416052" y="482600"/>
                  </a:lnTo>
                  <a:lnTo>
                    <a:pt x="445661" y="526143"/>
                  </a:lnTo>
                  <a:lnTo>
                    <a:pt x="449580" y="533400"/>
                  </a:lnTo>
                  <a:lnTo>
                    <a:pt x="475488" y="571500"/>
                  </a:lnTo>
                  <a:lnTo>
                    <a:pt x="499872" y="609600"/>
                  </a:lnTo>
                  <a:lnTo>
                    <a:pt x="507843" y="621322"/>
                  </a:lnTo>
                  <a:lnTo>
                    <a:pt x="566927" y="723900"/>
                  </a:lnTo>
                  <a:lnTo>
                    <a:pt x="612648" y="800100"/>
                  </a:lnTo>
                  <a:lnTo>
                    <a:pt x="655319" y="876300"/>
                  </a:lnTo>
                  <a:lnTo>
                    <a:pt x="676656" y="927100"/>
                  </a:lnTo>
                  <a:lnTo>
                    <a:pt x="736092" y="1041400"/>
                  </a:lnTo>
                  <a:lnTo>
                    <a:pt x="754380" y="1092200"/>
                  </a:lnTo>
                  <a:lnTo>
                    <a:pt x="772668" y="1130300"/>
                  </a:lnTo>
                  <a:lnTo>
                    <a:pt x="789432" y="1168400"/>
                  </a:lnTo>
                  <a:lnTo>
                    <a:pt x="806196" y="1219200"/>
                  </a:lnTo>
                  <a:lnTo>
                    <a:pt x="822960" y="1257300"/>
                  </a:lnTo>
                  <a:lnTo>
                    <a:pt x="868680" y="1384300"/>
                  </a:lnTo>
                  <a:lnTo>
                    <a:pt x="896112" y="1473200"/>
                  </a:lnTo>
                  <a:lnTo>
                    <a:pt x="909827" y="1511300"/>
                  </a:lnTo>
                  <a:lnTo>
                    <a:pt x="922019" y="1562100"/>
                  </a:lnTo>
                  <a:lnTo>
                    <a:pt x="934212" y="1600200"/>
                  </a:lnTo>
                  <a:lnTo>
                    <a:pt x="944880" y="1638300"/>
                  </a:lnTo>
                  <a:lnTo>
                    <a:pt x="966216" y="1727200"/>
                  </a:lnTo>
                  <a:lnTo>
                    <a:pt x="975360" y="1778000"/>
                  </a:lnTo>
                  <a:lnTo>
                    <a:pt x="993648" y="1866900"/>
                  </a:lnTo>
                  <a:lnTo>
                    <a:pt x="1008888" y="1955800"/>
                  </a:lnTo>
                  <a:lnTo>
                    <a:pt x="1021080" y="2044700"/>
                  </a:lnTo>
                  <a:lnTo>
                    <a:pt x="1027176" y="2082800"/>
                  </a:lnTo>
                  <a:lnTo>
                    <a:pt x="1040892" y="2222500"/>
                  </a:lnTo>
                  <a:lnTo>
                    <a:pt x="1043940" y="2260600"/>
                  </a:lnTo>
                  <a:lnTo>
                    <a:pt x="1046988" y="2311400"/>
                  </a:lnTo>
                  <a:lnTo>
                    <a:pt x="1048512" y="2349500"/>
                  </a:lnTo>
                  <a:lnTo>
                    <a:pt x="1050036" y="2400300"/>
                  </a:lnTo>
                  <a:lnTo>
                    <a:pt x="1051560" y="2438400"/>
                  </a:lnTo>
                  <a:lnTo>
                    <a:pt x="1051560" y="2578100"/>
                  </a:lnTo>
                  <a:lnTo>
                    <a:pt x="1050036" y="2616200"/>
                  </a:lnTo>
                  <a:lnTo>
                    <a:pt x="1048512" y="2667000"/>
                  </a:lnTo>
                  <a:lnTo>
                    <a:pt x="1046988" y="2705100"/>
                  </a:lnTo>
                  <a:lnTo>
                    <a:pt x="1043940" y="2755900"/>
                  </a:lnTo>
                  <a:lnTo>
                    <a:pt x="1040892" y="2794000"/>
                  </a:lnTo>
                  <a:lnTo>
                    <a:pt x="1027176" y="2933700"/>
                  </a:lnTo>
                  <a:lnTo>
                    <a:pt x="1021080" y="2971800"/>
                  </a:lnTo>
                  <a:lnTo>
                    <a:pt x="1008888" y="3060700"/>
                  </a:lnTo>
                  <a:lnTo>
                    <a:pt x="993648" y="3149600"/>
                  </a:lnTo>
                  <a:lnTo>
                    <a:pt x="975360" y="3238500"/>
                  </a:lnTo>
                  <a:lnTo>
                    <a:pt x="966216" y="3289300"/>
                  </a:lnTo>
                  <a:lnTo>
                    <a:pt x="944880" y="3378200"/>
                  </a:lnTo>
                  <a:lnTo>
                    <a:pt x="934212" y="3416300"/>
                  </a:lnTo>
                  <a:lnTo>
                    <a:pt x="922019" y="3454400"/>
                  </a:lnTo>
                  <a:lnTo>
                    <a:pt x="909827" y="3505200"/>
                  </a:lnTo>
                  <a:lnTo>
                    <a:pt x="896112" y="3543300"/>
                  </a:lnTo>
                  <a:lnTo>
                    <a:pt x="868680" y="3632200"/>
                  </a:lnTo>
                  <a:lnTo>
                    <a:pt x="822960" y="3759200"/>
                  </a:lnTo>
                  <a:lnTo>
                    <a:pt x="806196" y="3797300"/>
                  </a:lnTo>
                  <a:lnTo>
                    <a:pt x="789432" y="3848100"/>
                  </a:lnTo>
                  <a:lnTo>
                    <a:pt x="772668" y="3886200"/>
                  </a:lnTo>
                  <a:lnTo>
                    <a:pt x="754380" y="3924300"/>
                  </a:lnTo>
                  <a:lnTo>
                    <a:pt x="736092" y="3975100"/>
                  </a:lnTo>
                  <a:lnTo>
                    <a:pt x="676656" y="4089400"/>
                  </a:lnTo>
                  <a:lnTo>
                    <a:pt x="655319" y="4140200"/>
                  </a:lnTo>
                  <a:lnTo>
                    <a:pt x="612648" y="4216400"/>
                  </a:lnTo>
                  <a:lnTo>
                    <a:pt x="566927" y="4292600"/>
                  </a:lnTo>
                  <a:lnTo>
                    <a:pt x="507843" y="4395177"/>
                  </a:lnTo>
                  <a:lnTo>
                    <a:pt x="499872" y="4406900"/>
                  </a:lnTo>
                  <a:lnTo>
                    <a:pt x="475488" y="4445000"/>
                  </a:lnTo>
                  <a:lnTo>
                    <a:pt x="448056" y="4483100"/>
                  </a:lnTo>
                  <a:lnTo>
                    <a:pt x="416052" y="4533900"/>
                  </a:lnTo>
                  <a:lnTo>
                    <a:pt x="361188" y="4610100"/>
                  </a:lnTo>
                  <a:lnTo>
                    <a:pt x="332232" y="4648200"/>
                  </a:lnTo>
                  <a:lnTo>
                    <a:pt x="303276" y="4673600"/>
                  </a:lnTo>
                  <a:lnTo>
                    <a:pt x="245364" y="4749800"/>
                  </a:lnTo>
                  <a:lnTo>
                    <a:pt x="214884" y="4787900"/>
                  </a:lnTo>
                  <a:lnTo>
                    <a:pt x="118872" y="4902200"/>
                  </a:lnTo>
                  <a:lnTo>
                    <a:pt x="86868" y="4927600"/>
                  </a:lnTo>
                  <a:lnTo>
                    <a:pt x="27549" y="4995007"/>
                  </a:lnTo>
                  <a:close/>
                </a:path>
                <a:path w="1077595" h="5016500">
                  <a:moveTo>
                    <a:pt x="507843" y="4395177"/>
                  </a:moveTo>
                  <a:lnTo>
                    <a:pt x="566927" y="4292600"/>
                  </a:lnTo>
                  <a:lnTo>
                    <a:pt x="612648" y="4216400"/>
                  </a:lnTo>
                  <a:lnTo>
                    <a:pt x="655319" y="4140200"/>
                  </a:lnTo>
                  <a:lnTo>
                    <a:pt x="676656" y="4089400"/>
                  </a:lnTo>
                  <a:lnTo>
                    <a:pt x="736092" y="3975100"/>
                  </a:lnTo>
                  <a:lnTo>
                    <a:pt x="754380" y="3924300"/>
                  </a:lnTo>
                  <a:lnTo>
                    <a:pt x="772668" y="3886200"/>
                  </a:lnTo>
                  <a:lnTo>
                    <a:pt x="789432" y="3848100"/>
                  </a:lnTo>
                  <a:lnTo>
                    <a:pt x="806196" y="3797300"/>
                  </a:lnTo>
                  <a:lnTo>
                    <a:pt x="822960" y="3759200"/>
                  </a:lnTo>
                  <a:lnTo>
                    <a:pt x="868680" y="3632200"/>
                  </a:lnTo>
                  <a:lnTo>
                    <a:pt x="896112" y="3543300"/>
                  </a:lnTo>
                  <a:lnTo>
                    <a:pt x="909827" y="3505200"/>
                  </a:lnTo>
                  <a:lnTo>
                    <a:pt x="922019" y="3454400"/>
                  </a:lnTo>
                  <a:lnTo>
                    <a:pt x="934212" y="3416300"/>
                  </a:lnTo>
                  <a:lnTo>
                    <a:pt x="944880" y="3378200"/>
                  </a:lnTo>
                  <a:lnTo>
                    <a:pt x="966216" y="3289300"/>
                  </a:lnTo>
                  <a:lnTo>
                    <a:pt x="975360" y="3238500"/>
                  </a:lnTo>
                  <a:lnTo>
                    <a:pt x="993648" y="3149600"/>
                  </a:lnTo>
                  <a:lnTo>
                    <a:pt x="1008888" y="3060700"/>
                  </a:lnTo>
                  <a:lnTo>
                    <a:pt x="1021080" y="2971800"/>
                  </a:lnTo>
                  <a:lnTo>
                    <a:pt x="1027176" y="2933700"/>
                  </a:lnTo>
                  <a:lnTo>
                    <a:pt x="1040892" y="2794000"/>
                  </a:lnTo>
                  <a:lnTo>
                    <a:pt x="1043940" y="2755900"/>
                  </a:lnTo>
                  <a:lnTo>
                    <a:pt x="1046988" y="2705100"/>
                  </a:lnTo>
                  <a:lnTo>
                    <a:pt x="1048512" y="2667000"/>
                  </a:lnTo>
                  <a:lnTo>
                    <a:pt x="1050036" y="2616200"/>
                  </a:lnTo>
                  <a:lnTo>
                    <a:pt x="1051560" y="2578100"/>
                  </a:lnTo>
                  <a:lnTo>
                    <a:pt x="1051560" y="2438400"/>
                  </a:lnTo>
                  <a:lnTo>
                    <a:pt x="1050036" y="2400300"/>
                  </a:lnTo>
                  <a:lnTo>
                    <a:pt x="1048512" y="2349500"/>
                  </a:lnTo>
                  <a:lnTo>
                    <a:pt x="1046988" y="2311400"/>
                  </a:lnTo>
                  <a:lnTo>
                    <a:pt x="1043940" y="2260600"/>
                  </a:lnTo>
                  <a:lnTo>
                    <a:pt x="1040892" y="2222500"/>
                  </a:lnTo>
                  <a:lnTo>
                    <a:pt x="1027176" y="2082800"/>
                  </a:lnTo>
                  <a:lnTo>
                    <a:pt x="1021080" y="2044700"/>
                  </a:lnTo>
                  <a:lnTo>
                    <a:pt x="1008888" y="1955800"/>
                  </a:lnTo>
                  <a:lnTo>
                    <a:pt x="993648" y="1866900"/>
                  </a:lnTo>
                  <a:lnTo>
                    <a:pt x="975360" y="1778000"/>
                  </a:lnTo>
                  <a:lnTo>
                    <a:pt x="966216" y="1727200"/>
                  </a:lnTo>
                  <a:lnTo>
                    <a:pt x="944880" y="1638300"/>
                  </a:lnTo>
                  <a:lnTo>
                    <a:pt x="934212" y="1600200"/>
                  </a:lnTo>
                  <a:lnTo>
                    <a:pt x="922019" y="1562100"/>
                  </a:lnTo>
                  <a:lnTo>
                    <a:pt x="909827" y="1511300"/>
                  </a:lnTo>
                  <a:lnTo>
                    <a:pt x="896112" y="1473200"/>
                  </a:lnTo>
                  <a:lnTo>
                    <a:pt x="868680" y="1384300"/>
                  </a:lnTo>
                  <a:lnTo>
                    <a:pt x="822960" y="1257300"/>
                  </a:lnTo>
                  <a:lnTo>
                    <a:pt x="806196" y="1219200"/>
                  </a:lnTo>
                  <a:lnTo>
                    <a:pt x="789432" y="1168400"/>
                  </a:lnTo>
                  <a:lnTo>
                    <a:pt x="772668" y="1130300"/>
                  </a:lnTo>
                  <a:lnTo>
                    <a:pt x="754380" y="1092200"/>
                  </a:lnTo>
                  <a:lnTo>
                    <a:pt x="736092" y="1041400"/>
                  </a:lnTo>
                  <a:lnTo>
                    <a:pt x="676656" y="927100"/>
                  </a:lnTo>
                  <a:lnTo>
                    <a:pt x="655319" y="876300"/>
                  </a:lnTo>
                  <a:lnTo>
                    <a:pt x="612648" y="800100"/>
                  </a:lnTo>
                  <a:lnTo>
                    <a:pt x="566927" y="723900"/>
                  </a:lnTo>
                  <a:lnTo>
                    <a:pt x="507843" y="621322"/>
                  </a:lnTo>
                  <a:lnTo>
                    <a:pt x="525780" y="647700"/>
                  </a:lnTo>
                  <a:lnTo>
                    <a:pt x="574548" y="723900"/>
                  </a:lnTo>
                  <a:lnTo>
                    <a:pt x="620268" y="800100"/>
                  </a:lnTo>
                  <a:lnTo>
                    <a:pt x="641604" y="850900"/>
                  </a:lnTo>
                  <a:lnTo>
                    <a:pt x="684276" y="927100"/>
                  </a:lnTo>
                  <a:lnTo>
                    <a:pt x="704088" y="965200"/>
                  </a:lnTo>
                  <a:lnTo>
                    <a:pt x="743712" y="1054100"/>
                  </a:lnTo>
                  <a:lnTo>
                    <a:pt x="780288" y="1143000"/>
                  </a:lnTo>
                  <a:lnTo>
                    <a:pt x="798576" y="1181100"/>
                  </a:lnTo>
                  <a:lnTo>
                    <a:pt x="832104" y="1270000"/>
                  </a:lnTo>
                  <a:lnTo>
                    <a:pt x="847344" y="1308100"/>
                  </a:lnTo>
                  <a:lnTo>
                    <a:pt x="877823" y="1397000"/>
                  </a:lnTo>
                  <a:lnTo>
                    <a:pt x="891540" y="1435100"/>
                  </a:lnTo>
                  <a:lnTo>
                    <a:pt x="905256" y="1485900"/>
                  </a:lnTo>
                  <a:lnTo>
                    <a:pt x="929640" y="1574800"/>
                  </a:lnTo>
                  <a:lnTo>
                    <a:pt x="941832" y="1612900"/>
                  </a:lnTo>
                  <a:lnTo>
                    <a:pt x="973836" y="1739900"/>
                  </a:lnTo>
                  <a:lnTo>
                    <a:pt x="982980" y="1790700"/>
                  </a:lnTo>
                  <a:lnTo>
                    <a:pt x="992123" y="1828800"/>
                  </a:lnTo>
                  <a:lnTo>
                    <a:pt x="1014984" y="1968500"/>
                  </a:lnTo>
                  <a:lnTo>
                    <a:pt x="1022604" y="2019300"/>
                  </a:lnTo>
                  <a:lnTo>
                    <a:pt x="1037844" y="2146300"/>
                  </a:lnTo>
                  <a:lnTo>
                    <a:pt x="1042416" y="2197100"/>
                  </a:lnTo>
                  <a:lnTo>
                    <a:pt x="1046988" y="2235200"/>
                  </a:lnTo>
                  <a:lnTo>
                    <a:pt x="1050036" y="2286000"/>
                  </a:lnTo>
                  <a:lnTo>
                    <a:pt x="1051560" y="2324100"/>
                  </a:lnTo>
                  <a:lnTo>
                    <a:pt x="1054608" y="2374900"/>
                  </a:lnTo>
                  <a:lnTo>
                    <a:pt x="1056132" y="2413000"/>
                  </a:lnTo>
                  <a:lnTo>
                    <a:pt x="1056132" y="2603500"/>
                  </a:lnTo>
                  <a:lnTo>
                    <a:pt x="1054608" y="2641600"/>
                  </a:lnTo>
                  <a:lnTo>
                    <a:pt x="1051560" y="2692400"/>
                  </a:lnTo>
                  <a:lnTo>
                    <a:pt x="1050036" y="2730500"/>
                  </a:lnTo>
                  <a:lnTo>
                    <a:pt x="1046988" y="2781300"/>
                  </a:lnTo>
                  <a:lnTo>
                    <a:pt x="1042416" y="2819400"/>
                  </a:lnTo>
                  <a:lnTo>
                    <a:pt x="1037844" y="2870200"/>
                  </a:lnTo>
                  <a:lnTo>
                    <a:pt x="1027176" y="2959100"/>
                  </a:lnTo>
                  <a:lnTo>
                    <a:pt x="1022604" y="3009900"/>
                  </a:lnTo>
                  <a:lnTo>
                    <a:pt x="1014984" y="3048000"/>
                  </a:lnTo>
                  <a:lnTo>
                    <a:pt x="992123" y="3187700"/>
                  </a:lnTo>
                  <a:lnTo>
                    <a:pt x="982980" y="3225800"/>
                  </a:lnTo>
                  <a:lnTo>
                    <a:pt x="973836" y="3276600"/>
                  </a:lnTo>
                  <a:lnTo>
                    <a:pt x="941832" y="3403600"/>
                  </a:lnTo>
                  <a:lnTo>
                    <a:pt x="929640" y="3441700"/>
                  </a:lnTo>
                  <a:lnTo>
                    <a:pt x="905256" y="3530600"/>
                  </a:lnTo>
                  <a:lnTo>
                    <a:pt x="891540" y="3581400"/>
                  </a:lnTo>
                  <a:lnTo>
                    <a:pt x="877823" y="3619500"/>
                  </a:lnTo>
                  <a:lnTo>
                    <a:pt x="847344" y="3708400"/>
                  </a:lnTo>
                  <a:lnTo>
                    <a:pt x="832104" y="3746500"/>
                  </a:lnTo>
                  <a:lnTo>
                    <a:pt x="798576" y="3835400"/>
                  </a:lnTo>
                  <a:lnTo>
                    <a:pt x="780288" y="3873500"/>
                  </a:lnTo>
                  <a:lnTo>
                    <a:pt x="743712" y="3962400"/>
                  </a:lnTo>
                  <a:lnTo>
                    <a:pt x="723900" y="4000500"/>
                  </a:lnTo>
                  <a:lnTo>
                    <a:pt x="704088" y="4051300"/>
                  </a:lnTo>
                  <a:lnTo>
                    <a:pt x="684276" y="4089400"/>
                  </a:lnTo>
                  <a:lnTo>
                    <a:pt x="641604" y="4165600"/>
                  </a:lnTo>
                  <a:lnTo>
                    <a:pt x="620268" y="4216400"/>
                  </a:lnTo>
                  <a:lnTo>
                    <a:pt x="597408" y="4254500"/>
                  </a:lnTo>
                  <a:lnTo>
                    <a:pt x="573023" y="4292600"/>
                  </a:lnTo>
                  <a:lnTo>
                    <a:pt x="550164" y="4330700"/>
                  </a:lnTo>
                  <a:lnTo>
                    <a:pt x="525780" y="4368800"/>
                  </a:lnTo>
                  <a:lnTo>
                    <a:pt x="507843" y="4395177"/>
                  </a:lnTo>
                  <a:close/>
                </a:path>
                <a:path w="1077595" h="5016500">
                  <a:moveTo>
                    <a:pt x="29749" y="4996841"/>
                  </a:moveTo>
                  <a:lnTo>
                    <a:pt x="27549" y="4995007"/>
                  </a:lnTo>
                  <a:lnTo>
                    <a:pt x="86868" y="4927600"/>
                  </a:lnTo>
                  <a:lnTo>
                    <a:pt x="118872" y="4902200"/>
                  </a:lnTo>
                  <a:lnTo>
                    <a:pt x="214884" y="4787900"/>
                  </a:lnTo>
                  <a:lnTo>
                    <a:pt x="245364" y="4749800"/>
                  </a:lnTo>
                  <a:lnTo>
                    <a:pt x="303276" y="4673600"/>
                  </a:lnTo>
                  <a:lnTo>
                    <a:pt x="332232" y="4648200"/>
                  </a:lnTo>
                  <a:lnTo>
                    <a:pt x="361188" y="4610100"/>
                  </a:lnTo>
                  <a:lnTo>
                    <a:pt x="416052" y="4533900"/>
                  </a:lnTo>
                  <a:lnTo>
                    <a:pt x="440435" y="4498041"/>
                  </a:lnTo>
                  <a:lnTo>
                    <a:pt x="422148" y="4533900"/>
                  </a:lnTo>
                  <a:lnTo>
                    <a:pt x="367284" y="4610100"/>
                  </a:lnTo>
                  <a:lnTo>
                    <a:pt x="338328" y="4648200"/>
                  </a:lnTo>
                  <a:lnTo>
                    <a:pt x="309372" y="4673600"/>
                  </a:lnTo>
                  <a:lnTo>
                    <a:pt x="280416" y="4711700"/>
                  </a:lnTo>
                  <a:lnTo>
                    <a:pt x="219456" y="4787900"/>
                  </a:lnTo>
                  <a:lnTo>
                    <a:pt x="123443" y="4902200"/>
                  </a:lnTo>
                  <a:lnTo>
                    <a:pt x="29749" y="4996841"/>
                  </a:lnTo>
                  <a:close/>
                </a:path>
                <a:path w="1077595" h="5016500">
                  <a:moveTo>
                    <a:pt x="38100" y="5016500"/>
                  </a:moveTo>
                  <a:lnTo>
                    <a:pt x="21336" y="5016500"/>
                  </a:lnTo>
                  <a:lnTo>
                    <a:pt x="0" y="5003800"/>
                  </a:lnTo>
                  <a:lnTo>
                    <a:pt x="0" y="4991100"/>
                  </a:lnTo>
                  <a:lnTo>
                    <a:pt x="22860" y="4991100"/>
                  </a:lnTo>
                  <a:lnTo>
                    <a:pt x="22860" y="5000336"/>
                  </a:lnTo>
                  <a:lnTo>
                    <a:pt x="19812" y="5003800"/>
                  </a:lnTo>
                  <a:lnTo>
                    <a:pt x="50673" y="5003800"/>
                  </a:lnTo>
                  <a:lnTo>
                    <a:pt x="38100" y="5016500"/>
                  </a:lnTo>
                  <a:close/>
                </a:path>
                <a:path w="1077595" h="5016500">
                  <a:moveTo>
                    <a:pt x="22860" y="5000336"/>
                  </a:moveTo>
                  <a:lnTo>
                    <a:pt x="22860" y="4991100"/>
                  </a:lnTo>
                  <a:lnTo>
                    <a:pt x="27549" y="4995007"/>
                  </a:lnTo>
                  <a:lnTo>
                    <a:pt x="22860" y="5000336"/>
                  </a:lnTo>
                  <a:close/>
                </a:path>
                <a:path w="1077595" h="5016500">
                  <a:moveTo>
                    <a:pt x="22860" y="5003800"/>
                  </a:moveTo>
                  <a:lnTo>
                    <a:pt x="22860" y="5000336"/>
                  </a:lnTo>
                  <a:lnTo>
                    <a:pt x="27549" y="4995007"/>
                  </a:lnTo>
                  <a:lnTo>
                    <a:pt x="29749" y="4996841"/>
                  </a:lnTo>
                  <a:lnTo>
                    <a:pt x="22860" y="5003800"/>
                  </a:lnTo>
                  <a:close/>
                </a:path>
                <a:path w="1077595" h="5016500">
                  <a:moveTo>
                    <a:pt x="38100" y="5003800"/>
                  </a:moveTo>
                  <a:lnTo>
                    <a:pt x="22860" y="5003800"/>
                  </a:lnTo>
                  <a:lnTo>
                    <a:pt x="29749" y="4996841"/>
                  </a:lnTo>
                  <a:lnTo>
                    <a:pt x="38100" y="5003800"/>
                  </a:lnTo>
                  <a:close/>
                </a:path>
                <a:path w="1077595" h="5016500">
                  <a:moveTo>
                    <a:pt x="22860" y="5003800"/>
                  </a:moveTo>
                  <a:lnTo>
                    <a:pt x="19812" y="5003800"/>
                  </a:lnTo>
                  <a:lnTo>
                    <a:pt x="22860" y="5000336"/>
                  </a:lnTo>
                  <a:lnTo>
                    <a:pt x="22860" y="50038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3291" y="1938528"/>
              <a:ext cx="8188451" cy="9875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520" y="1906524"/>
              <a:ext cx="1014983" cy="101041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6948" y="1898904"/>
              <a:ext cx="1021080" cy="1019810"/>
            </a:xfrm>
            <a:custGeom>
              <a:avLst/>
              <a:gdLst/>
              <a:ahLst/>
              <a:cxnLst/>
              <a:rect l="l" t="t" r="r" b="b"/>
              <a:pathLst>
                <a:path w="1021080" h="1019810">
                  <a:moveTo>
                    <a:pt x="512063" y="1019556"/>
                  </a:moveTo>
                  <a:lnTo>
                    <a:pt x="461772" y="1018032"/>
                  </a:lnTo>
                  <a:lnTo>
                    <a:pt x="414528" y="1010412"/>
                  </a:lnTo>
                  <a:lnTo>
                    <a:pt x="368808" y="999744"/>
                  </a:lnTo>
                  <a:lnTo>
                    <a:pt x="323087" y="984503"/>
                  </a:lnTo>
                  <a:lnTo>
                    <a:pt x="280416" y="966216"/>
                  </a:lnTo>
                  <a:lnTo>
                    <a:pt x="240792" y="943355"/>
                  </a:lnTo>
                  <a:lnTo>
                    <a:pt x="202692" y="915924"/>
                  </a:lnTo>
                  <a:lnTo>
                    <a:pt x="167640" y="886968"/>
                  </a:lnTo>
                  <a:lnTo>
                    <a:pt x="134112" y="854964"/>
                  </a:lnTo>
                  <a:lnTo>
                    <a:pt x="105156" y="818388"/>
                  </a:lnTo>
                  <a:lnTo>
                    <a:pt x="79248" y="781812"/>
                  </a:lnTo>
                  <a:lnTo>
                    <a:pt x="56388" y="740664"/>
                  </a:lnTo>
                  <a:lnTo>
                    <a:pt x="36576" y="697992"/>
                  </a:lnTo>
                  <a:lnTo>
                    <a:pt x="21336" y="653796"/>
                  </a:lnTo>
                  <a:lnTo>
                    <a:pt x="10668" y="608075"/>
                  </a:lnTo>
                  <a:lnTo>
                    <a:pt x="3048" y="559307"/>
                  </a:lnTo>
                  <a:lnTo>
                    <a:pt x="0" y="510539"/>
                  </a:lnTo>
                  <a:lnTo>
                    <a:pt x="3048" y="461771"/>
                  </a:lnTo>
                  <a:lnTo>
                    <a:pt x="9144" y="414527"/>
                  </a:lnTo>
                  <a:lnTo>
                    <a:pt x="21336" y="367283"/>
                  </a:lnTo>
                  <a:lnTo>
                    <a:pt x="36576" y="323087"/>
                  </a:lnTo>
                  <a:lnTo>
                    <a:pt x="54864" y="280415"/>
                  </a:lnTo>
                  <a:lnTo>
                    <a:pt x="77724" y="240791"/>
                  </a:lnTo>
                  <a:lnTo>
                    <a:pt x="105156" y="202691"/>
                  </a:lnTo>
                  <a:lnTo>
                    <a:pt x="134112" y="166115"/>
                  </a:lnTo>
                  <a:lnTo>
                    <a:pt x="166116" y="134111"/>
                  </a:lnTo>
                  <a:lnTo>
                    <a:pt x="202692" y="105155"/>
                  </a:lnTo>
                  <a:lnTo>
                    <a:pt x="240792" y="77723"/>
                  </a:lnTo>
                  <a:lnTo>
                    <a:pt x="280416" y="54863"/>
                  </a:lnTo>
                  <a:lnTo>
                    <a:pt x="323087" y="36576"/>
                  </a:lnTo>
                  <a:lnTo>
                    <a:pt x="367284" y="21335"/>
                  </a:lnTo>
                  <a:lnTo>
                    <a:pt x="414528" y="10667"/>
                  </a:lnTo>
                  <a:lnTo>
                    <a:pt x="461772" y="3047"/>
                  </a:lnTo>
                  <a:lnTo>
                    <a:pt x="510539" y="0"/>
                  </a:lnTo>
                  <a:lnTo>
                    <a:pt x="560832" y="3047"/>
                  </a:lnTo>
                  <a:lnTo>
                    <a:pt x="608076" y="9143"/>
                  </a:lnTo>
                  <a:lnTo>
                    <a:pt x="512063" y="9143"/>
                  </a:lnTo>
                  <a:lnTo>
                    <a:pt x="463296" y="12191"/>
                  </a:lnTo>
                  <a:lnTo>
                    <a:pt x="416052" y="18287"/>
                  </a:lnTo>
                  <a:lnTo>
                    <a:pt x="370332" y="30479"/>
                  </a:lnTo>
                  <a:lnTo>
                    <a:pt x="327660" y="44195"/>
                  </a:lnTo>
                  <a:lnTo>
                    <a:pt x="284988" y="64007"/>
                  </a:lnTo>
                  <a:lnTo>
                    <a:pt x="245364" y="85343"/>
                  </a:lnTo>
                  <a:lnTo>
                    <a:pt x="207264" y="111252"/>
                  </a:lnTo>
                  <a:lnTo>
                    <a:pt x="173736" y="140207"/>
                  </a:lnTo>
                  <a:lnTo>
                    <a:pt x="141732" y="172211"/>
                  </a:lnTo>
                  <a:lnTo>
                    <a:pt x="112776" y="207263"/>
                  </a:lnTo>
                  <a:lnTo>
                    <a:pt x="86868" y="245363"/>
                  </a:lnTo>
                  <a:lnTo>
                    <a:pt x="64008" y="284987"/>
                  </a:lnTo>
                  <a:lnTo>
                    <a:pt x="45720" y="326135"/>
                  </a:lnTo>
                  <a:lnTo>
                    <a:pt x="30480" y="370331"/>
                  </a:lnTo>
                  <a:lnTo>
                    <a:pt x="18288" y="414527"/>
                  </a:lnTo>
                  <a:lnTo>
                    <a:pt x="12192" y="461771"/>
                  </a:lnTo>
                  <a:lnTo>
                    <a:pt x="9144" y="510539"/>
                  </a:lnTo>
                  <a:lnTo>
                    <a:pt x="12192" y="557783"/>
                  </a:lnTo>
                  <a:lnTo>
                    <a:pt x="18288" y="605027"/>
                  </a:lnTo>
                  <a:lnTo>
                    <a:pt x="30480" y="650748"/>
                  </a:lnTo>
                  <a:lnTo>
                    <a:pt x="44196" y="694944"/>
                  </a:lnTo>
                  <a:lnTo>
                    <a:pt x="64008" y="736092"/>
                  </a:lnTo>
                  <a:lnTo>
                    <a:pt x="85344" y="775716"/>
                  </a:lnTo>
                  <a:lnTo>
                    <a:pt x="111252" y="813816"/>
                  </a:lnTo>
                  <a:lnTo>
                    <a:pt x="140208" y="847344"/>
                  </a:lnTo>
                  <a:lnTo>
                    <a:pt x="172212" y="879348"/>
                  </a:lnTo>
                  <a:lnTo>
                    <a:pt x="207264" y="908303"/>
                  </a:lnTo>
                  <a:lnTo>
                    <a:pt x="245364" y="934212"/>
                  </a:lnTo>
                  <a:lnTo>
                    <a:pt x="284988" y="957072"/>
                  </a:lnTo>
                  <a:lnTo>
                    <a:pt x="326136" y="975360"/>
                  </a:lnTo>
                  <a:lnTo>
                    <a:pt x="370332" y="990600"/>
                  </a:lnTo>
                  <a:lnTo>
                    <a:pt x="416052" y="1002792"/>
                  </a:lnTo>
                  <a:lnTo>
                    <a:pt x="463296" y="1008888"/>
                  </a:lnTo>
                  <a:lnTo>
                    <a:pt x="510539" y="1010412"/>
                  </a:lnTo>
                  <a:lnTo>
                    <a:pt x="608076" y="1010412"/>
                  </a:lnTo>
                  <a:lnTo>
                    <a:pt x="560832" y="1018032"/>
                  </a:lnTo>
                  <a:lnTo>
                    <a:pt x="512063" y="1019556"/>
                  </a:lnTo>
                  <a:close/>
                </a:path>
                <a:path w="1021080" h="1019810">
                  <a:moveTo>
                    <a:pt x="608076" y="1010412"/>
                  </a:moveTo>
                  <a:lnTo>
                    <a:pt x="510539" y="1010412"/>
                  </a:lnTo>
                  <a:lnTo>
                    <a:pt x="559308" y="1008888"/>
                  </a:lnTo>
                  <a:lnTo>
                    <a:pt x="606552" y="1002792"/>
                  </a:lnTo>
                  <a:lnTo>
                    <a:pt x="652272" y="990600"/>
                  </a:lnTo>
                  <a:lnTo>
                    <a:pt x="694944" y="976884"/>
                  </a:lnTo>
                  <a:lnTo>
                    <a:pt x="737616" y="957072"/>
                  </a:lnTo>
                  <a:lnTo>
                    <a:pt x="777240" y="935735"/>
                  </a:lnTo>
                  <a:lnTo>
                    <a:pt x="813816" y="909827"/>
                  </a:lnTo>
                  <a:lnTo>
                    <a:pt x="848868" y="880872"/>
                  </a:lnTo>
                  <a:lnTo>
                    <a:pt x="880872" y="848868"/>
                  </a:lnTo>
                  <a:lnTo>
                    <a:pt x="909827" y="813816"/>
                  </a:lnTo>
                  <a:lnTo>
                    <a:pt x="935736" y="775716"/>
                  </a:lnTo>
                  <a:lnTo>
                    <a:pt x="958596" y="736092"/>
                  </a:lnTo>
                  <a:lnTo>
                    <a:pt x="976884" y="694944"/>
                  </a:lnTo>
                  <a:lnTo>
                    <a:pt x="992124" y="650748"/>
                  </a:lnTo>
                  <a:lnTo>
                    <a:pt x="1004316" y="606551"/>
                  </a:lnTo>
                  <a:lnTo>
                    <a:pt x="1010412" y="559307"/>
                  </a:lnTo>
                  <a:lnTo>
                    <a:pt x="1011936" y="510539"/>
                  </a:lnTo>
                  <a:lnTo>
                    <a:pt x="1010412" y="461771"/>
                  </a:lnTo>
                  <a:lnTo>
                    <a:pt x="1004316" y="416051"/>
                  </a:lnTo>
                  <a:lnTo>
                    <a:pt x="992124" y="370331"/>
                  </a:lnTo>
                  <a:lnTo>
                    <a:pt x="978408" y="326135"/>
                  </a:lnTo>
                  <a:lnTo>
                    <a:pt x="958596" y="284987"/>
                  </a:lnTo>
                  <a:lnTo>
                    <a:pt x="935736" y="245363"/>
                  </a:lnTo>
                  <a:lnTo>
                    <a:pt x="911352" y="207263"/>
                  </a:lnTo>
                  <a:lnTo>
                    <a:pt x="880872" y="173735"/>
                  </a:lnTo>
                  <a:lnTo>
                    <a:pt x="848868" y="141731"/>
                  </a:lnTo>
                  <a:lnTo>
                    <a:pt x="815340" y="111252"/>
                  </a:lnTo>
                  <a:lnTo>
                    <a:pt x="777240" y="86867"/>
                  </a:lnTo>
                  <a:lnTo>
                    <a:pt x="737616" y="64007"/>
                  </a:lnTo>
                  <a:lnTo>
                    <a:pt x="696468" y="44195"/>
                  </a:lnTo>
                  <a:lnTo>
                    <a:pt x="652272" y="30479"/>
                  </a:lnTo>
                  <a:lnTo>
                    <a:pt x="606552" y="18287"/>
                  </a:lnTo>
                  <a:lnTo>
                    <a:pt x="559308" y="12191"/>
                  </a:lnTo>
                  <a:lnTo>
                    <a:pt x="512063" y="9143"/>
                  </a:lnTo>
                  <a:lnTo>
                    <a:pt x="608076" y="9143"/>
                  </a:lnTo>
                  <a:lnTo>
                    <a:pt x="653796" y="21335"/>
                  </a:lnTo>
                  <a:lnTo>
                    <a:pt x="699516" y="36576"/>
                  </a:lnTo>
                  <a:lnTo>
                    <a:pt x="742188" y="54863"/>
                  </a:lnTo>
                  <a:lnTo>
                    <a:pt x="781812" y="77723"/>
                  </a:lnTo>
                  <a:lnTo>
                    <a:pt x="819912" y="105155"/>
                  </a:lnTo>
                  <a:lnTo>
                    <a:pt x="854964" y="134111"/>
                  </a:lnTo>
                  <a:lnTo>
                    <a:pt x="888492" y="166115"/>
                  </a:lnTo>
                  <a:lnTo>
                    <a:pt x="917448" y="201167"/>
                  </a:lnTo>
                  <a:lnTo>
                    <a:pt x="943356" y="239267"/>
                  </a:lnTo>
                  <a:lnTo>
                    <a:pt x="966216" y="280415"/>
                  </a:lnTo>
                  <a:lnTo>
                    <a:pt x="986028" y="323087"/>
                  </a:lnTo>
                  <a:lnTo>
                    <a:pt x="1001268" y="367283"/>
                  </a:lnTo>
                  <a:lnTo>
                    <a:pt x="1011936" y="413003"/>
                  </a:lnTo>
                  <a:lnTo>
                    <a:pt x="1019556" y="461771"/>
                  </a:lnTo>
                  <a:lnTo>
                    <a:pt x="1021080" y="510539"/>
                  </a:lnTo>
                  <a:lnTo>
                    <a:pt x="1019556" y="559307"/>
                  </a:lnTo>
                  <a:lnTo>
                    <a:pt x="1011936" y="606551"/>
                  </a:lnTo>
                  <a:lnTo>
                    <a:pt x="1001268" y="653796"/>
                  </a:lnTo>
                  <a:lnTo>
                    <a:pt x="986028" y="697992"/>
                  </a:lnTo>
                  <a:lnTo>
                    <a:pt x="967740" y="740664"/>
                  </a:lnTo>
                  <a:lnTo>
                    <a:pt x="944879" y="780288"/>
                  </a:lnTo>
                  <a:lnTo>
                    <a:pt x="917448" y="818388"/>
                  </a:lnTo>
                  <a:lnTo>
                    <a:pt x="888492" y="853440"/>
                  </a:lnTo>
                  <a:lnTo>
                    <a:pt x="856488" y="886968"/>
                  </a:lnTo>
                  <a:lnTo>
                    <a:pt x="819912" y="915924"/>
                  </a:lnTo>
                  <a:lnTo>
                    <a:pt x="781812" y="941831"/>
                  </a:lnTo>
                  <a:lnTo>
                    <a:pt x="742188" y="964692"/>
                  </a:lnTo>
                  <a:lnTo>
                    <a:pt x="699516" y="984503"/>
                  </a:lnTo>
                  <a:lnTo>
                    <a:pt x="655320" y="999744"/>
                  </a:lnTo>
                  <a:lnTo>
                    <a:pt x="608076" y="101041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9636" y="3154680"/>
              <a:ext cx="7904987" cy="9875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864" y="3118104"/>
              <a:ext cx="1010411" cy="10104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90244" y="3112008"/>
              <a:ext cx="1021080" cy="1021080"/>
            </a:xfrm>
            <a:custGeom>
              <a:avLst/>
              <a:gdLst/>
              <a:ahLst/>
              <a:cxnLst/>
              <a:rect l="l" t="t" r="r" b="b"/>
              <a:pathLst>
                <a:path w="1021080" h="1021079">
                  <a:moveTo>
                    <a:pt x="512063" y="1021080"/>
                  </a:moveTo>
                  <a:lnTo>
                    <a:pt x="461772" y="1019556"/>
                  </a:lnTo>
                  <a:lnTo>
                    <a:pt x="414528" y="1011936"/>
                  </a:lnTo>
                  <a:lnTo>
                    <a:pt x="368808" y="1001268"/>
                  </a:lnTo>
                  <a:lnTo>
                    <a:pt x="323087" y="986027"/>
                  </a:lnTo>
                  <a:lnTo>
                    <a:pt x="280416" y="967740"/>
                  </a:lnTo>
                  <a:lnTo>
                    <a:pt x="240792" y="944879"/>
                  </a:lnTo>
                  <a:lnTo>
                    <a:pt x="202692" y="917448"/>
                  </a:lnTo>
                  <a:lnTo>
                    <a:pt x="167640" y="888492"/>
                  </a:lnTo>
                  <a:lnTo>
                    <a:pt x="134112" y="856488"/>
                  </a:lnTo>
                  <a:lnTo>
                    <a:pt x="105156" y="819912"/>
                  </a:lnTo>
                  <a:lnTo>
                    <a:pt x="79248" y="781812"/>
                  </a:lnTo>
                  <a:lnTo>
                    <a:pt x="56388" y="742188"/>
                  </a:lnTo>
                  <a:lnTo>
                    <a:pt x="36576" y="699516"/>
                  </a:lnTo>
                  <a:lnTo>
                    <a:pt x="21336" y="655320"/>
                  </a:lnTo>
                  <a:lnTo>
                    <a:pt x="10668" y="608075"/>
                  </a:lnTo>
                  <a:lnTo>
                    <a:pt x="3048" y="560831"/>
                  </a:lnTo>
                  <a:lnTo>
                    <a:pt x="0" y="512063"/>
                  </a:lnTo>
                  <a:lnTo>
                    <a:pt x="3048" y="461771"/>
                  </a:lnTo>
                  <a:lnTo>
                    <a:pt x="9144" y="414527"/>
                  </a:lnTo>
                  <a:lnTo>
                    <a:pt x="21336" y="368807"/>
                  </a:lnTo>
                  <a:lnTo>
                    <a:pt x="36576" y="323087"/>
                  </a:lnTo>
                  <a:lnTo>
                    <a:pt x="54864" y="280415"/>
                  </a:lnTo>
                  <a:lnTo>
                    <a:pt x="77724" y="240791"/>
                  </a:lnTo>
                  <a:lnTo>
                    <a:pt x="105156" y="202691"/>
                  </a:lnTo>
                  <a:lnTo>
                    <a:pt x="134112" y="167639"/>
                  </a:lnTo>
                  <a:lnTo>
                    <a:pt x="166116" y="134111"/>
                  </a:lnTo>
                  <a:lnTo>
                    <a:pt x="202692" y="105155"/>
                  </a:lnTo>
                  <a:lnTo>
                    <a:pt x="240792" y="79247"/>
                  </a:lnTo>
                  <a:lnTo>
                    <a:pt x="280416" y="56387"/>
                  </a:lnTo>
                  <a:lnTo>
                    <a:pt x="323087" y="36576"/>
                  </a:lnTo>
                  <a:lnTo>
                    <a:pt x="367284" y="21335"/>
                  </a:lnTo>
                  <a:lnTo>
                    <a:pt x="414528" y="10667"/>
                  </a:lnTo>
                  <a:lnTo>
                    <a:pt x="461772" y="3047"/>
                  </a:lnTo>
                  <a:lnTo>
                    <a:pt x="510539" y="0"/>
                  </a:lnTo>
                  <a:lnTo>
                    <a:pt x="560832" y="3047"/>
                  </a:lnTo>
                  <a:lnTo>
                    <a:pt x="608076" y="9143"/>
                  </a:lnTo>
                  <a:lnTo>
                    <a:pt x="512063" y="9143"/>
                  </a:lnTo>
                  <a:lnTo>
                    <a:pt x="463296" y="12191"/>
                  </a:lnTo>
                  <a:lnTo>
                    <a:pt x="416052" y="18287"/>
                  </a:lnTo>
                  <a:lnTo>
                    <a:pt x="370332" y="30479"/>
                  </a:lnTo>
                  <a:lnTo>
                    <a:pt x="327660" y="44195"/>
                  </a:lnTo>
                  <a:lnTo>
                    <a:pt x="284988" y="64007"/>
                  </a:lnTo>
                  <a:lnTo>
                    <a:pt x="245364" y="85343"/>
                  </a:lnTo>
                  <a:lnTo>
                    <a:pt x="208788" y="111251"/>
                  </a:lnTo>
                  <a:lnTo>
                    <a:pt x="173736" y="140207"/>
                  </a:lnTo>
                  <a:lnTo>
                    <a:pt x="141732" y="172211"/>
                  </a:lnTo>
                  <a:lnTo>
                    <a:pt x="112776" y="207263"/>
                  </a:lnTo>
                  <a:lnTo>
                    <a:pt x="86868" y="245363"/>
                  </a:lnTo>
                  <a:lnTo>
                    <a:pt x="64008" y="284987"/>
                  </a:lnTo>
                  <a:lnTo>
                    <a:pt x="45720" y="326135"/>
                  </a:lnTo>
                  <a:lnTo>
                    <a:pt x="30480" y="370331"/>
                  </a:lnTo>
                  <a:lnTo>
                    <a:pt x="18288" y="416051"/>
                  </a:lnTo>
                  <a:lnTo>
                    <a:pt x="12192" y="463295"/>
                  </a:lnTo>
                  <a:lnTo>
                    <a:pt x="9144" y="510539"/>
                  </a:lnTo>
                  <a:lnTo>
                    <a:pt x="12192" y="559307"/>
                  </a:lnTo>
                  <a:lnTo>
                    <a:pt x="18288" y="606551"/>
                  </a:lnTo>
                  <a:lnTo>
                    <a:pt x="30480" y="652272"/>
                  </a:lnTo>
                  <a:lnTo>
                    <a:pt x="44196" y="694944"/>
                  </a:lnTo>
                  <a:lnTo>
                    <a:pt x="64008" y="737616"/>
                  </a:lnTo>
                  <a:lnTo>
                    <a:pt x="85344" y="777240"/>
                  </a:lnTo>
                  <a:lnTo>
                    <a:pt x="111252" y="813816"/>
                  </a:lnTo>
                  <a:lnTo>
                    <a:pt x="140208" y="848868"/>
                  </a:lnTo>
                  <a:lnTo>
                    <a:pt x="172212" y="880872"/>
                  </a:lnTo>
                  <a:lnTo>
                    <a:pt x="207264" y="909827"/>
                  </a:lnTo>
                  <a:lnTo>
                    <a:pt x="245364" y="935736"/>
                  </a:lnTo>
                  <a:lnTo>
                    <a:pt x="284988" y="958596"/>
                  </a:lnTo>
                  <a:lnTo>
                    <a:pt x="326136" y="976884"/>
                  </a:lnTo>
                  <a:lnTo>
                    <a:pt x="370332" y="992124"/>
                  </a:lnTo>
                  <a:lnTo>
                    <a:pt x="416052" y="1004316"/>
                  </a:lnTo>
                  <a:lnTo>
                    <a:pt x="463296" y="1010412"/>
                  </a:lnTo>
                  <a:lnTo>
                    <a:pt x="510539" y="1011936"/>
                  </a:lnTo>
                  <a:lnTo>
                    <a:pt x="608076" y="1011936"/>
                  </a:lnTo>
                  <a:lnTo>
                    <a:pt x="560832" y="1019556"/>
                  </a:lnTo>
                  <a:lnTo>
                    <a:pt x="512063" y="1021080"/>
                  </a:lnTo>
                  <a:close/>
                </a:path>
                <a:path w="1021080" h="1021079">
                  <a:moveTo>
                    <a:pt x="608076" y="1011936"/>
                  </a:moveTo>
                  <a:lnTo>
                    <a:pt x="510539" y="1011936"/>
                  </a:lnTo>
                  <a:lnTo>
                    <a:pt x="559308" y="1010412"/>
                  </a:lnTo>
                  <a:lnTo>
                    <a:pt x="606552" y="1004316"/>
                  </a:lnTo>
                  <a:lnTo>
                    <a:pt x="652272" y="992124"/>
                  </a:lnTo>
                  <a:lnTo>
                    <a:pt x="694944" y="978408"/>
                  </a:lnTo>
                  <a:lnTo>
                    <a:pt x="737616" y="958596"/>
                  </a:lnTo>
                  <a:lnTo>
                    <a:pt x="777240" y="935736"/>
                  </a:lnTo>
                  <a:lnTo>
                    <a:pt x="813816" y="911351"/>
                  </a:lnTo>
                  <a:lnTo>
                    <a:pt x="848868" y="880872"/>
                  </a:lnTo>
                  <a:lnTo>
                    <a:pt x="880872" y="848868"/>
                  </a:lnTo>
                  <a:lnTo>
                    <a:pt x="909827" y="815340"/>
                  </a:lnTo>
                  <a:lnTo>
                    <a:pt x="935736" y="777240"/>
                  </a:lnTo>
                  <a:lnTo>
                    <a:pt x="958596" y="737616"/>
                  </a:lnTo>
                  <a:lnTo>
                    <a:pt x="976884" y="696468"/>
                  </a:lnTo>
                  <a:lnTo>
                    <a:pt x="992124" y="652272"/>
                  </a:lnTo>
                  <a:lnTo>
                    <a:pt x="1004316" y="606551"/>
                  </a:lnTo>
                  <a:lnTo>
                    <a:pt x="1010412" y="559307"/>
                  </a:lnTo>
                  <a:lnTo>
                    <a:pt x="1011936" y="512063"/>
                  </a:lnTo>
                  <a:lnTo>
                    <a:pt x="1010412" y="463295"/>
                  </a:lnTo>
                  <a:lnTo>
                    <a:pt x="1004316" y="416051"/>
                  </a:lnTo>
                  <a:lnTo>
                    <a:pt x="992124" y="370331"/>
                  </a:lnTo>
                  <a:lnTo>
                    <a:pt x="978408" y="327659"/>
                  </a:lnTo>
                  <a:lnTo>
                    <a:pt x="958596" y="284987"/>
                  </a:lnTo>
                  <a:lnTo>
                    <a:pt x="935736" y="245363"/>
                  </a:lnTo>
                  <a:lnTo>
                    <a:pt x="911352" y="208787"/>
                  </a:lnTo>
                  <a:lnTo>
                    <a:pt x="880872" y="173735"/>
                  </a:lnTo>
                  <a:lnTo>
                    <a:pt x="848868" y="141731"/>
                  </a:lnTo>
                  <a:lnTo>
                    <a:pt x="815340" y="112776"/>
                  </a:lnTo>
                  <a:lnTo>
                    <a:pt x="777240" y="86867"/>
                  </a:lnTo>
                  <a:lnTo>
                    <a:pt x="737616" y="64007"/>
                  </a:lnTo>
                  <a:lnTo>
                    <a:pt x="696468" y="45719"/>
                  </a:lnTo>
                  <a:lnTo>
                    <a:pt x="652272" y="30479"/>
                  </a:lnTo>
                  <a:lnTo>
                    <a:pt x="606552" y="18287"/>
                  </a:lnTo>
                  <a:lnTo>
                    <a:pt x="559308" y="12191"/>
                  </a:lnTo>
                  <a:lnTo>
                    <a:pt x="512063" y="9143"/>
                  </a:lnTo>
                  <a:lnTo>
                    <a:pt x="608076" y="9143"/>
                  </a:lnTo>
                  <a:lnTo>
                    <a:pt x="653796" y="21335"/>
                  </a:lnTo>
                  <a:lnTo>
                    <a:pt x="699516" y="36576"/>
                  </a:lnTo>
                  <a:lnTo>
                    <a:pt x="742188" y="54863"/>
                  </a:lnTo>
                  <a:lnTo>
                    <a:pt x="781812" y="77724"/>
                  </a:lnTo>
                  <a:lnTo>
                    <a:pt x="819912" y="105155"/>
                  </a:lnTo>
                  <a:lnTo>
                    <a:pt x="854964" y="134111"/>
                  </a:lnTo>
                  <a:lnTo>
                    <a:pt x="888492" y="166115"/>
                  </a:lnTo>
                  <a:lnTo>
                    <a:pt x="917448" y="202691"/>
                  </a:lnTo>
                  <a:lnTo>
                    <a:pt x="943356" y="240791"/>
                  </a:lnTo>
                  <a:lnTo>
                    <a:pt x="966216" y="280415"/>
                  </a:lnTo>
                  <a:lnTo>
                    <a:pt x="986028" y="323087"/>
                  </a:lnTo>
                  <a:lnTo>
                    <a:pt x="1001268" y="367283"/>
                  </a:lnTo>
                  <a:lnTo>
                    <a:pt x="1011936" y="414527"/>
                  </a:lnTo>
                  <a:lnTo>
                    <a:pt x="1019556" y="461771"/>
                  </a:lnTo>
                  <a:lnTo>
                    <a:pt x="1021080" y="510539"/>
                  </a:lnTo>
                  <a:lnTo>
                    <a:pt x="1019556" y="560831"/>
                  </a:lnTo>
                  <a:lnTo>
                    <a:pt x="1011936" y="608075"/>
                  </a:lnTo>
                  <a:lnTo>
                    <a:pt x="1001268" y="653796"/>
                  </a:lnTo>
                  <a:lnTo>
                    <a:pt x="986028" y="699516"/>
                  </a:lnTo>
                  <a:lnTo>
                    <a:pt x="967740" y="742188"/>
                  </a:lnTo>
                  <a:lnTo>
                    <a:pt x="944879" y="781812"/>
                  </a:lnTo>
                  <a:lnTo>
                    <a:pt x="917448" y="819912"/>
                  </a:lnTo>
                  <a:lnTo>
                    <a:pt x="888492" y="854964"/>
                  </a:lnTo>
                  <a:lnTo>
                    <a:pt x="856488" y="888492"/>
                  </a:lnTo>
                  <a:lnTo>
                    <a:pt x="819912" y="917448"/>
                  </a:lnTo>
                  <a:lnTo>
                    <a:pt x="781812" y="943355"/>
                  </a:lnTo>
                  <a:lnTo>
                    <a:pt x="742188" y="966216"/>
                  </a:lnTo>
                  <a:lnTo>
                    <a:pt x="699516" y="986027"/>
                  </a:lnTo>
                  <a:lnTo>
                    <a:pt x="655320" y="1001268"/>
                  </a:lnTo>
                  <a:lnTo>
                    <a:pt x="608076" y="1011936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9636" y="4366260"/>
              <a:ext cx="7722107" cy="9555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864" y="4329683"/>
              <a:ext cx="1010411" cy="10149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90244" y="4325111"/>
              <a:ext cx="1021080" cy="1021080"/>
            </a:xfrm>
            <a:custGeom>
              <a:avLst/>
              <a:gdLst/>
              <a:ahLst/>
              <a:cxnLst/>
              <a:rect l="l" t="t" r="r" b="b"/>
              <a:pathLst>
                <a:path w="1021080" h="1021079">
                  <a:moveTo>
                    <a:pt x="512063" y="1021080"/>
                  </a:moveTo>
                  <a:lnTo>
                    <a:pt x="461772" y="1019556"/>
                  </a:lnTo>
                  <a:lnTo>
                    <a:pt x="414528" y="1011936"/>
                  </a:lnTo>
                  <a:lnTo>
                    <a:pt x="368808" y="1001268"/>
                  </a:lnTo>
                  <a:lnTo>
                    <a:pt x="323087" y="986027"/>
                  </a:lnTo>
                  <a:lnTo>
                    <a:pt x="280416" y="967740"/>
                  </a:lnTo>
                  <a:lnTo>
                    <a:pt x="240792" y="944879"/>
                  </a:lnTo>
                  <a:lnTo>
                    <a:pt x="202692" y="917448"/>
                  </a:lnTo>
                  <a:lnTo>
                    <a:pt x="167640" y="888492"/>
                  </a:lnTo>
                  <a:lnTo>
                    <a:pt x="134112" y="856488"/>
                  </a:lnTo>
                  <a:lnTo>
                    <a:pt x="105156" y="819912"/>
                  </a:lnTo>
                  <a:lnTo>
                    <a:pt x="79248" y="781812"/>
                  </a:lnTo>
                  <a:lnTo>
                    <a:pt x="56388" y="742188"/>
                  </a:lnTo>
                  <a:lnTo>
                    <a:pt x="36576" y="699516"/>
                  </a:lnTo>
                  <a:lnTo>
                    <a:pt x="21336" y="655320"/>
                  </a:lnTo>
                  <a:lnTo>
                    <a:pt x="10668" y="608075"/>
                  </a:lnTo>
                  <a:lnTo>
                    <a:pt x="3048" y="560831"/>
                  </a:lnTo>
                  <a:lnTo>
                    <a:pt x="0" y="512063"/>
                  </a:lnTo>
                  <a:lnTo>
                    <a:pt x="3048" y="461771"/>
                  </a:lnTo>
                  <a:lnTo>
                    <a:pt x="9144" y="414527"/>
                  </a:lnTo>
                  <a:lnTo>
                    <a:pt x="21336" y="368807"/>
                  </a:lnTo>
                  <a:lnTo>
                    <a:pt x="36576" y="323087"/>
                  </a:lnTo>
                  <a:lnTo>
                    <a:pt x="54864" y="280415"/>
                  </a:lnTo>
                  <a:lnTo>
                    <a:pt x="77724" y="240791"/>
                  </a:lnTo>
                  <a:lnTo>
                    <a:pt x="105156" y="202691"/>
                  </a:lnTo>
                  <a:lnTo>
                    <a:pt x="134112" y="167639"/>
                  </a:lnTo>
                  <a:lnTo>
                    <a:pt x="166116" y="134111"/>
                  </a:lnTo>
                  <a:lnTo>
                    <a:pt x="202692" y="105155"/>
                  </a:lnTo>
                  <a:lnTo>
                    <a:pt x="240792" y="79247"/>
                  </a:lnTo>
                  <a:lnTo>
                    <a:pt x="280416" y="56387"/>
                  </a:lnTo>
                  <a:lnTo>
                    <a:pt x="323087" y="36576"/>
                  </a:lnTo>
                  <a:lnTo>
                    <a:pt x="367284" y="21335"/>
                  </a:lnTo>
                  <a:lnTo>
                    <a:pt x="414528" y="10667"/>
                  </a:lnTo>
                  <a:lnTo>
                    <a:pt x="461772" y="3047"/>
                  </a:lnTo>
                  <a:lnTo>
                    <a:pt x="510539" y="0"/>
                  </a:lnTo>
                  <a:lnTo>
                    <a:pt x="560832" y="3047"/>
                  </a:lnTo>
                  <a:lnTo>
                    <a:pt x="608076" y="9143"/>
                  </a:lnTo>
                  <a:lnTo>
                    <a:pt x="512063" y="9143"/>
                  </a:lnTo>
                  <a:lnTo>
                    <a:pt x="463296" y="12191"/>
                  </a:lnTo>
                  <a:lnTo>
                    <a:pt x="416052" y="18287"/>
                  </a:lnTo>
                  <a:lnTo>
                    <a:pt x="370332" y="30479"/>
                  </a:lnTo>
                  <a:lnTo>
                    <a:pt x="327660" y="44195"/>
                  </a:lnTo>
                  <a:lnTo>
                    <a:pt x="284988" y="64007"/>
                  </a:lnTo>
                  <a:lnTo>
                    <a:pt x="245364" y="85343"/>
                  </a:lnTo>
                  <a:lnTo>
                    <a:pt x="208788" y="111251"/>
                  </a:lnTo>
                  <a:lnTo>
                    <a:pt x="173736" y="140207"/>
                  </a:lnTo>
                  <a:lnTo>
                    <a:pt x="141732" y="172211"/>
                  </a:lnTo>
                  <a:lnTo>
                    <a:pt x="112776" y="207263"/>
                  </a:lnTo>
                  <a:lnTo>
                    <a:pt x="86868" y="245363"/>
                  </a:lnTo>
                  <a:lnTo>
                    <a:pt x="64008" y="284987"/>
                  </a:lnTo>
                  <a:lnTo>
                    <a:pt x="45720" y="326135"/>
                  </a:lnTo>
                  <a:lnTo>
                    <a:pt x="30480" y="370331"/>
                  </a:lnTo>
                  <a:lnTo>
                    <a:pt x="18288" y="416051"/>
                  </a:lnTo>
                  <a:lnTo>
                    <a:pt x="12192" y="463295"/>
                  </a:lnTo>
                  <a:lnTo>
                    <a:pt x="9144" y="510539"/>
                  </a:lnTo>
                  <a:lnTo>
                    <a:pt x="12192" y="559307"/>
                  </a:lnTo>
                  <a:lnTo>
                    <a:pt x="18288" y="606551"/>
                  </a:lnTo>
                  <a:lnTo>
                    <a:pt x="30480" y="652272"/>
                  </a:lnTo>
                  <a:lnTo>
                    <a:pt x="44196" y="694944"/>
                  </a:lnTo>
                  <a:lnTo>
                    <a:pt x="64008" y="737616"/>
                  </a:lnTo>
                  <a:lnTo>
                    <a:pt x="85344" y="777240"/>
                  </a:lnTo>
                  <a:lnTo>
                    <a:pt x="111252" y="813816"/>
                  </a:lnTo>
                  <a:lnTo>
                    <a:pt x="140208" y="848868"/>
                  </a:lnTo>
                  <a:lnTo>
                    <a:pt x="172212" y="880872"/>
                  </a:lnTo>
                  <a:lnTo>
                    <a:pt x="207264" y="909827"/>
                  </a:lnTo>
                  <a:lnTo>
                    <a:pt x="245364" y="935736"/>
                  </a:lnTo>
                  <a:lnTo>
                    <a:pt x="284988" y="958596"/>
                  </a:lnTo>
                  <a:lnTo>
                    <a:pt x="326136" y="976884"/>
                  </a:lnTo>
                  <a:lnTo>
                    <a:pt x="370332" y="992124"/>
                  </a:lnTo>
                  <a:lnTo>
                    <a:pt x="416052" y="1004316"/>
                  </a:lnTo>
                  <a:lnTo>
                    <a:pt x="463296" y="1010412"/>
                  </a:lnTo>
                  <a:lnTo>
                    <a:pt x="510539" y="1011936"/>
                  </a:lnTo>
                  <a:lnTo>
                    <a:pt x="608076" y="1011936"/>
                  </a:lnTo>
                  <a:lnTo>
                    <a:pt x="560832" y="1019556"/>
                  </a:lnTo>
                  <a:lnTo>
                    <a:pt x="512063" y="1021080"/>
                  </a:lnTo>
                  <a:close/>
                </a:path>
                <a:path w="1021080" h="1021079">
                  <a:moveTo>
                    <a:pt x="608076" y="1011936"/>
                  </a:moveTo>
                  <a:lnTo>
                    <a:pt x="510539" y="1011936"/>
                  </a:lnTo>
                  <a:lnTo>
                    <a:pt x="559308" y="1010412"/>
                  </a:lnTo>
                  <a:lnTo>
                    <a:pt x="606552" y="1004316"/>
                  </a:lnTo>
                  <a:lnTo>
                    <a:pt x="652272" y="992124"/>
                  </a:lnTo>
                  <a:lnTo>
                    <a:pt x="694944" y="978408"/>
                  </a:lnTo>
                  <a:lnTo>
                    <a:pt x="737616" y="958596"/>
                  </a:lnTo>
                  <a:lnTo>
                    <a:pt x="777240" y="935736"/>
                  </a:lnTo>
                  <a:lnTo>
                    <a:pt x="813816" y="911351"/>
                  </a:lnTo>
                  <a:lnTo>
                    <a:pt x="848868" y="880872"/>
                  </a:lnTo>
                  <a:lnTo>
                    <a:pt x="880872" y="848868"/>
                  </a:lnTo>
                  <a:lnTo>
                    <a:pt x="909827" y="815340"/>
                  </a:lnTo>
                  <a:lnTo>
                    <a:pt x="935736" y="777240"/>
                  </a:lnTo>
                  <a:lnTo>
                    <a:pt x="958596" y="737616"/>
                  </a:lnTo>
                  <a:lnTo>
                    <a:pt x="976884" y="696468"/>
                  </a:lnTo>
                  <a:lnTo>
                    <a:pt x="992124" y="652272"/>
                  </a:lnTo>
                  <a:lnTo>
                    <a:pt x="1004316" y="606551"/>
                  </a:lnTo>
                  <a:lnTo>
                    <a:pt x="1010412" y="559307"/>
                  </a:lnTo>
                  <a:lnTo>
                    <a:pt x="1011936" y="512063"/>
                  </a:lnTo>
                  <a:lnTo>
                    <a:pt x="1010412" y="463295"/>
                  </a:lnTo>
                  <a:lnTo>
                    <a:pt x="1004316" y="416051"/>
                  </a:lnTo>
                  <a:lnTo>
                    <a:pt x="992124" y="370331"/>
                  </a:lnTo>
                  <a:lnTo>
                    <a:pt x="978408" y="327659"/>
                  </a:lnTo>
                  <a:lnTo>
                    <a:pt x="958596" y="284987"/>
                  </a:lnTo>
                  <a:lnTo>
                    <a:pt x="935736" y="245363"/>
                  </a:lnTo>
                  <a:lnTo>
                    <a:pt x="911352" y="208787"/>
                  </a:lnTo>
                  <a:lnTo>
                    <a:pt x="880872" y="173735"/>
                  </a:lnTo>
                  <a:lnTo>
                    <a:pt x="848868" y="141731"/>
                  </a:lnTo>
                  <a:lnTo>
                    <a:pt x="815340" y="112776"/>
                  </a:lnTo>
                  <a:lnTo>
                    <a:pt x="777240" y="86867"/>
                  </a:lnTo>
                  <a:lnTo>
                    <a:pt x="737616" y="64007"/>
                  </a:lnTo>
                  <a:lnTo>
                    <a:pt x="696468" y="45719"/>
                  </a:lnTo>
                  <a:lnTo>
                    <a:pt x="652272" y="30479"/>
                  </a:lnTo>
                  <a:lnTo>
                    <a:pt x="606552" y="18287"/>
                  </a:lnTo>
                  <a:lnTo>
                    <a:pt x="559308" y="12191"/>
                  </a:lnTo>
                  <a:lnTo>
                    <a:pt x="512063" y="9143"/>
                  </a:lnTo>
                  <a:lnTo>
                    <a:pt x="608076" y="9143"/>
                  </a:lnTo>
                  <a:lnTo>
                    <a:pt x="653796" y="21335"/>
                  </a:lnTo>
                  <a:lnTo>
                    <a:pt x="699516" y="36576"/>
                  </a:lnTo>
                  <a:lnTo>
                    <a:pt x="742188" y="54863"/>
                  </a:lnTo>
                  <a:lnTo>
                    <a:pt x="781812" y="77724"/>
                  </a:lnTo>
                  <a:lnTo>
                    <a:pt x="819912" y="105155"/>
                  </a:lnTo>
                  <a:lnTo>
                    <a:pt x="854964" y="134111"/>
                  </a:lnTo>
                  <a:lnTo>
                    <a:pt x="888492" y="166115"/>
                  </a:lnTo>
                  <a:lnTo>
                    <a:pt x="917448" y="202691"/>
                  </a:lnTo>
                  <a:lnTo>
                    <a:pt x="943356" y="240791"/>
                  </a:lnTo>
                  <a:lnTo>
                    <a:pt x="966216" y="280415"/>
                  </a:lnTo>
                  <a:lnTo>
                    <a:pt x="986028" y="323087"/>
                  </a:lnTo>
                  <a:lnTo>
                    <a:pt x="1001268" y="367283"/>
                  </a:lnTo>
                  <a:lnTo>
                    <a:pt x="1011936" y="414527"/>
                  </a:lnTo>
                  <a:lnTo>
                    <a:pt x="1019556" y="461771"/>
                  </a:lnTo>
                  <a:lnTo>
                    <a:pt x="1021080" y="510539"/>
                  </a:lnTo>
                  <a:lnTo>
                    <a:pt x="1019556" y="560831"/>
                  </a:lnTo>
                  <a:lnTo>
                    <a:pt x="1011936" y="608075"/>
                  </a:lnTo>
                  <a:lnTo>
                    <a:pt x="1001268" y="653796"/>
                  </a:lnTo>
                  <a:lnTo>
                    <a:pt x="986028" y="699516"/>
                  </a:lnTo>
                  <a:lnTo>
                    <a:pt x="967740" y="742188"/>
                  </a:lnTo>
                  <a:lnTo>
                    <a:pt x="944879" y="781812"/>
                  </a:lnTo>
                  <a:lnTo>
                    <a:pt x="917448" y="819912"/>
                  </a:lnTo>
                  <a:lnTo>
                    <a:pt x="888492" y="854964"/>
                  </a:lnTo>
                  <a:lnTo>
                    <a:pt x="856488" y="888492"/>
                  </a:lnTo>
                  <a:lnTo>
                    <a:pt x="819912" y="917448"/>
                  </a:lnTo>
                  <a:lnTo>
                    <a:pt x="781812" y="943355"/>
                  </a:lnTo>
                  <a:lnTo>
                    <a:pt x="742188" y="966216"/>
                  </a:lnTo>
                  <a:lnTo>
                    <a:pt x="699516" y="986027"/>
                  </a:lnTo>
                  <a:lnTo>
                    <a:pt x="655320" y="1001268"/>
                  </a:lnTo>
                  <a:lnTo>
                    <a:pt x="608076" y="1011936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3291" y="5582412"/>
              <a:ext cx="8307323" cy="98755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66399" y="1994391"/>
            <a:ext cx="7397115" cy="438467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1028700">
              <a:lnSpc>
                <a:spcPts val="2700"/>
              </a:lnSpc>
              <a:spcBef>
                <a:spcPts val="340"/>
              </a:spcBef>
            </a:pPr>
            <a:r>
              <a:rPr dirty="0" sz="2400" spc="-5">
                <a:latin typeface="Cambria"/>
                <a:cs typeface="Cambria"/>
              </a:rPr>
              <a:t>CPU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scheduling</a:t>
            </a:r>
            <a:r>
              <a:rPr dirty="0" sz="2400" spc="1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5">
                <a:latin typeface="Cambria"/>
                <a:cs typeface="Cambria"/>
              </a:rPr>
              <a:t>the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basis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multiprogramming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operating</a:t>
            </a:r>
            <a:r>
              <a:rPr dirty="0" sz="2400" spc="-9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systems.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3900">
              <a:latin typeface="Cambria"/>
              <a:cs typeface="Cambria"/>
            </a:endParaRPr>
          </a:p>
          <a:p>
            <a:pPr marL="475615" marR="5080">
              <a:lnSpc>
                <a:spcPts val="2500"/>
              </a:lnSpc>
            </a:pPr>
            <a:r>
              <a:rPr dirty="0" sz="2400" spc="-30">
                <a:latin typeface="Cambria"/>
                <a:cs typeface="Cambria"/>
              </a:rPr>
              <a:t>By </a:t>
            </a:r>
            <a:r>
              <a:rPr dirty="0" sz="2400" spc="-10">
                <a:latin typeface="Cambria"/>
                <a:cs typeface="Cambria"/>
              </a:rPr>
              <a:t>switching </a:t>
            </a:r>
            <a:r>
              <a:rPr dirty="0" sz="2400" spc="-5">
                <a:latin typeface="Cambria"/>
                <a:cs typeface="Cambria"/>
              </a:rPr>
              <a:t>the CPU among processes, </a:t>
            </a:r>
            <a:r>
              <a:rPr dirty="0" sz="2400" spc="-10">
                <a:latin typeface="Cambria"/>
                <a:cs typeface="Cambria"/>
              </a:rPr>
              <a:t>the operating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system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can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make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computer</a:t>
            </a:r>
            <a:r>
              <a:rPr dirty="0" sz="2400" spc="3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more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30">
                <a:latin typeface="Cambria"/>
                <a:cs typeface="Cambria"/>
              </a:rPr>
              <a:t>productive.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Cambria"/>
              <a:cs typeface="Cambria"/>
            </a:endParaRPr>
          </a:p>
          <a:p>
            <a:pPr marL="475615" marR="432434">
              <a:lnSpc>
                <a:spcPts val="2500"/>
              </a:lnSpc>
              <a:spcBef>
                <a:spcPts val="5"/>
              </a:spcBef>
            </a:pPr>
            <a:r>
              <a:rPr dirty="0" sz="2400">
                <a:latin typeface="Cambria"/>
                <a:cs typeface="Cambria"/>
              </a:rPr>
              <a:t>The aim </a:t>
            </a:r>
            <a:r>
              <a:rPr dirty="0" sz="2400" spc="-15">
                <a:latin typeface="Cambria"/>
                <a:cs typeface="Cambria"/>
              </a:rPr>
              <a:t>of </a:t>
            </a:r>
            <a:r>
              <a:rPr dirty="0" sz="2400" spc="-5">
                <a:latin typeface="Cambria"/>
                <a:cs typeface="Cambria"/>
              </a:rPr>
              <a:t>CPU scheduling </a:t>
            </a:r>
            <a:r>
              <a:rPr dirty="0" sz="2400">
                <a:latin typeface="Cambria"/>
                <a:cs typeface="Cambria"/>
              </a:rPr>
              <a:t>is </a:t>
            </a:r>
            <a:r>
              <a:rPr dirty="0" sz="2400" spc="-25">
                <a:latin typeface="Cambria"/>
                <a:cs typeface="Cambria"/>
              </a:rPr>
              <a:t>to </a:t>
            </a:r>
            <a:r>
              <a:rPr dirty="0" sz="2400" spc="-10" i="1">
                <a:latin typeface="Cambria"/>
                <a:cs typeface="Cambria"/>
              </a:rPr>
              <a:t>assign </a:t>
            </a:r>
            <a:r>
              <a:rPr dirty="0" sz="2400" spc="-25" i="1">
                <a:latin typeface="Cambria"/>
                <a:cs typeface="Cambria"/>
              </a:rPr>
              <a:t>processes </a:t>
            </a:r>
            <a:r>
              <a:rPr dirty="0" sz="2400" spc="-25">
                <a:latin typeface="Cambria"/>
                <a:cs typeface="Cambria"/>
              </a:rPr>
              <a:t>to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65">
                <a:latin typeface="Cambria"/>
                <a:cs typeface="Cambria"/>
              </a:rPr>
              <a:t>processor.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Cambria"/>
              <a:cs typeface="Cambria"/>
            </a:endParaRPr>
          </a:p>
          <a:p>
            <a:pPr marL="12700" marR="103505">
              <a:lnSpc>
                <a:spcPts val="2510"/>
              </a:lnSpc>
              <a:spcBef>
                <a:spcPts val="5"/>
              </a:spcBef>
            </a:pPr>
            <a:r>
              <a:rPr dirty="0" sz="2400" spc="-5">
                <a:latin typeface="Cambria"/>
                <a:cs typeface="Cambria"/>
              </a:rPr>
              <a:t>Selects </a:t>
            </a:r>
            <a:r>
              <a:rPr dirty="0" sz="2400" spc="-10">
                <a:latin typeface="Cambria"/>
                <a:cs typeface="Cambria"/>
              </a:rPr>
              <a:t>processes </a:t>
            </a:r>
            <a:r>
              <a:rPr dirty="0" sz="2400" spc="-5">
                <a:latin typeface="Cambria"/>
                <a:cs typeface="Cambria"/>
              </a:rPr>
              <a:t>that </a:t>
            </a:r>
            <a:r>
              <a:rPr dirty="0" sz="2400" spc="-20">
                <a:latin typeface="Cambria"/>
                <a:cs typeface="Cambria"/>
              </a:rPr>
              <a:t>are </a:t>
            </a:r>
            <a:r>
              <a:rPr dirty="0" sz="2400" spc="-40">
                <a:latin typeface="Cambria"/>
                <a:cs typeface="Cambria"/>
              </a:rPr>
              <a:t>ready </a:t>
            </a:r>
            <a:r>
              <a:rPr dirty="0" sz="2400" spc="-25">
                <a:latin typeface="Cambria"/>
                <a:cs typeface="Cambria"/>
              </a:rPr>
              <a:t>to execute, </a:t>
            </a:r>
            <a:r>
              <a:rPr dirty="0" sz="2400">
                <a:latin typeface="Cambria"/>
                <a:cs typeface="Cambria"/>
              </a:rPr>
              <a:t>and </a:t>
            </a:r>
            <a:r>
              <a:rPr dirty="0" sz="2400" spc="-15">
                <a:latin typeface="Cambria"/>
                <a:cs typeface="Cambria"/>
              </a:rPr>
              <a:t>allocates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5">
                <a:latin typeface="Cambria"/>
                <a:cs typeface="Cambria"/>
              </a:rPr>
              <a:t>CPU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to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one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them.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26948" y="5539740"/>
            <a:ext cx="1021080" cy="1019810"/>
            <a:chOff x="726948" y="5539740"/>
            <a:chExt cx="1021080" cy="101981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1520" y="5545836"/>
              <a:ext cx="1014983" cy="101041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26948" y="5539740"/>
              <a:ext cx="1021080" cy="1019810"/>
            </a:xfrm>
            <a:custGeom>
              <a:avLst/>
              <a:gdLst/>
              <a:ahLst/>
              <a:cxnLst/>
              <a:rect l="l" t="t" r="r" b="b"/>
              <a:pathLst>
                <a:path w="1021080" h="1019809">
                  <a:moveTo>
                    <a:pt x="512063" y="1019556"/>
                  </a:moveTo>
                  <a:lnTo>
                    <a:pt x="461772" y="1018032"/>
                  </a:lnTo>
                  <a:lnTo>
                    <a:pt x="414528" y="1010412"/>
                  </a:lnTo>
                  <a:lnTo>
                    <a:pt x="368808" y="999744"/>
                  </a:lnTo>
                  <a:lnTo>
                    <a:pt x="323087" y="984503"/>
                  </a:lnTo>
                  <a:lnTo>
                    <a:pt x="280416" y="966216"/>
                  </a:lnTo>
                  <a:lnTo>
                    <a:pt x="240792" y="943355"/>
                  </a:lnTo>
                  <a:lnTo>
                    <a:pt x="202692" y="915924"/>
                  </a:lnTo>
                  <a:lnTo>
                    <a:pt x="167640" y="886968"/>
                  </a:lnTo>
                  <a:lnTo>
                    <a:pt x="134112" y="854964"/>
                  </a:lnTo>
                  <a:lnTo>
                    <a:pt x="105156" y="818388"/>
                  </a:lnTo>
                  <a:lnTo>
                    <a:pt x="79248" y="781812"/>
                  </a:lnTo>
                  <a:lnTo>
                    <a:pt x="56388" y="740664"/>
                  </a:lnTo>
                  <a:lnTo>
                    <a:pt x="36576" y="697992"/>
                  </a:lnTo>
                  <a:lnTo>
                    <a:pt x="21336" y="653796"/>
                  </a:lnTo>
                  <a:lnTo>
                    <a:pt x="10668" y="608075"/>
                  </a:lnTo>
                  <a:lnTo>
                    <a:pt x="3048" y="559307"/>
                  </a:lnTo>
                  <a:lnTo>
                    <a:pt x="0" y="510539"/>
                  </a:lnTo>
                  <a:lnTo>
                    <a:pt x="3048" y="461771"/>
                  </a:lnTo>
                  <a:lnTo>
                    <a:pt x="9144" y="414527"/>
                  </a:lnTo>
                  <a:lnTo>
                    <a:pt x="21336" y="367283"/>
                  </a:lnTo>
                  <a:lnTo>
                    <a:pt x="36576" y="323087"/>
                  </a:lnTo>
                  <a:lnTo>
                    <a:pt x="54864" y="280415"/>
                  </a:lnTo>
                  <a:lnTo>
                    <a:pt x="77724" y="240791"/>
                  </a:lnTo>
                  <a:lnTo>
                    <a:pt x="105156" y="202691"/>
                  </a:lnTo>
                  <a:lnTo>
                    <a:pt x="134112" y="166115"/>
                  </a:lnTo>
                  <a:lnTo>
                    <a:pt x="166116" y="134111"/>
                  </a:lnTo>
                  <a:lnTo>
                    <a:pt x="202692" y="105155"/>
                  </a:lnTo>
                  <a:lnTo>
                    <a:pt x="240792" y="77723"/>
                  </a:lnTo>
                  <a:lnTo>
                    <a:pt x="280416" y="54863"/>
                  </a:lnTo>
                  <a:lnTo>
                    <a:pt x="323087" y="36576"/>
                  </a:lnTo>
                  <a:lnTo>
                    <a:pt x="367284" y="21335"/>
                  </a:lnTo>
                  <a:lnTo>
                    <a:pt x="414528" y="10667"/>
                  </a:lnTo>
                  <a:lnTo>
                    <a:pt x="461772" y="3047"/>
                  </a:lnTo>
                  <a:lnTo>
                    <a:pt x="510539" y="0"/>
                  </a:lnTo>
                  <a:lnTo>
                    <a:pt x="560832" y="3047"/>
                  </a:lnTo>
                  <a:lnTo>
                    <a:pt x="608076" y="9143"/>
                  </a:lnTo>
                  <a:lnTo>
                    <a:pt x="512063" y="9143"/>
                  </a:lnTo>
                  <a:lnTo>
                    <a:pt x="463296" y="12191"/>
                  </a:lnTo>
                  <a:lnTo>
                    <a:pt x="416052" y="18287"/>
                  </a:lnTo>
                  <a:lnTo>
                    <a:pt x="370332" y="30479"/>
                  </a:lnTo>
                  <a:lnTo>
                    <a:pt x="327660" y="44195"/>
                  </a:lnTo>
                  <a:lnTo>
                    <a:pt x="284988" y="64007"/>
                  </a:lnTo>
                  <a:lnTo>
                    <a:pt x="245364" y="85343"/>
                  </a:lnTo>
                  <a:lnTo>
                    <a:pt x="207264" y="111252"/>
                  </a:lnTo>
                  <a:lnTo>
                    <a:pt x="173736" y="140207"/>
                  </a:lnTo>
                  <a:lnTo>
                    <a:pt x="141732" y="172211"/>
                  </a:lnTo>
                  <a:lnTo>
                    <a:pt x="112776" y="207263"/>
                  </a:lnTo>
                  <a:lnTo>
                    <a:pt x="86868" y="245363"/>
                  </a:lnTo>
                  <a:lnTo>
                    <a:pt x="64008" y="284987"/>
                  </a:lnTo>
                  <a:lnTo>
                    <a:pt x="45720" y="326135"/>
                  </a:lnTo>
                  <a:lnTo>
                    <a:pt x="30480" y="370331"/>
                  </a:lnTo>
                  <a:lnTo>
                    <a:pt x="18288" y="414527"/>
                  </a:lnTo>
                  <a:lnTo>
                    <a:pt x="12192" y="461771"/>
                  </a:lnTo>
                  <a:lnTo>
                    <a:pt x="9144" y="510539"/>
                  </a:lnTo>
                  <a:lnTo>
                    <a:pt x="12192" y="557783"/>
                  </a:lnTo>
                  <a:lnTo>
                    <a:pt x="18288" y="605027"/>
                  </a:lnTo>
                  <a:lnTo>
                    <a:pt x="30480" y="650748"/>
                  </a:lnTo>
                  <a:lnTo>
                    <a:pt x="44196" y="694944"/>
                  </a:lnTo>
                  <a:lnTo>
                    <a:pt x="64008" y="736092"/>
                  </a:lnTo>
                  <a:lnTo>
                    <a:pt x="85344" y="775716"/>
                  </a:lnTo>
                  <a:lnTo>
                    <a:pt x="111252" y="813816"/>
                  </a:lnTo>
                  <a:lnTo>
                    <a:pt x="140208" y="847344"/>
                  </a:lnTo>
                  <a:lnTo>
                    <a:pt x="172212" y="879348"/>
                  </a:lnTo>
                  <a:lnTo>
                    <a:pt x="207264" y="908303"/>
                  </a:lnTo>
                  <a:lnTo>
                    <a:pt x="245364" y="934212"/>
                  </a:lnTo>
                  <a:lnTo>
                    <a:pt x="284988" y="957072"/>
                  </a:lnTo>
                  <a:lnTo>
                    <a:pt x="326136" y="975360"/>
                  </a:lnTo>
                  <a:lnTo>
                    <a:pt x="370332" y="990600"/>
                  </a:lnTo>
                  <a:lnTo>
                    <a:pt x="416052" y="1002792"/>
                  </a:lnTo>
                  <a:lnTo>
                    <a:pt x="463296" y="1008888"/>
                  </a:lnTo>
                  <a:lnTo>
                    <a:pt x="510539" y="1010412"/>
                  </a:lnTo>
                  <a:lnTo>
                    <a:pt x="608076" y="1010412"/>
                  </a:lnTo>
                  <a:lnTo>
                    <a:pt x="560832" y="1018032"/>
                  </a:lnTo>
                  <a:lnTo>
                    <a:pt x="512063" y="1019556"/>
                  </a:lnTo>
                  <a:close/>
                </a:path>
                <a:path w="1021080" h="1019809">
                  <a:moveTo>
                    <a:pt x="608076" y="1010412"/>
                  </a:moveTo>
                  <a:lnTo>
                    <a:pt x="510539" y="1010412"/>
                  </a:lnTo>
                  <a:lnTo>
                    <a:pt x="559308" y="1008888"/>
                  </a:lnTo>
                  <a:lnTo>
                    <a:pt x="606552" y="1002792"/>
                  </a:lnTo>
                  <a:lnTo>
                    <a:pt x="652272" y="990600"/>
                  </a:lnTo>
                  <a:lnTo>
                    <a:pt x="694944" y="976884"/>
                  </a:lnTo>
                  <a:lnTo>
                    <a:pt x="737616" y="957072"/>
                  </a:lnTo>
                  <a:lnTo>
                    <a:pt x="777240" y="935735"/>
                  </a:lnTo>
                  <a:lnTo>
                    <a:pt x="813816" y="909827"/>
                  </a:lnTo>
                  <a:lnTo>
                    <a:pt x="848868" y="880872"/>
                  </a:lnTo>
                  <a:lnTo>
                    <a:pt x="880872" y="848868"/>
                  </a:lnTo>
                  <a:lnTo>
                    <a:pt x="909827" y="813816"/>
                  </a:lnTo>
                  <a:lnTo>
                    <a:pt x="935736" y="775716"/>
                  </a:lnTo>
                  <a:lnTo>
                    <a:pt x="958596" y="736092"/>
                  </a:lnTo>
                  <a:lnTo>
                    <a:pt x="976884" y="694944"/>
                  </a:lnTo>
                  <a:lnTo>
                    <a:pt x="992124" y="650748"/>
                  </a:lnTo>
                  <a:lnTo>
                    <a:pt x="1004316" y="606551"/>
                  </a:lnTo>
                  <a:lnTo>
                    <a:pt x="1010412" y="559307"/>
                  </a:lnTo>
                  <a:lnTo>
                    <a:pt x="1011936" y="510539"/>
                  </a:lnTo>
                  <a:lnTo>
                    <a:pt x="1010412" y="461771"/>
                  </a:lnTo>
                  <a:lnTo>
                    <a:pt x="1004316" y="416051"/>
                  </a:lnTo>
                  <a:lnTo>
                    <a:pt x="992124" y="370331"/>
                  </a:lnTo>
                  <a:lnTo>
                    <a:pt x="978408" y="326135"/>
                  </a:lnTo>
                  <a:lnTo>
                    <a:pt x="958596" y="284987"/>
                  </a:lnTo>
                  <a:lnTo>
                    <a:pt x="935736" y="245363"/>
                  </a:lnTo>
                  <a:lnTo>
                    <a:pt x="911352" y="207263"/>
                  </a:lnTo>
                  <a:lnTo>
                    <a:pt x="880872" y="173735"/>
                  </a:lnTo>
                  <a:lnTo>
                    <a:pt x="848868" y="141731"/>
                  </a:lnTo>
                  <a:lnTo>
                    <a:pt x="815340" y="111252"/>
                  </a:lnTo>
                  <a:lnTo>
                    <a:pt x="777240" y="86867"/>
                  </a:lnTo>
                  <a:lnTo>
                    <a:pt x="737616" y="64007"/>
                  </a:lnTo>
                  <a:lnTo>
                    <a:pt x="696468" y="44195"/>
                  </a:lnTo>
                  <a:lnTo>
                    <a:pt x="652272" y="30479"/>
                  </a:lnTo>
                  <a:lnTo>
                    <a:pt x="606552" y="18287"/>
                  </a:lnTo>
                  <a:lnTo>
                    <a:pt x="559308" y="12191"/>
                  </a:lnTo>
                  <a:lnTo>
                    <a:pt x="512063" y="9143"/>
                  </a:lnTo>
                  <a:lnTo>
                    <a:pt x="608076" y="9143"/>
                  </a:lnTo>
                  <a:lnTo>
                    <a:pt x="653796" y="21335"/>
                  </a:lnTo>
                  <a:lnTo>
                    <a:pt x="699516" y="36576"/>
                  </a:lnTo>
                  <a:lnTo>
                    <a:pt x="742188" y="54863"/>
                  </a:lnTo>
                  <a:lnTo>
                    <a:pt x="781812" y="77723"/>
                  </a:lnTo>
                  <a:lnTo>
                    <a:pt x="819912" y="105155"/>
                  </a:lnTo>
                  <a:lnTo>
                    <a:pt x="854964" y="134111"/>
                  </a:lnTo>
                  <a:lnTo>
                    <a:pt x="888492" y="166115"/>
                  </a:lnTo>
                  <a:lnTo>
                    <a:pt x="917448" y="201167"/>
                  </a:lnTo>
                  <a:lnTo>
                    <a:pt x="943356" y="239267"/>
                  </a:lnTo>
                  <a:lnTo>
                    <a:pt x="966216" y="280415"/>
                  </a:lnTo>
                  <a:lnTo>
                    <a:pt x="986028" y="323087"/>
                  </a:lnTo>
                  <a:lnTo>
                    <a:pt x="1001268" y="367283"/>
                  </a:lnTo>
                  <a:lnTo>
                    <a:pt x="1011936" y="413003"/>
                  </a:lnTo>
                  <a:lnTo>
                    <a:pt x="1019556" y="461771"/>
                  </a:lnTo>
                  <a:lnTo>
                    <a:pt x="1021080" y="510539"/>
                  </a:lnTo>
                  <a:lnTo>
                    <a:pt x="1019556" y="559307"/>
                  </a:lnTo>
                  <a:lnTo>
                    <a:pt x="1011936" y="606551"/>
                  </a:lnTo>
                  <a:lnTo>
                    <a:pt x="1001268" y="653796"/>
                  </a:lnTo>
                  <a:lnTo>
                    <a:pt x="986028" y="697992"/>
                  </a:lnTo>
                  <a:lnTo>
                    <a:pt x="967740" y="740664"/>
                  </a:lnTo>
                  <a:lnTo>
                    <a:pt x="944879" y="780288"/>
                  </a:lnTo>
                  <a:lnTo>
                    <a:pt x="917448" y="818388"/>
                  </a:lnTo>
                  <a:lnTo>
                    <a:pt x="888492" y="853440"/>
                  </a:lnTo>
                  <a:lnTo>
                    <a:pt x="856488" y="886968"/>
                  </a:lnTo>
                  <a:lnTo>
                    <a:pt x="819912" y="915924"/>
                  </a:lnTo>
                  <a:lnTo>
                    <a:pt x="781812" y="941831"/>
                  </a:lnTo>
                  <a:lnTo>
                    <a:pt x="742188" y="964692"/>
                  </a:lnTo>
                  <a:lnTo>
                    <a:pt x="699516" y="984503"/>
                  </a:lnTo>
                  <a:lnTo>
                    <a:pt x="655320" y="999744"/>
                  </a:lnTo>
                  <a:lnTo>
                    <a:pt x="608076" y="101041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33260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Process</a:t>
            </a:r>
            <a:r>
              <a:rPr dirty="0" u="none" spc="-150"/>
              <a:t> </a:t>
            </a:r>
            <a:r>
              <a:rPr dirty="0" u="none"/>
              <a:t>Scheduling</a:t>
            </a:r>
          </a:p>
        </p:txBody>
      </p:sp>
      <p:sp>
        <p:nvSpPr>
          <p:cNvPr id="13" name="object 13"/>
          <p:cNvSpPr/>
          <p:nvPr/>
        </p:nvSpPr>
        <p:spPr>
          <a:xfrm>
            <a:off x="1007745" y="3854196"/>
            <a:ext cx="1398905" cy="464820"/>
          </a:xfrm>
          <a:custGeom>
            <a:avLst/>
            <a:gdLst/>
            <a:ahLst/>
            <a:cxnLst/>
            <a:rect l="l" t="t" r="r" b="b"/>
            <a:pathLst>
              <a:path w="1398905" h="464820">
                <a:moveTo>
                  <a:pt x="118014" y="460247"/>
                </a:moveTo>
                <a:lnTo>
                  <a:pt x="0" y="460247"/>
                </a:lnTo>
                <a:lnTo>
                  <a:pt x="0" y="445007"/>
                </a:lnTo>
                <a:lnTo>
                  <a:pt x="9178" y="442419"/>
                </a:lnTo>
                <a:lnTo>
                  <a:pt x="16704" y="439661"/>
                </a:lnTo>
                <a:lnTo>
                  <a:pt x="37207" y="400966"/>
                </a:lnTo>
                <a:lnTo>
                  <a:pt x="37604" y="89101"/>
                </a:lnTo>
                <a:lnTo>
                  <a:pt x="37337" y="80950"/>
                </a:lnTo>
                <a:lnTo>
                  <a:pt x="20954" y="42767"/>
                </a:lnTo>
                <a:lnTo>
                  <a:pt x="0" y="35051"/>
                </a:lnTo>
                <a:lnTo>
                  <a:pt x="0" y="19811"/>
                </a:lnTo>
                <a:lnTo>
                  <a:pt x="101250" y="19811"/>
                </a:lnTo>
                <a:lnTo>
                  <a:pt x="145995" y="94297"/>
                </a:lnTo>
                <a:lnTo>
                  <a:pt x="76200" y="94297"/>
                </a:lnTo>
                <a:lnTo>
                  <a:pt x="77255" y="109300"/>
                </a:lnTo>
                <a:lnTo>
                  <a:pt x="78865" y="154345"/>
                </a:lnTo>
                <a:lnTo>
                  <a:pt x="79877" y="217919"/>
                </a:lnTo>
                <a:lnTo>
                  <a:pt x="80292" y="273653"/>
                </a:lnTo>
                <a:lnTo>
                  <a:pt x="80390" y="380047"/>
                </a:lnTo>
                <a:lnTo>
                  <a:pt x="80512" y="391279"/>
                </a:lnTo>
                <a:lnTo>
                  <a:pt x="86677" y="427672"/>
                </a:lnTo>
                <a:lnTo>
                  <a:pt x="88963" y="431577"/>
                </a:lnTo>
                <a:lnTo>
                  <a:pt x="92297" y="434816"/>
                </a:lnTo>
                <a:lnTo>
                  <a:pt x="96678" y="437387"/>
                </a:lnTo>
                <a:lnTo>
                  <a:pt x="101060" y="440054"/>
                </a:lnTo>
                <a:lnTo>
                  <a:pt x="108204" y="442531"/>
                </a:lnTo>
                <a:lnTo>
                  <a:pt x="118014" y="445007"/>
                </a:lnTo>
                <a:lnTo>
                  <a:pt x="118014" y="460247"/>
                </a:lnTo>
                <a:close/>
              </a:path>
              <a:path w="1398905" h="464820">
                <a:moveTo>
                  <a:pt x="339471" y="351948"/>
                </a:moveTo>
                <a:lnTo>
                  <a:pt x="300989" y="351948"/>
                </a:lnTo>
                <a:lnTo>
                  <a:pt x="300221" y="339714"/>
                </a:lnTo>
                <a:lnTo>
                  <a:pt x="298793" y="300567"/>
                </a:lnTo>
                <a:lnTo>
                  <a:pt x="297562" y="245076"/>
                </a:lnTo>
                <a:lnTo>
                  <a:pt x="296886" y="192174"/>
                </a:lnTo>
                <a:lnTo>
                  <a:pt x="296711" y="89101"/>
                </a:lnTo>
                <a:lnTo>
                  <a:pt x="296505" y="80950"/>
                </a:lnTo>
                <a:lnTo>
                  <a:pt x="277463" y="40481"/>
                </a:lnTo>
                <a:lnTo>
                  <a:pt x="260699" y="35051"/>
                </a:lnTo>
                <a:lnTo>
                  <a:pt x="260699" y="19811"/>
                </a:lnTo>
                <a:lnTo>
                  <a:pt x="377189" y="19811"/>
                </a:lnTo>
                <a:lnTo>
                  <a:pt x="377189" y="35051"/>
                </a:lnTo>
                <a:lnTo>
                  <a:pt x="367474" y="37718"/>
                </a:lnTo>
                <a:lnTo>
                  <a:pt x="360711" y="40195"/>
                </a:lnTo>
                <a:lnTo>
                  <a:pt x="339959" y="79807"/>
                </a:lnTo>
                <a:lnTo>
                  <a:pt x="339594" y="89101"/>
                </a:lnTo>
                <a:lnTo>
                  <a:pt x="339471" y="351948"/>
                </a:lnTo>
                <a:close/>
              </a:path>
              <a:path w="1398905" h="464820">
                <a:moveTo>
                  <a:pt x="339471" y="461771"/>
                </a:moveTo>
                <a:lnTo>
                  <a:pt x="298704" y="461771"/>
                </a:lnTo>
                <a:lnTo>
                  <a:pt x="111024" y="147685"/>
                </a:lnTo>
                <a:lnTo>
                  <a:pt x="91460" y="113411"/>
                </a:lnTo>
                <a:lnTo>
                  <a:pt x="81629" y="94297"/>
                </a:lnTo>
                <a:lnTo>
                  <a:pt x="145995" y="94297"/>
                </a:lnTo>
                <a:lnTo>
                  <a:pt x="260889" y="285559"/>
                </a:lnTo>
                <a:lnTo>
                  <a:pt x="280416" y="319468"/>
                </a:lnTo>
                <a:lnTo>
                  <a:pt x="296799" y="351948"/>
                </a:lnTo>
                <a:lnTo>
                  <a:pt x="339471" y="351948"/>
                </a:lnTo>
                <a:lnTo>
                  <a:pt x="339471" y="461771"/>
                </a:lnTo>
                <a:close/>
              </a:path>
              <a:path w="1398905" h="464820">
                <a:moveTo>
                  <a:pt x="580643" y="464819"/>
                </a:moveTo>
                <a:lnTo>
                  <a:pt x="522208" y="454985"/>
                </a:lnTo>
                <a:lnTo>
                  <a:pt x="480059" y="425291"/>
                </a:lnTo>
                <a:lnTo>
                  <a:pt x="454640" y="376356"/>
                </a:lnTo>
                <a:lnTo>
                  <a:pt x="446150" y="308419"/>
                </a:lnTo>
                <a:lnTo>
                  <a:pt x="447237" y="285310"/>
                </a:lnTo>
                <a:lnTo>
                  <a:pt x="455875" y="243201"/>
                </a:lnTo>
                <a:lnTo>
                  <a:pt x="472947" y="207036"/>
                </a:lnTo>
                <a:lnTo>
                  <a:pt x="512635" y="167830"/>
                </a:lnTo>
                <a:lnTo>
                  <a:pt x="566026" y="149131"/>
                </a:lnTo>
                <a:lnTo>
                  <a:pt x="586263" y="147827"/>
                </a:lnTo>
                <a:lnTo>
                  <a:pt x="601959" y="148540"/>
                </a:lnTo>
                <a:lnTo>
                  <a:pt x="641794" y="158305"/>
                </a:lnTo>
                <a:lnTo>
                  <a:pt x="665943" y="173735"/>
                </a:lnTo>
                <a:lnTo>
                  <a:pt x="582453" y="173735"/>
                </a:lnTo>
                <a:lnTo>
                  <a:pt x="566646" y="175450"/>
                </a:lnTo>
                <a:lnTo>
                  <a:pt x="529208" y="200310"/>
                </a:lnTo>
                <a:lnTo>
                  <a:pt x="508487" y="252750"/>
                </a:lnTo>
                <a:lnTo>
                  <a:pt x="505682" y="275843"/>
                </a:lnTo>
                <a:lnTo>
                  <a:pt x="706769" y="275843"/>
                </a:lnTo>
                <a:lnTo>
                  <a:pt x="707368" y="282364"/>
                </a:lnTo>
                <a:lnTo>
                  <a:pt x="708279" y="303275"/>
                </a:lnTo>
                <a:lnTo>
                  <a:pt x="504062" y="303275"/>
                </a:lnTo>
                <a:lnTo>
                  <a:pt x="504062" y="308990"/>
                </a:lnTo>
                <a:lnTo>
                  <a:pt x="508885" y="358282"/>
                </a:lnTo>
                <a:lnTo>
                  <a:pt x="523994" y="394870"/>
                </a:lnTo>
                <a:lnTo>
                  <a:pt x="563570" y="423159"/>
                </a:lnTo>
                <a:lnTo>
                  <a:pt x="592074" y="426719"/>
                </a:lnTo>
                <a:lnTo>
                  <a:pt x="680362" y="426719"/>
                </a:lnTo>
                <a:lnTo>
                  <a:pt x="673036" y="432814"/>
                </a:lnTo>
                <a:lnTo>
                  <a:pt x="636317" y="454456"/>
                </a:lnTo>
                <a:lnTo>
                  <a:pt x="592821" y="464407"/>
                </a:lnTo>
                <a:lnTo>
                  <a:pt x="580643" y="464819"/>
                </a:lnTo>
                <a:close/>
              </a:path>
              <a:path w="1398905" h="464820">
                <a:moveTo>
                  <a:pt x="706769" y="275843"/>
                </a:moveTo>
                <a:lnTo>
                  <a:pt x="647318" y="275843"/>
                </a:lnTo>
                <a:lnTo>
                  <a:pt x="646030" y="259341"/>
                </a:lnTo>
                <a:lnTo>
                  <a:pt x="644151" y="244411"/>
                </a:lnTo>
                <a:lnTo>
                  <a:pt x="630031" y="199834"/>
                </a:lnTo>
                <a:lnTo>
                  <a:pt x="592935" y="174523"/>
                </a:lnTo>
                <a:lnTo>
                  <a:pt x="582453" y="173735"/>
                </a:lnTo>
                <a:lnTo>
                  <a:pt x="665943" y="173735"/>
                </a:lnTo>
                <a:lnTo>
                  <a:pt x="690613" y="207036"/>
                </a:lnTo>
                <a:lnTo>
                  <a:pt x="703081" y="246683"/>
                </a:lnTo>
                <a:lnTo>
                  <a:pt x="705642" y="263568"/>
                </a:lnTo>
                <a:lnTo>
                  <a:pt x="706769" y="275843"/>
                </a:lnTo>
                <a:close/>
              </a:path>
              <a:path w="1398905" h="464820">
                <a:moveTo>
                  <a:pt x="680362" y="426719"/>
                </a:moveTo>
                <a:lnTo>
                  <a:pt x="592074" y="426719"/>
                </a:lnTo>
                <a:lnTo>
                  <a:pt x="605054" y="426182"/>
                </a:lnTo>
                <a:lnTo>
                  <a:pt x="617410" y="424421"/>
                </a:lnTo>
                <a:lnTo>
                  <a:pt x="661689" y="404490"/>
                </a:lnTo>
                <a:lnTo>
                  <a:pt x="683133" y="385571"/>
                </a:lnTo>
                <a:lnTo>
                  <a:pt x="702183" y="406145"/>
                </a:lnTo>
                <a:lnTo>
                  <a:pt x="692038" y="416202"/>
                </a:lnTo>
                <a:lnTo>
                  <a:pt x="682323" y="425088"/>
                </a:lnTo>
                <a:lnTo>
                  <a:pt x="680362" y="426719"/>
                </a:lnTo>
                <a:close/>
              </a:path>
              <a:path w="1398905" h="464820">
                <a:moveTo>
                  <a:pt x="902208" y="464819"/>
                </a:moveTo>
                <a:lnTo>
                  <a:pt x="843772" y="454985"/>
                </a:lnTo>
                <a:lnTo>
                  <a:pt x="801624" y="425291"/>
                </a:lnTo>
                <a:lnTo>
                  <a:pt x="776204" y="376356"/>
                </a:lnTo>
                <a:lnTo>
                  <a:pt x="767714" y="308419"/>
                </a:lnTo>
                <a:lnTo>
                  <a:pt x="768801" y="285310"/>
                </a:lnTo>
                <a:lnTo>
                  <a:pt x="777439" y="243201"/>
                </a:lnTo>
                <a:lnTo>
                  <a:pt x="794511" y="207036"/>
                </a:lnTo>
                <a:lnTo>
                  <a:pt x="834199" y="167830"/>
                </a:lnTo>
                <a:lnTo>
                  <a:pt x="887590" y="149131"/>
                </a:lnTo>
                <a:lnTo>
                  <a:pt x="907827" y="147827"/>
                </a:lnTo>
                <a:lnTo>
                  <a:pt x="923523" y="148540"/>
                </a:lnTo>
                <a:lnTo>
                  <a:pt x="963358" y="158305"/>
                </a:lnTo>
                <a:lnTo>
                  <a:pt x="987507" y="173735"/>
                </a:lnTo>
                <a:lnTo>
                  <a:pt x="904017" y="173735"/>
                </a:lnTo>
                <a:lnTo>
                  <a:pt x="888210" y="175450"/>
                </a:lnTo>
                <a:lnTo>
                  <a:pt x="850772" y="200310"/>
                </a:lnTo>
                <a:lnTo>
                  <a:pt x="830051" y="252750"/>
                </a:lnTo>
                <a:lnTo>
                  <a:pt x="827246" y="275843"/>
                </a:lnTo>
                <a:lnTo>
                  <a:pt x="1028333" y="275843"/>
                </a:lnTo>
                <a:lnTo>
                  <a:pt x="1028932" y="282364"/>
                </a:lnTo>
                <a:lnTo>
                  <a:pt x="1029842" y="303275"/>
                </a:lnTo>
                <a:lnTo>
                  <a:pt x="825626" y="303275"/>
                </a:lnTo>
                <a:lnTo>
                  <a:pt x="825626" y="308990"/>
                </a:lnTo>
                <a:lnTo>
                  <a:pt x="830449" y="358282"/>
                </a:lnTo>
                <a:lnTo>
                  <a:pt x="845558" y="394870"/>
                </a:lnTo>
                <a:lnTo>
                  <a:pt x="885134" y="423159"/>
                </a:lnTo>
                <a:lnTo>
                  <a:pt x="913638" y="426719"/>
                </a:lnTo>
                <a:lnTo>
                  <a:pt x="1001926" y="426719"/>
                </a:lnTo>
                <a:lnTo>
                  <a:pt x="994600" y="432814"/>
                </a:lnTo>
                <a:lnTo>
                  <a:pt x="957881" y="454456"/>
                </a:lnTo>
                <a:lnTo>
                  <a:pt x="914385" y="464407"/>
                </a:lnTo>
                <a:lnTo>
                  <a:pt x="902208" y="464819"/>
                </a:lnTo>
                <a:close/>
              </a:path>
              <a:path w="1398905" h="464820">
                <a:moveTo>
                  <a:pt x="1028333" y="275843"/>
                </a:moveTo>
                <a:lnTo>
                  <a:pt x="968883" y="275843"/>
                </a:lnTo>
                <a:lnTo>
                  <a:pt x="967594" y="259341"/>
                </a:lnTo>
                <a:lnTo>
                  <a:pt x="965715" y="244411"/>
                </a:lnTo>
                <a:lnTo>
                  <a:pt x="951595" y="199834"/>
                </a:lnTo>
                <a:lnTo>
                  <a:pt x="914499" y="174523"/>
                </a:lnTo>
                <a:lnTo>
                  <a:pt x="904017" y="173735"/>
                </a:lnTo>
                <a:lnTo>
                  <a:pt x="987507" y="173735"/>
                </a:lnTo>
                <a:lnTo>
                  <a:pt x="1012177" y="207036"/>
                </a:lnTo>
                <a:lnTo>
                  <a:pt x="1024645" y="246683"/>
                </a:lnTo>
                <a:lnTo>
                  <a:pt x="1027206" y="263568"/>
                </a:lnTo>
                <a:lnTo>
                  <a:pt x="1028333" y="275843"/>
                </a:lnTo>
                <a:close/>
              </a:path>
              <a:path w="1398905" h="464820">
                <a:moveTo>
                  <a:pt x="1001926" y="426719"/>
                </a:moveTo>
                <a:lnTo>
                  <a:pt x="913638" y="426719"/>
                </a:lnTo>
                <a:lnTo>
                  <a:pt x="926618" y="426182"/>
                </a:lnTo>
                <a:lnTo>
                  <a:pt x="938974" y="424421"/>
                </a:lnTo>
                <a:lnTo>
                  <a:pt x="983253" y="404490"/>
                </a:lnTo>
                <a:lnTo>
                  <a:pt x="1004696" y="385571"/>
                </a:lnTo>
                <a:lnTo>
                  <a:pt x="1023746" y="406145"/>
                </a:lnTo>
                <a:lnTo>
                  <a:pt x="1013602" y="416202"/>
                </a:lnTo>
                <a:lnTo>
                  <a:pt x="1003887" y="425088"/>
                </a:lnTo>
                <a:lnTo>
                  <a:pt x="1001926" y="426719"/>
                </a:lnTo>
                <a:close/>
              </a:path>
              <a:path w="1398905" h="464820">
                <a:moveTo>
                  <a:pt x="1359026" y="162401"/>
                </a:moveTo>
                <a:lnTo>
                  <a:pt x="1304163" y="162401"/>
                </a:lnTo>
                <a:lnTo>
                  <a:pt x="1304067" y="83986"/>
                </a:lnTo>
                <a:lnTo>
                  <a:pt x="1303921" y="74217"/>
                </a:lnTo>
                <a:lnTo>
                  <a:pt x="1303686" y="66770"/>
                </a:lnTo>
                <a:lnTo>
                  <a:pt x="1303401" y="58578"/>
                </a:lnTo>
                <a:lnTo>
                  <a:pt x="1302543" y="51529"/>
                </a:lnTo>
                <a:lnTo>
                  <a:pt x="1301114" y="45719"/>
                </a:lnTo>
                <a:lnTo>
                  <a:pt x="1299781" y="40004"/>
                </a:lnTo>
                <a:lnTo>
                  <a:pt x="1262538" y="18287"/>
                </a:lnTo>
                <a:lnTo>
                  <a:pt x="1262538" y="3047"/>
                </a:lnTo>
                <a:lnTo>
                  <a:pt x="1340167" y="0"/>
                </a:lnTo>
                <a:lnTo>
                  <a:pt x="1359026" y="0"/>
                </a:lnTo>
                <a:lnTo>
                  <a:pt x="1359026" y="162401"/>
                </a:lnTo>
                <a:close/>
              </a:path>
              <a:path w="1398905" h="464820">
                <a:moveTo>
                  <a:pt x="1199388" y="464819"/>
                </a:moveTo>
                <a:lnTo>
                  <a:pt x="1152667" y="454913"/>
                </a:lnTo>
                <a:lnTo>
                  <a:pt x="1117949" y="425005"/>
                </a:lnTo>
                <a:lnTo>
                  <a:pt x="1096470" y="376273"/>
                </a:lnTo>
                <a:lnTo>
                  <a:pt x="1089279" y="309752"/>
                </a:lnTo>
                <a:lnTo>
                  <a:pt x="1090454" y="284516"/>
                </a:lnTo>
                <a:lnTo>
                  <a:pt x="1099807" y="239900"/>
                </a:lnTo>
                <a:lnTo>
                  <a:pt x="1118111" y="203361"/>
                </a:lnTo>
                <a:lnTo>
                  <a:pt x="1158335" y="165829"/>
                </a:lnTo>
                <a:lnTo>
                  <a:pt x="1210373" y="149006"/>
                </a:lnTo>
                <a:lnTo>
                  <a:pt x="1229677" y="147827"/>
                </a:lnTo>
                <a:lnTo>
                  <a:pt x="1240128" y="148097"/>
                </a:lnTo>
                <a:lnTo>
                  <a:pt x="1286089" y="155840"/>
                </a:lnTo>
                <a:lnTo>
                  <a:pt x="1304163" y="162401"/>
                </a:lnTo>
                <a:lnTo>
                  <a:pt x="1359026" y="162401"/>
                </a:lnTo>
                <a:lnTo>
                  <a:pt x="1359026" y="173735"/>
                </a:lnTo>
                <a:lnTo>
                  <a:pt x="1234439" y="173735"/>
                </a:lnTo>
                <a:lnTo>
                  <a:pt x="1215096" y="175844"/>
                </a:lnTo>
                <a:lnTo>
                  <a:pt x="1171765" y="206692"/>
                </a:lnTo>
                <a:lnTo>
                  <a:pt x="1155644" y="246745"/>
                </a:lnTo>
                <a:lnTo>
                  <a:pt x="1150238" y="301085"/>
                </a:lnTo>
                <a:lnTo>
                  <a:pt x="1151346" y="330073"/>
                </a:lnTo>
                <a:lnTo>
                  <a:pt x="1160204" y="376871"/>
                </a:lnTo>
                <a:lnTo>
                  <a:pt x="1190196" y="418790"/>
                </a:lnTo>
                <a:lnTo>
                  <a:pt x="1231010" y="426815"/>
                </a:lnTo>
                <a:lnTo>
                  <a:pt x="1285284" y="426815"/>
                </a:lnTo>
                <a:lnTo>
                  <a:pt x="1283886" y="428148"/>
                </a:lnTo>
                <a:lnTo>
                  <a:pt x="1252097" y="451115"/>
                </a:lnTo>
                <a:lnTo>
                  <a:pt x="1208942" y="464426"/>
                </a:lnTo>
                <a:lnTo>
                  <a:pt x="1199388" y="464819"/>
                </a:lnTo>
                <a:close/>
              </a:path>
              <a:path w="1398905" h="464820">
                <a:moveTo>
                  <a:pt x="1285284" y="426815"/>
                </a:moveTo>
                <a:lnTo>
                  <a:pt x="1231010" y="426815"/>
                </a:lnTo>
                <a:lnTo>
                  <a:pt x="1238821" y="426053"/>
                </a:lnTo>
                <a:lnTo>
                  <a:pt x="1245012" y="424433"/>
                </a:lnTo>
                <a:lnTo>
                  <a:pt x="1251299" y="422909"/>
                </a:lnTo>
                <a:lnTo>
                  <a:pt x="1257395" y="420338"/>
                </a:lnTo>
                <a:lnTo>
                  <a:pt x="1263396" y="416718"/>
                </a:lnTo>
                <a:lnTo>
                  <a:pt x="1269396" y="413194"/>
                </a:lnTo>
                <a:lnTo>
                  <a:pt x="1275492" y="408336"/>
                </a:lnTo>
                <a:lnTo>
                  <a:pt x="1281684" y="402050"/>
                </a:lnTo>
                <a:lnTo>
                  <a:pt x="1287875" y="395858"/>
                </a:lnTo>
                <a:lnTo>
                  <a:pt x="1303591" y="356020"/>
                </a:lnTo>
                <a:lnTo>
                  <a:pt x="1304058" y="261234"/>
                </a:lnTo>
                <a:lnTo>
                  <a:pt x="1304020" y="258035"/>
                </a:lnTo>
                <a:lnTo>
                  <a:pt x="1298864" y="216086"/>
                </a:lnTo>
                <a:lnTo>
                  <a:pt x="1274063" y="182689"/>
                </a:lnTo>
                <a:lnTo>
                  <a:pt x="1234439" y="173735"/>
                </a:lnTo>
                <a:lnTo>
                  <a:pt x="1359026" y="173735"/>
                </a:lnTo>
                <a:lnTo>
                  <a:pt x="1359095" y="385494"/>
                </a:lnTo>
                <a:lnTo>
                  <a:pt x="1359305" y="395858"/>
                </a:lnTo>
                <a:lnTo>
                  <a:pt x="1359589" y="403496"/>
                </a:lnTo>
                <a:lnTo>
                  <a:pt x="1359955" y="409384"/>
                </a:lnTo>
                <a:lnTo>
                  <a:pt x="1302829" y="409384"/>
                </a:lnTo>
                <a:lnTo>
                  <a:pt x="1293023" y="419436"/>
                </a:lnTo>
                <a:lnTo>
                  <a:pt x="1285284" y="426815"/>
                </a:lnTo>
                <a:close/>
              </a:path>
              <a:path w="1398905" h="464820">
                <a:moveTo>
                  <a:pt x="1322927" y="463295"/>
                </a:moveTo>
                <a:lnTo>
                  <a:pt x="1303781" y="463295"/>
                </a:lnTo>
                <a:lnTo>
                  <a:pt x="1307687" y="410622"/>
                </a:lnTo>
                <a:lnTo>
                  <a:pt x="1302829" y="409384"/>
                </a:lnTo>
                <a:lnTo>
                  <a:pt x="1359955" y="409384"/>
                </a:lnTo>
                <a:lnTo>
                  <a:pt x="1360646" y="417004"/>
                </a:lnTo>
                <a:lnTo>
                  <a:pt x="1362075" y="422814"/>
                </a:lnTo>
                <a:lnTo>
                  <a:pt x="1364170" y="427005"/>
                </a:lnTo>
                <a:lnTo>
                  <a:pt x="1366266" y="431387"/>
                </a:lnTo>
                <a:lnTo>
                  <a:pt x="1369695" y="434816"/>
                </a:lnTo>
                <a:lnTo>
                  <a:pt x="1398651" y="445007"/>
                </a:lnTo>
                <a:lnTo>
                  <a:pt x="1398651" y="460247"/>
                </a:lnTo>
                <a:lnTo>
                  <a:pt x="1322927" y="463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98064" y="2157984"/>
            <a:ext cx="459105" cy="3950335"/>
          </a:xfrm>
          <a:custGeom>
            <a:avLst/>
            <a:gdLst/>
            <a:ahLst/>
            <a:cxnLst/>
            <a:rect l="l" t="t" r="r" b="b"/>
            <a:pathLst>
              <a:path w="459104" h="3950335">
                <a:moveTo>
                  <a:pt x="248412" y="1819656"/>
                </a:moveTo>
                <a:lnTo>
                  <a:pt x="222504" y="1819656"/>
                </a:lnTo>
                <a:lnTo>
                  <a:pt x="222504" y="164591"/>
                </a:lnTo>
                <a:lnTo>
                  <a:pt x="230124" y="123443"/>
                </a:lnTo>
                <a:lnTo>
                  <a:pt x="231648" y="121919"/>
                </a:lnTo>
                <a:lnTo>
                  <a:pt x="231648" y="118872"/>
                </a:lnTo>
                <a:lnTo>
                  <a:pt x="254507" y="82296"/>
                </a:lnTo>
                <a:lnTo>
                  <a:pt x="254507" y="80772"/>
                </a:lnTo>
                <a:lnTo>
                  <a:pt x="256032" y="80772"/>
                </a:lnTo>
                <a:lnTo>
                  <a:pt x="257556" y="79248"/>
                </a:lnTo>
                <a:lnTo>
                  <a:pt x="291083" y="47243"/>
                </a:lnTo>
                <a:lnTo>
                  <a:pt x="292607" y="47243"/>
                </a:lnTo>
                <a:lnTo>
                  <a:pt x="294132" y="45719"/>
                </a:lnTo>
                <a:lnTo>
                  <a:pt x="339852" y="21335"/>
                </a:lnTo>
                <a:lnTo>
                  <a:pt x="341376" y="21335"/>
                </a:lnTo>
                <a:lnTo>
                  <a:pt x="394716" y="4572"/>
                </a:lnTo>
                <a:lnTo>
                  <a:pt x="397764" y="4572"/>
                </a:lnTo>
                <a:lnTo>
                  <a:pt x="455676" y="0"/>
                </a:lnTo>
                <a:lnTo>
                  <a:pt x="458724" y="24383"/>
                </a:lnTo>
                <a:lnTo>
                  <a:pt x="399288" y="30480"/>
                </a:lnTo>
                <a:lnTo>
                  <a:pt x="402336" y="30480"/>
                </a:lnTo>
                <a:lnTo>
                  <a:pt x="354329" y="44196"/>
                </a:lnTo>
                <a:lnTo>
                  <a:pt x="352044" y="44196"/>
                </a:lnTo>
                <a:lnTo>
                  <a:pt x="348996" y="45719"/>
                </a:lnTo>
                <a:lnTo>
                  <a:pt x="349186" y="45719"/>
                </a:lnTo>
                <a:lnTo>
                  <a:pt x="306324" y="68580"/>
                </a:lnTo>
                <a:lnTo>
                  <a:pt x="307702" y="68580"/>
                </a:lnTo>
                <a:lnTo>
                  <a:pt x="277658" y="96011"/>
                </a:lnTo>
                <a:lnTo>
                  <a:pt x="277368" y="96011"/>
                </a:lnTo>
                <a:lnTo>
                  <a:pt x="274319" y="99059"/>
                </a:lnTo>
                <a:lnTo>
                  <a:pt x="275462" y="99059"/>
                </a:lnTo>
                <a:lnTo>
                  <a:pt x="257365" y="128016"/>
                </a:lnTo>
                <a:lnTo>
                  <a:pt x="256032" y="128016"/>
                </a:lnTo>
                <a:lnTo>
                  <a:pt x="254507" y="132588"/>
                </a:lnTo>
                <a:lnTo>
                  <a:pt x="255185" y="132588"/>
                </a:lnTo>
                <a:lnTo>
                  <a:pt x="248694" y="167640"/>
                </a:lnTo>
                <a:lnTo>
                  <a:pt x="248412" y="167640"/>
                </a:lnTo>
                <a:lnTo>
                  <a:pt x="248412" y="1819656"/>
                </a:lnTo>
                <a:close/>
              </a:path>
              <a:path w="459104" h="3950335">
                <a:moveTo>
                  <a:pt x="348996" y="45719"/>
                </a:moveTo>
                <a:lnTo>
                  <a:pt x="352044" y="44196"/>
                </a:lnTo>
                <a:lnTo>
                  <a:pt x="349407" y="45602"/>
                </a:lnTo>
                <a:lnTo>
                  <a:pt x="348996" y="45719"/>
                </a:lnTo>
                <a:close/>
              </a:path>
              <a:path w="459104" h="3950335">
                <a:moveTo>
                  <a:pt x="349407" y="45602"/>
                </a:moveTo>
                <a:lnTo>
                  <a:pt x="352044" y="44196"/>
                </a:lnTo>
                <a:lnTo>
                  <a:pt x="354329" y="44196"/>
                </a:lnTo>
                <a:lnTo>
                  <a:pt x="349407" y="45602"/>
                </a:lnTo>
                <a:close/>
              </a:path>
              <a:path w="459104" h="3950335">
                <a:moveTo>
                  <a:pt x="349186" y="45719"/>
                </a:moveTo>
                <a:lnTo>
                  <a:pt x="348996" y="45719"/>
                </a:lnTo>
                <a:lnTo>
                  <a:pt x="349407" y="45602"/>
                </a:lnTo>
                <a:lnTo>
                  <a:pt x="349186" y="45719"/>
                </a:lnTo>
                <a:close/>
              </a:path>
              <a:path w="459104" h="3950335">
                <a:moveTo>
                  <a:pt x="307702" y="68580"/>
                </a:moveTo>
                <a:lnTo>
                  <a:pt x="306324" y="68580"/>
                </a:lnTo>
                <a:lnTo>
                  <a:pt x="309372" y="67056"/>
                </a:lnTo>
                <a:lnTo>
                  <a:pt x="307702" y="68580"/>
                </a:lnTo>
                <a:close/>
              </a:path>
              <a:path w="459104" h="3950335">
                <a:moveTo>
                  <a:pt x="274319" y="99059"/>
                </a:moveTo>
                <a:lnTo>
                  <a:pt x="277368" y="96011"/>
                </a:lnTo>
                <a:lnTo>
                  <a:pt x="276982" y="96629"/>
                </a:lnTo>
                <a:lnTo>
                  <a:pt x="274319" y="99059"/>
                </a:lnTo>
                <a:close/>
              </a:path>
              <a:path w="459104" h="3950335">
                <a:moveTo>
                  <a:pt x="276982" y="96629"/>
                </a:moveTo>
                <a:lnTo>
                  <a:pt x="277368" y="96011"/>
                </a:lnTo>
                <a:lnTo>
                  <a:pt x="277658" y="96011"/>
                </a:lnTo>
                <a:lnTo>
                  <a:pt x="276982" y="96629"/>
                </a:lnTo>
                <a:close/>
              </a:path>
              <a:path w="459104" h="3950335">
                <a:moveTo>
                  <a:pt x="275462" y="99059"/>
                </a:moveTo>
                <a:lnTo>
                  <a:pt x="274319" y="99059"/>
                </a:lnTo>
                <a:lnTo>
                  <a:pt x="276982" y="96629"/>
                </a:lnTo>
                <a:lnTo>
                  <a:pt x="275462" y="99059"/>
                </a:lnTo>
                <a:close/>
              </a:path>
              <a:path w="459104" h="3950335">
                <a:moveTo>
                  <a:pt x="254507" y="132588"/>
                </a:moveTo>
                <a:lnTo>
                  <a:pt x="256032" y="128016"/>
                </a:lnTo>
                <a:lnTo>
                  <a:pt x="255470" y="131048"/>
                </a:lnTo>
                <a:lnTo>
                  <a:pt x="254507" y="132588"/>
                </a:lnTo>
                <a:close/>
              </a:path>
              <a:path w="459104" h="3950335">
                <a:moveTo>
                  <a:pt x="255470" y="131048"/>
                </a:moveTo>
                <a:lnTo>
                  <a:pt x="256032" y="128016"/>
                </a:lnTo>
                <a:lnTo>
                  <a:pt x="257365" y="128016"/>
                </a:lnTo>
                <a:lnTo>
                  <a:pt x="255470" y="131048"/>
                </a:lnTo>
                <a:close/>
              </a:path>
              <a:path w="459104" h="3950335">
                <a:moveTo>
                  <a:pt x="255185" y="132588"/>
                </a:moveTo>
                <a:lnTo>
                  <a:pt x="254507" y="132588"/>
                </a:lnTo>
                <a:lnTo>
                  <a:pt x="255470" y="131048"/>
                </a:lnTo>
                <a:lnTo>
                  <a:pt x="255185" y="132588"/>
                </a:lnTo>
                <a:close/>
              </a:path>
              <a:path w="459104" h="3950335">
                <a:moveTo>
                  <a:pt x="248412" y="169164"/>
                </a:moveTo>
                <a:lnTo>
                  <a:pt x="248412" y="167640"/>
                </a:lnTo>
                <a:lnTo>
                  <a:pt x="248694" y="167640"/>
                </a:lnTo>
                <a:lnTo>
                  <a:pt x="248412" y="169164"/>
                </a:lnTo>
                <a:close/>
              </a:path>
              <a:path w="459104" h="3950335">
                <a:moveTo>
                  <a:pt x="215445" y="1856248"/>
                </a:moveTo>
                <a:lnTo>
                  <a:pt x="222504" y="1818132"/>
                </a:lnTo>
                <a:lnTo>
                  <a:pt x="222504" y="1819656"/>
                </a:lnTo>
                <a:lnTo>
                  <a:pt x="248412" y="1819656"/>
                </a:lnTo>
                <a:lnTo>
                  <a:pt x="248412" y="1822704"/>
                </a:lnTo>
                <a:lnTo>
                  <a:pt x="242485" y="1854708"/>
                </a:lnTo>
                <a:lnTo>
                  <a:pt x="216407" y="1854708"/>
                </a:lnTo>
                <a:lnTo>
                  <a:pt x="215445" y="1856248"/>
                </a:lnTo>
                <a:close/>
              </a:path>
              <a:path w="459104" h="3950335">
                <a:moveTo>
                  <a:pt x="214883" y="1859280"/>
                </a:moveTo>
                <a:lnTo>
                  <a:pt x="215445" y="1856248"/>
                </a:lnTo>
                <a:lnTo>
                  <a:pt x="216407" y="1854708"/>
                </a:lnTo>
                <a:lnTo>
                  <a:pt x="214883" y="1859280"/>
                </a:lnTo>
                <a:close/>
              </a:path>
              <a:path w="459104" h="3950335">
                <a:moveTo>
                  <a:pt x="241638" y="1859280"/>
                </a:moveTo>
                <a:lnTo>
                  <a:pt x="214883" y="1859280"/>
                </a:lnTo>
                <a:lnTo>
                  <a:pt x="216407" y="1854708"/>
                </a:lnTo>
                <a:lnTo>
                  <a:pt x="242485" y="1854708"/>
                </a:lnTo>
                <a:lnTo>
                  <a:pt x="241638" y="1859280"/>
                </a:lnTo>
                <a:close/>
              </a:path>
              <a:path w="459104" h="3950335">
                <a:moveTo>
                  <a:pt x="193933" y="1890666"/>
                </a:moveTo>
                <a:lnTo>
                  <a:pt x="215445" y="1856248"/>
                </a:lnTo>
                <a:lnTo>
                  <a:pt x="214883" y="1859280"/>
                </a:lnTo>
                <a:lnTo>
                  <a:pt x="241638" y="1859280"/>
                </a:lnTo>
                <a:lnTo>
                  <a:pt x="240792" y="1863852"/>
                </a:lnTo>
                <a:lnTo>
                  <a:pt x="239268" y="1865376"/>
                </a:lnTo>
                <a:lnTo>
                  <a:pt x="239268" y="1868424"/>
                </a:lnTo>
                <a:lnTo>
                  <a:pt x="226885" y="1888236"/>
                </a:lnTo>
                <a:lnTo>
                  <a:pt x="196595" y="1888236"/>
                </a:lnTo>
                <a:lnTo>
                  <a:pt x="193933" y="1890666"/>
                </a:lnTo>
                <a:close/>
              </a:path>
              <a:path w="459104" h="3950335">
                <a:moveTo>
                  <a:pt x="193548" y="1891284"/>
                </a:moveTo>
                <a:lnTo>
                  <a:pt x="193933" y="1890666"/>
                </a:lnTo>
                <a:lnTo>
                  <a:pt x="196595" y="1888236"/>
                </a:lnTo>
                <a:lnTo>
                  <a:pt x="193548" y="1891284"/>
                </a:lnTo>
                <a:close/>
              </a:path>
              <a:path w="459104" h="3950335">
                <a:moveTo>
                  <a:pt x="224980" y="1891284"/>
                </a:moveTo>
                <a:lnTo>
                  <a:pt x="193548" y="1891284"/>
                </a:lnTo>
                <a:lnTo>
                  <a:pt x="196595" y="1888236"/>
                </a:lnTo>
                <a:lnTo>
                  <a:pt x="226885" y="1888236"/>
                </a:lnTo>
                <a:lnTo>
                  <a:pt x="224980" y="1891284"/>
                </a:lnTo>
                <a:close/>
              </a:path>
              <a:path w="459104" h="3950335">
                <a:moveTo>
                  <a:pt x="161544" y="1920240"/>
                </a:moveTo>
                <a:lnTo>
                  <a:pt x="193933" y="1890666"/>
                </a:lnTo>
                <a:lnTo>
                  <a:pt x="193548" y="1891284"/>
                </a:lnTo>
                <a:lnTo>
                  <a:pt x="224980" y="1891284"/>
                </a:lnTo>
                <a:lnTo>
                  <a:pt x="216407" y="1905000"/>
                </a:lnTo>
                <a:lnTo>
                  <a:pt x="213359" y="1908048"/>
                </a:lnTo>
                <a:lnTo>
                  <a:pt x="201625" y="1918716"/>
                </a:lnTo>
                <a:lnTo>
                  <a:pt x="164592" y="1918716"/>
                </a:lnTo>
                <a:lnTo>
                  <a:pt x="161544" y="1920240"/>
                </a:lnTo>
                <a:close/>
              </a:path>
              <a:path w="459104" h="3950335">
                <a:moveTo>
                  <a:pt x="121509" y="1941693"/>
                </a:moveTo>
                <a:lnTo>
                  <a:pt x="164592" y="1918716"/>
                </a:lnTo>
                <a:lnTo>
                  <a:pt x="201625" y="1918716"/>
                </a:lnTo>
                <a:lnTo>
                  <a:pt x="179832" y="1938528"/>
                </a:lnTo>
                <a:lnTo>
                  <a:pt x="178307" y="1940052"/>
                </a:lnTo>
                <a:lnTo>
                  <a:pt x="176783" y="1940052"/>
                </a:lnTo>
                <a:lnTo>
                  <a:pt x="176783" y="1941576"/>
                </a:lnTo>
                <a:lnTo>
                  <a:pt x="121919" y="1941576"/>
                </a:lnTo>
                <a:lnTo>
                  <a:pt x="121509" y="1941693"/>
                </a:lnTo>
                <a:close/>
              </a:path>
              <a:path w="459104" h="3950335">
                <a:moveTo>
                  <a:pt x="118871" y="1943100"/>
                </a:moveTo>
                <a:lnTo>
                  <a:pt x="121509" y="1941693"/>
                </a:lnTo>
                <a:lnTo>
                  <a:pt x="121919" y="1941576"/>
                </a:lnTo>
                <a:lnTo>
                  <a:pt x="118871" y="1943100"/>
                </a:lnTo>
                <a:close/>
              </a:path>
              <a:path w="459104" h="3950335">
                <a:moveTo>
                  <a:pt x="173926" y="1943100"/>
                </a:moveTo>
                <a:lnTo>
                  <a:pt x="118871" y="1943100"/>
                </a:lnTo>
                <a:lnTo>
                  <a:pt x="121919" y="1941576"/>
                </a:lnTo>
                <a:lnTo>
                  <a:pt x="176783" y="1941576"/>
                </a:lnTo>
                <a:lnTo>
                  <a:pt x="173926" y="1943100"/>
                </a:lnTo>
                <a:close/>
              </a:path>
              <a:path w="459104" h="3950335">
                <a:moveTo>
                  <a:pt x="99059" y="1974668"/>
                </a:moveTo>
                <a:lnTo>
                  <a:pt x="76200" y="1967484"/>
                </a:lnTo>
                <a:lnTo>
                  <a:pt x="73152" y="1967484"/>
                </a:lnTo>
                <a:lnTo>
                  <a:pt x="15239" y="1962912"/>
                </a:lnTo>
                <a:lnTo>
                  <a:pt x="12191" y="1962912"/>
                </a:lnTo>
                <a:lnTo>
                  <a:pt x="71628" y="1956816"/>
                </a:lnTo>
                <a:lnTo>
                  <a:pt x="68580" y="1956816"/>
                </a:lnTo>
                <a:lnTo>
                  <a:pt x="121509" y="1941693"/>
                </a:lnTo>
                <a:lnTo>
                  <a:pt x="118871" y="1943100"/>
                </a:lnTo>
                <a:lnTo>
                  <a:pt x="173926" y="1943100"/>
                </a:lnTo>
                <a:lnTo>
                  <a:pt x="131063" y="1965960"/>
                </a:lnTo>
                <a:lnTo>
                  <a:pt x="129539" y="1965960"/>
                </a:lnTo>
                <a:lnTo>
                  <a:pt x="99059" y="1974668"/>
                </a:lnTo>
                <a:close/>
              </a:path>
              <a:path w="459104" h="3950335">
                <a:moveTo>
                  <a:pt x="15239" y="1987296"/>
                </a:moveTo>
                <a:lnTo>
                  <a:pt x="6095" y="1987296"/>
                </a:lnTo>
                <a:lnTo>
                  <a:pt x="0" y="1981200"/>
                </a:lnTo>
                <a:lnTo>
                  <a:pt x="0" y="1969008"/>
                </a:lnTo>
                <a:lnTo>
                  <a:pt x="6095" y="1962912"/>
                </a:lnTo>
                <a:lnTo>
                  <a:pt x="15239" y="1962912"/>
                </a:lnTo>
                <a:lnTo>
                  <a:pt x="15239" y="1987296"/>
                </a:lnTo>
                <a:close/>
              </a:path>
              <a:path w="459104" h="3950335">
                <a:moveTo>
                  <a:pt x="15239" y="1987296"/>
                </a:moveTo>
                <a:lnTo>
                  <a:pt x="15239" y="1962912"/>
                </a:lnTo>
                <a:lnTo>
                  <a:pt x="73152" y="1967484"/>
                </a:lnTo>
                <a:lnTo>
                  <a:pt x="76200" y="1967484"/>
                </a:lnTo>
                <a:lnTo>
                  <a:pt x="99059" y="1974668"/>
                </a:lnTo>
                <a:lnTo>
                  <a:pt x="76200" y="1981200"/>
                </a:lnTo>
                <a:lnTo>
                  <a:pt x="76200" y="1982724"/>
                </a:lnTo>
                <a:lnTo>
                  <a:pt x="73152" y="1982724"/>
                </a:lnTo>
                <a:lnTo>
                  <a:pt x="15239" y="1987296"/>
                </a:lnTo>
                <a:close/>
              </a:path>
              <a:path w="459104" h="3950335">
                <a:moveTo>
                  <a:pt x="121509" y="2008514"/>
                </a:moveTo>
                <a:lnTo>
                  <a:pt x="68580" y="1993392"/>
                </a:lnTo>
                <a:lnTo>
                  <a:pt x="71628" y="1993392"/>
                </a:lnTo>
                <a:lnTo>
                  <a:pt x="12191" y="1987296"/>
                </a:lnTo>
                <a:lnTo>
                  <a:pt x="15239" y="1987296"/>
                </a:lnTo>
                <a:lnTo>
                  <a:pt x="73152" y="1982724"/>
                </a:lnTo>
                <a:lnTo>
                  <a:pt x="76200" y="1982724"/>
                </a:lnTo>
                <a:lnTo>
                  <a:pt x="76200" y="1981200"/>
                </a:lnTo>
                <a:lnTo>
                  <a:pt x="99059" y="1974668"/>
                </a:lnTo>
                <a:lnTo>
                  <a:pt x="129539" y="1984248"/>
                </a:lnTo>
                <a:lnTo>
                  <a:pt x="131063" y="1984248"/>
                </a:lnTo>
                <a:lnTo>
                  <a:pt x="173926" y="2007108"/>
                </a:lnTo>
                <a:lnTo>
                  <a:pt x="118871" y="2007108"/>
                </a:lnTo>
                <a:lnTo>
                  <a:pt x="121509" y="2008514"/>
                </a:lnTo>
                <a:close/>
              </a:path>
              <a:path w="459104" h="3950335">
                <a:moveTo>
                  <a:pt x="121919" y="2008632"/>
                </a:moveTo>
                <a:lnTo>
                  <a:pt x="121509" y="2008514"/>
                </a:lnTo>
                <a:lnTo>
                  <a:pt x="118871" y="2007108"/>
                </a:lnTo>
                <a:lnTo>
                  <a:pt x="121919" y="2008632"/>
                </a:lnTo>
                <a:close/>
              </a:path>
              <a:path w="459104" h="3950335">
                <a:moveTo>
                  <a:pt x="176783" y="2008632"/>
                </a:moveTo>
                <a:lnTo>
                  <a:pt x="121919" y="2008632"/>
                </a:lnTo>
                <a:lnTo>
                  <a:pt x="118871" y="2007108"/>
                </a:lnTo>
                <a:lnTo>
                  <a:pt x="173926" y="2007108"/>
                </a:lnTo>
                <a:lnTo>
                  <a:pt x="176783" y="2008632"/>
                </a:lnTo>
                <a:close/>
              </a:path>
              <a:path w="459104" h="3950335">
                <a:moveTo>
                  <a:pt x="202184" y="2031492"/>
                </a:moveTo>
                <a:lnTo>
                  <a:pt x="164592" y="2031492"/>
                </a:lnTo>
                <a:lnTo>
                  <a:pt x="121509" y="2008514"/>
                </a:lnTo>
                <a:lnTo>
                  <a:pt x="121919" y="2008632"/>
                </a:lnTo>
                <a:lnTo>
                  <a:pt x="176783" y="2008632"/>
                </a:lnTo>
                <a:lnTo>
                  <a:pt x="176783" y="2010156"/>
                </a:lnTo>
                <a:lnTo>
                  <a:pt x="179832" y="2010156"/>
                </a:lnTo>
                <a:lnTo>
                  <a:pt x="202184" y="2031492"/>
                </a:lnTo>
                <a:close/>
              </a:path>
              <a:path w="459104" h="3950335">
                <a:moveTo>
                  <a:pt x="193933" y="2059541"/>
                </a:moveTo>
                <a:lnTo>
                  <a:pt x="161544" y="2029968"/>
                </a:lnTo>
                <a:lnTo>
                  <a:pt x="164592" y="2031492"/>
                </a:lnTo>
                <a:lnTo>
                  <a:pt x="202184" y="2031492"/>
                </a:lnTo>
                <a:lnTo>
                  <a:pt x="213359" y="2042160"/>
                </a:lnTo>
                <a:lnTo>
                  <a:pt x="216407" y="2045208"/>
                </a:lnTo>
                <a:lnTo>
                  <a:pt x="224980" y="2058924"/>
                </a:lnTo>
                <a:lnTo>
                  <a:pt x="193548" y="2058924"/>
                </a:lnTo>
                <a:lnTo>
                  <a:pt x="193933" y="2059541"/>
                </a:lnTo>
                <a:close/>
              </a:path>
              <a:path w="459104" h="3950335">
                <a:moveTo>
                  <a:pt x="196595" y="2061972"/>
                </a:moveTo>
                <a:lnTo>
                  <a:pt x="193933" y="2059541"/>
                </a:lnTo>
                <a:lnTo>
                  <a:pt x="193548" y="2058924"/>
                </a:lnTo>
                <a:lnTo>
                  <a:pt x="196595" y="2061972"/>
                </a:lnTo>
                <a:close/>
              </a:path>
              <a:path w="459104" h="3950335">
                <a:moveTo>
                  <a:pt x="226885" y="2061972"/>
                </a:moveTo>
                <a:lnTo>
                  <a:pt x="196595" y="2061972"/>
                </a:lnTo>
                <a:lnTo>
                  <a:pt x="193548" y="2058924"/>
                </a:lnTo>
                <a:lnTo>
                  <a:pt x="224980" y="2058924"/>
                </a:lnTo>
                <a:lnTo>
                  <a:pt x="226885" y="2061972"/>
                </a:lnTo>
                <a:close/>
              </a:path>
              <a:path w="459104" h="3950335">
                <a:moveTo>
                  <a:pt x="215445" y="2093960"/>
                </a:moveTo>
                <a:lnTo>
                  <a:pt x="193933" y="2059541"/>
                </a:lnTo>
                <a:lnTo>
                  <a:pt x="196595" y="2061972"/>
                </a:lnTo>
                <a:lnTo>
                  <a:pt x="226885" y="2061972"/>
                </a:lnTo>
                <a:lnTo>
                  <a:pt x="239268" y="2081784"/>
                </a:lnTo>
                <a:lnTo>
                  <a:pt x="239268" y="2084832"/>
                </a:lnTo>
                <a:lnTo>
                  <a:pt x="240792" y="2086356"/>
                </a:lnTo>
                <a:lnTo>
                  <a:pt x="241638" y="2090928"/>
                </a:lnTo>
                <a:lnTo>
                  <a:pt x="214883" y="2090928"/>
                </a:lnTo>
                <a:lnTo>
                  <a:pt x="215445" y="2093960"/>
                </a:lnTo>
                <a:close/>
              </a:path>
              <a:path w="459104" h="3950335">
                <a:moveTo>
                  <a:pt x="216407" y="2095500"/>
                </a:moveTo>
                <a:lnTo>
                  <a:pt x="215445" y="2093960"/>
                </a:lnTo>
                <a:lnTo>
                  <a:pt x="214883" y="2090928"/>
                </a:lnTo>
                <a:lnTo>
                  <a:pt x="216407" y="2095500"/>
                </a:lnTo>
                <a:close/>
              </a:path>
              <a:path w="459104" h="3950335">
                <a:moveTo>
                  <a:pt x="242485" y="2095500"/>
                </a:moveTo>
                <a:lnTo>
                  <a:pt x="216407" y="2095500"/>
                </a:lnTo>
                <a:lnTo>
                  <a:pt x="214883" y="2090928"/>
                </a:lnTo>
                <a:lnTo>
                  <a:pt x="241638" y="2090928"/>
                </a:lnTo>
                <a:lnTo>
                  <a:pt x="242485" y="2095500"/>
                </a:lnTo>
                <a:close/>
              </a:path>
              <a:path w="459104" h="3950335">
                <a:moveTo>
                  <a:pt x="222504" y="2132076"/>
                </a:moveTo>
                <a:lnTo>
                  <a:pt x="215445" y="2093960"/>
                </a:lnTo>
                <a:lnTo>
                  <a:pt x="216407" y="2095500"/>
                </a:lnTo>
                <a:lnTo>
                  <a:pt x="242485" y="2095500"/>
                </a:lnTo>
                <a:lnTo>
                  <a:pt x="248412" y="2127504"/>
                </a:lnTo>
                <a:lnTo>
                  <a:pt x="248412" y="2130552"/>
                </a:lnTo>
                <a:lnTo>
                  <a:pt x="222504" y="2130552"/>
                </a:lnTo>
                <a:lnTo>
                  <a:pt x="222504" y="2132076"/>
                </a:lnTo>
                <a:close/>
              </a:path>
              <a:path w="459104" h="3950335">
                <a:moveTo>
                  <a:pt x="455676" y="3950208"/>
                </a:moveTo>
                <a:lnTo>
                  <a:pt x="397764" y="3945636"/>
                </a:lnTo>
                <a:lnTo>
                  <a:pt x="394716" y="3945636"/>
                </a:lnTo>
                <a:lnTo>
                  <a:pt x="394716" y="3944112"/>
                </a:lnTo>
                <a:lnTo>
                  <a:pt x="341376" y="3928872"/>
                </a:lnTo>
                <a:lnTo>
                  <a:pt x="339852" y="3928872"/>
                </a:lnTo>
                <a:lnTo>
                  <a:pt x="294132" y="3904488"/>
                </a:lnTo>
                <a:lnTo>
                  <a:pt x="291083" y="3901440"/>
                </a:lnTo>
                <a:lnTo>
                  <a:pt x="257556" y="3870960"/>
                </a:lnTo>
                <a:lnTo>
                  <a:pt x="256032" y="3869436"/>
                </a:lnTo>
                <a:lnTo>
                  <a:pt x="254507" y="3869436"/>
                </a:lnTo>
                <a:lnTo>
                  <a:pt x="254507" y="3867912"/>
                </a:lnTo>
                <a:lnTo>
                  <a:pt x="231648" y="3831336"/>
                </a:lnTo>
                <a:lnTo>
                  <a:pt x="231648" y="3828288"/>
                </a:lnTo>
                <a:lnTo>
                  <a:pt x="230124" y="3826764"/>
                </a:lnTo>
                <a:lnTo>
                  <a:pt x="222504" y="3785616"/>
                </a:lnTo>
                <a:lnTo>
                  <a:pt x="222504" y="2130552"/>
                </a:lnTo>
                <a:lnTo>
                  <a:pt x="248412" y="2130552"/>
                </a:lnTo>
                <a:lnTo>
                  <a:pt x="248412" y="3782568"/>
                </a:lnTo>
                <a:lnTo>
                  <a:pt x="248694" y="3782568"/>
                </a:lnTo>
                <a:lnTo>
                  <a:pt x="255185" y="3817620"/>
                </a:lnTo>
                <a:lnTo>
                  <a:pt x="254507" y="3817620"/>
                </a:lnTo>
                <a:lnTo>
                  <a:pt x="256032" y="3822192"/>
                </a:lnTo>
                <a:lnTo>
                  <a:pt x="257365" y="3822192"/>
                </a:lnTo>
                <a:lnTo>
                  <a:pt x="275463" y="3851148"/>
                </a:lnTo>
                <a:lnTo>
                  <a:pt x="274319" y="3851148"/>
                </a:lnTo>
                <a:lnTo>
                  <a:pt x="277368" y="3854196"/>
                </a:lnTo>
                <a:lnTo>
                  <a:pt x="277658" y="3854196"/>
                </a:lnTo>
                <a:lnTo>
                  <a:pt x="307702" y="3881628"/>
                </a:lnTo>
                <a:lnTo>
                  <a:pt x="306324" y="3881628"/>
                </a:lnTo>
                <a:lnTo>
                  <a:pt x="349186" y="3904488"/>
                </a:lnTo>
                <a:lnTo>
                  <a:pt x="348996" y="3904488"/>
                </a:lnTo>
                <a:lnTo>
                  <a:pt x="352044" y="3906012"/>
                </a:lnTo>
                <a:lnTo>
                  <a:pt x="354330" y="3906012"/>
                </a:lnTo>
                <a:lnTo>
                  <a:pt x="402336" y="3919728"/>
                </a:lnTo>
                <a:lnTo>
                  <a:pt x="399288" y="3919728"/>
                </a:lnTo>
                <a:lnTo>
                  <a:pt x="458724" y="3925824"/>
                </a:lnTo>
                <a:lnTo>
                  <a:pt x="455676" y="3950208"/>
                </a:lnTo>
                <a:close/>
              </a:path>
              <a:path w="459104" h="3950335">
                <a:moveTo>
                  <a:pt x="248694" y="3782568"/>
                </a:moveTo>
                <a:lnTo>
                  <a:pt x="248412" y="3782568"/>
                </a:lnTo>
                <a:lnTo>
                  <a:pt x="248412" y="3781044"/>
                </a:lnTo>
                <a:lnTo>
                  <a:pt x="248694" y="3782568"/>
                </a:lnTo>
                <a:close/>
              </a:path>
              <a:path w="459104" h="3950335">
                <a:moveTo>
                  <a:pt x="256032" y="3822192"/>
                </a:moveTo>
                <a:lnTo>
                  <a:pt x="254507" y="3817620"/>
                </a:lnTo>
                <a:lnTo>
                  <a:pt x="255470" y="3819160"/>
                </a:lnTo>
                <a:lnTo>
                  <a:pt x="256032" y="3822192"/>
                </a:lnTo>
                <a:close/>
              </a:path>
              <a:path w="459104" h="3950335">
                <a:moveTo>
                  <a:pt x="255470" y="3819160"/>
                </a:moveTo>
                <a:lnTo>
                  <a:pt x="254507" y="3817620"/>
                </a:lnTo>
                <a:lnTo>
                  <a:pt x="255185" y="3817620"/>
                </a:lnTo>
                <a:lnTo>
                  <a:pt x="255470" y="3819160"/>
                </a:lnTo>
                <a:close/>
              </a:path>
              <a:path w="459104" h="3950335">
                <a:moveTo>
                  <a:pt x="257365" y="3822192"/>
                </a:moveTo>
                <a:lnTo>
                  <a:pt x="256032" y="3822192"/>
                </a:lnTo>
                <a:lnTo>
                  <a:pt x="255470" y="3819160"/>
                </a:lnTo>
                <a:lnTo>
                  <a:pt x="257365" y="3822192"/>
                </a:lnTo>
                <a:close/>
              </a:path>
              <a:path w="459104" h="3950335">
                <a:moveTo>
                  <a:pt x="277368" y="3854196"/>
                </a:moveTo>
                <a:lnTo>
                  <a:pt x="274319" y="3851148"/>
                </a:lnTo>
                <a:lnTo>
                  <a:pt x="276982" y="3853578"/>
                </a:lnTo>
                <a:lnTo>
                  <a:pt x="277368" y="3854196"/>
                </a:lnTo>
                <a:close/>
              </a:path>
              <a:path w="459104" h="3950335">
                <a:moveTo>
                  <a:pt x="276982" y="3853578"/>
                </a:moveTo>
                <a:lnTo>
                  <a:pt x="274319" y="3851148"/>
                </a:lnTo>
                <a:lnTo>
                  <a:pt x="275463" y="3851148"/>
                </a:lnTo>
                <a:lnTo>
                  <a:pt x="276982" y="3853578"/>
                </a:lnTo>
                <a:close/>
              </a:path>
              <a:path w="459104" h="3950335">
                <a:moveTo>
                  <a:pt x="277658" y="3854196"/>
                </a:moveTo>
                <a:lnTo>
                  <a:pt x="277368" y="3854196"/>
                </a:lnTo>
                <a:lnTo>
                  <a:pt x="276982" y="3853578"/>
                </a:lnTo>
                <a:lnTo>
                  <a:pt x="277658" y="3854196"/>
                </a:lnTo>
                <a:close/>
              </a:path>
              <a:path w="459104" h="3950335">
                <a:moveTo>
                  <a:pt x="309372" y="3883152"/>
                </a:moveTo>
                <a:lnTo>
                  <a:pt x="306324" y="3881628"/>
                </a:lnTo>
                <a:lnTo>
                  <a:pt x="307702" y="3881628"/>
                </a:lnTo>
                <a:lnTo>
                  <a:pt x="309372" y="3883152"/>
                </a:lnTo>
                <a:close/>
              </a:path>
              <a:path w="459104" h="3950335">
                <a:moveTo>
                  <a:pt x="352044" y="3906012"/>
                </a:moveTo>
                <a:lnTo>
                  <a:pt x="348996" y="3904488"/>
                </a:lnTo>
                <a:lnTo>
                  <a:pt x="349406" y="3904605"/>
                </a:lnTo>
                <a:lnTo>
                  <a:pt x="352044" y="3906012"/>
                </a:lnTo>
                <a:close/>
              </a:path>
              <a:path w="459104" h="3950335">
                <a:moveTo>
                  <a:pt x="349406" y="3904605"/>
                </a:moveTo>
                <a:lnTo>
                  <a:pt x="348996" y="3904488"/>
                </a:lnTo>
                <a:lnTo>
                  <a:pt x="349186" y="3904488"/>
                </a:lnTo>
                <a:lnTo>
                  <a:pt x="349406" y="3904605"/>
                </a:lnTo>
                <a:close/>
              </a:path>
              <a:path w="459104" h="3950335">
                <a:moveTo>
                  <a:pt x="354330" y="3906012"/>
                </a:moveTo>
                <a:lnTo>
                  <a:pt x="352044" y="3906012"/>
                </a:lnTo>
                <a:lnTo>
                  <a:pt x="349406" y="3904605"/>
                </a:lnTo>
                <a:lnTo>
                  <a:pt x="354330" y="3906012"/>
                </a:lnTo>
                <a:close/>
              </a:path>
            </a:pathLst>
          </a:custGeom>
          <a:solidFill>
            <a:srgbClr val="16386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0711" y="2162556"/>
            <a:ext cx="6085332" cy="397306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56487" y="2225966"/>
            <a:ext cx="5201285" cy="371347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299085" marR="5080" indent="-287020">
              <a:lnSpc>
                <a:spcPts val="3800"/>
              </a:lnSpc>
              <a:spcBef>
                <a:spcPts val="660"/>
              </a:spcBef>
              <a:buChar char="•"/>
              <a:tabLst>
                <a:tab pos="300990" algn="l"/>
              </a:tabLst>
            </a:pPr>
            <a:r>
              <a:rPr dirty="0" sz="3600" spc="-25">
                <a:latin typeface="Cambria"/>
                <a:cs typeface="Cambria"/>
              </a:rPr>
              <a:t>Switches</a:t>
            </a:r>
            <a:r>
              <a:rPr dirty="0" sz="3600" spc="-90">
                <a:latin typeface="Cambria"/>
                <a:cs typeface="Cambria"/>
              </a:rPr>
              <a:t> </a:t>
            </a:r>
            <a:r>
              <a:rPr dirty="0" sz="3600" spc="-20">
                <a:latin typeface="Cambria"/>
                <a:cs typeface="Cambria"/>
              </a:rPr>
              <a:t>from</a:t>
            </a:r>
            <a:r>
              <a:rPr dirty="0" sz="3600" spc="-60">
                <a:latin typeface="Cambria"/>
                <a:cs typeface="Cambria"/>
              </a:rPr>
              <a:t> </a:t>
            </a:r>
            <a:r>
              <a:rPr dirty="0" sz="3600" spc="-10">
                <a:latin typeface="Cambria"/>
                <a:cs typeface="Cambria"/>
              </a:rPr>
              <a:t>running</a:t>
            </a:r>
            <a:r>
              <a:rPr dirty="0" sz="3600" spc="-35">
                <a:latin typeface="Cambria"/>
                <a:cs typeface="Cambria"/>
              </a:rPr>
              <a:t> to </a:t>
            </a:r>
            <a:r>
              <a:rPr dirty="0" sz="3600" spc="-780">
                <a:latin typeface="Cambria"/>
                <a:cs typeface="Cambria"/>
              </a:rPr>
              <a:t> </a:t>
            </a:r>
            <a:r>
              <a:rPr dirty="0" sz="3600" spc="-35">
                <a:latin typeface="Cambria"/>
                <a:cs typeface="Cambria"/>
              </a:rPr>
              <a:t>waiting</a:t>
            </a:r>
            <a:r>
              <a:rPr dirty="0" sz="3600" spc="15">
                <a:latin typeface="Cambria"/>
                <a:cs typeface="Cambria"/>
              </a:rPr>
              <a:t> </a:t>
            </a:r>
            <a:r>
              <a:rPr dirty="0" sz="3600" spc="-5">
                <a:latin typeface="Cambria"/>
                <a:cs typeface="Cambria"/>
              </a:rPr>
              <a:t>state</a:t>
            </a:r>
            <a:endParaRPr sz="3600">
              <a:latin typeface="Cambria"/>
              <a:cs typeface="Cambria"/>
            </a:endParaRPr>
          </a:p>
          <a:p>
            <a:pPr marL="299085" marR="5080" indent="-287020">
              <a:lnSpc>
                <a:spcPts val="3790"/>
              </a:lnSpc>
              <a:spcBef>
                <a:spcPts val="615"/>
              </a:spcBef>
              <a:buChar char="•"/>
              <a:tabLst>
                <a:tab pos="300990" algn="l"/>
              </a:tabLst>
            </a:pPr>
            <a:r>
              <a:rPr dirty="0" sz="3600" spc="-25">
                <a:latin typeface="Cambria"/>
                <a:cs typeface="Cambria"/>
              </a:rPr>
              <a:t>Switches</a:t>
            </a:r>
            <a:r>
              <a:rPr dirty="0" sz="3600" spc="-90">
                <a:latin typeface="Cambria"/>
                <a:cs typeface="Cambria"/>
              </a:rPr>
              <a:t> </a:t>
            </a:r>
            <a:r>
              <a:rPr dirty="0" sz="3600" spc="-20">
                <a:latin typeface="Cambria"/>
                <a:cs typeface="Cambria"/>
              </a:rPr>
              <a:t>from</a:t>
            </a:r>
            <a:r>
              <a:rPr dirty="0" sz="3600" spc="-60">
                <a:latin typeface="Cambria"/>
                <a:cs typeface="Cambria"/>
              </a:rPr>
              <a:t> </a:t>
            </a:r>
            <a:r>
              <a:rPr dirty="0" sz="3600" spc="-10">
                <a:latin typeface="Cambria"/>
                <a:cs typeface="Cambria"/>
              </a:rPr>
              <a:t>running</a:t>
            </a:r>
            <a:r>
              <a:rPr dirty="0" sz="3600" spc="-35">
                <a:latin typeface="Cambria"/>
                <a:cs typeface="Cambria"/>
              </a:rPr>
              <a:t> to </a:t>
            </a:r>
            <a:r>
              <a:rPr dirty="0" sz="3600" spc="-780">
                <a:latin typeface="Cambria"/>
                <a:cs typeface="Cambria"/>
              </a:rPr>
              <a:t> </a:t>
            </a:r>
            <a:r>
              <a:rPr dirty="0" sz="3600" spc="-55">
                <a:latin typeface="Cambria"/>
                <a:cs typeface="Cambria"/>
              </a:rPr>
              <a:t>ready</a:t>
            </a:r>
            <a:r>
              <a:rPr dirty="0" sz="3600" spc="-20">
                <a:latin typeface="Cambria"/>
                <a:cs typeface="Cambria"/>
              </a:rPr>
              <a:t> state</a:t>
            </a:r>
            <a:endParaRPr sz="3600">
              <a:latin typeface="Cambria"/>
              <a:cs typeface="Cambria"/>
            </a:endParaRPr>
          </a:p>
          <a:p>
            <a:pPr marL="299085" marR="120014" indent="-287020">
              <a:lnSpc>
                <a:spcPts val="3800"/>
              </a:lnSpc>
              <a:spcBef>
                <a:spcPts val="705"/>
              </a:spcBef>
              <a:buChar char="•"/>
              <a:tabLst>
                <a:tab pos="300990" algn="l"/>
              </a:tabLst>
            </a:pPr>
            <a:r>
              <a:rPr dirty="0" sz="3600" spc="-25">
                <a:latin typeface="Cambria"/>
                <a:cs typeface="Cambria"/>
              </a:rPr>
              <a:t>Switches</a:t>
            </a:r>
            <a:r>
              <a:rPr dirty="0" sz="3600" spc="-100">
                <a:latin typeface="Cambria"/>
                <a:cs typeface="Cambria"/>
              </a:rPr>
              <a:t> </a:t>
            </a:r>
            <a:r>
              <a:rPr dirty="0" sz="3600" spc="-20">
                <a:latin typeface="Cambria"/>
                <a:cs typeface="Cambria"/>
              </a:rPr>
              <a:t>from</a:t>
            </a:r>
            <a:r>
              <a:rPr dirty="0" sz="3600" spc="-65">
                <a:latin typeface="Cambria"/>
                <a:cs typeface="Cambria"/>
              </a:rPr>
              <a:t> </a:t>
            </a:r>
            <a:r>
              <a:rPr dirty="0" sz="3600" spc="-35">
                <a:latin typeface="Cambria"/>
                <a:cs typeface="Cambria"/>
              </a:rPr>
              <a:t>waiting</a:t>
            </a:r>
            <a:r>
              <a:rPr dirty="0" sz="3600" spc="-5">
                <a:latin typeface="Cambria"/>
                <a:cs typeface="Cambria"/>
              </a:rPr>
              <a:t> </a:t>
            </a:r>
            <a:r>
              <a:rPr dirty="0" sz="3600" spc="-35">
                <a:latin typeface="Cambria"/>
                <a:cs typeface="Cambria"/>
              </a:rPr>
              <a:t>to </a:t>
            </a:r>
            <a:r>
              <a:rPr dirty="0" sz="3600" spc="-780">
                <a:latin typeface="Cambria"/>
                <a:cs typeface="Cambria"/>
              </a:rPr>
              <a:t> </a:t>
            </a:r>
            <a:r>
              <a:rPr dirty="0" sz="3600" spc="-55">
                <a:latin typeface="Cambria"/>
                <a:cs typeface="Cambria"/>
              </a:rPr>
              <a:t>ready</a:t>
            </a:r>
            <a:endParaRPr sz="3600">
              <a:latin typeface="Cambria"/>
              <a:cs typeface="Cambria"/>
            </a:endParaRPr>
          </a:p>
          <a:p>
            <a:pPr marL="300355" indent="-288290">
              <a:lnSpc>
                <a:spcPct val="100000"/>
              </a:lnSpc>
              <a:spcBef>
                <a:spcPts val="60"/>
              </a:spcBef>
              <a:buChar char="•"/>
              <a:tabLst>
                <a:tab pos="300990" algn="l"/>
              </a:tabLst>
            </a:pPr>
            <a:r>
              <a:rPr dirty="0" sz="3600" spc="-70">
                <a:latin typeface="Cambria"/>
                <a:cs typeface="Cambria"/>
              </a:rPr>
              <a:t>Terminates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612648" y="4539996"/>
            <a:ext cx="8833485" cy="2391410"/>
            <a:chOff x="612648" y="4539996"/>
            <a:chExt cx="8833485" cy="239141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648" y="5020055"/>
              <a:ext cx="8833103" cy="19019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279" y="5522976"/>
              <a:ext cx="7104887" cy="140817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5508" y="5018532"/>
              <a:ext cx="8775700" cy="1856739"/>
            </a:xfrm>
            <a:custGeom>
              <a:avLst/>
              <a:gdLst/>
              <a:ahLst/>
              <a:cxnLst/>
              <a:rect l="l" t="t" r="r" b="b"/>
              <a:pathLst>
                <a:path w="8775700" h="1856740">
                  <a:moveTo>
                    <a:pt x="8775191" y="1856232"/>
                  </a:moveTo>
                  <a:lnTo>
                    <a:pt x="0" y="1856232"/>
                  </a:lnTo>
                  <a:lnTo>
                    <a:pt x="0" y="0"/>
                  </a:lnTo>
                  <a:lnTo>
                    <a:pt x="8775191" y="0"/>
                  </a:lnTo>
                  <a:lnTo>
                    <a:pt x="8775191" y="1856232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30935" y="5013960"/>
              <a:ext cx="8784590" cy="1865630"/>
            </a:xfrm>
            <a:custGeom>
              <a:avLst/>
              <a:gdLst/>
              <a:ahLst/>
              <a:cxnLst/>
              <a:rect l="l" t="t" r="r" b="b"/>
              <a:pathLst>
                <a:path w="8784590" h="1865629">
                  <a:moveTo>
                    <a:pt x="8782812" y="1865376"/>
                  </a:moveTo>
                  <a:lnTo>
                    <a:pt x="3048" y="1865376"/>
                  </a:lnTo>
                  <a:lnTo>
                    <a:pt x="0" y="186385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82812" y="0"/>
                  </a:lnTo>
                  <a:lnTo>
                    <a:pt x="8784336" y="3048"/>
                  </a:lnTo>
                  <a:lnTo>
                    <a:pt x="8784336" y="4571"/>
                  </a:lnTo>
                  <a:lnTo>
                    <a:pt x="9144" y="4571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856232"/>
                  </a:lnTo>
                  <a:lnTo>
                    <a:pt x="4572" y="1856232"/>
                  </a:lnTo>
                  <a:lnTo>
                    <a:pt x="9144" y="1860804"/>
                  </a:lnTo>
                  <a:lnTo>
                    <a:pt x="8784336" y="1860804"/>
                  </a:lnTo>
                  <a:lnTo>
                    <a:pt x="8784336" y="1863852"/>
                  </a:lnTo>
                  <a:lnTo>
                    <a:pt x="8782812" y="1865376"/>
                  </a:lnTo>
                  <a:close/>
                </a:path>
                <a:path w="8784590" h="1865629">
                  <a:moveTo>
                    <a:pt x="9144" y="9144"/>
                  </a:moveTo>
                  <a:lnTo>
                    <a:pt x="4572" y="9144"/>
                  </a:lnTo>
                  <a:lnTo>
                    <a:pt x="9144" y="4571"/>
                  </a:lnTo>
                  <a:lnTo>
                    <a:pt x="9144" y="9144"/>
                  </a:lnTo>
                  <a:close/>
                </a:path>
                <a:path w="8784590" h="1865629">
                  <a:moveTo>
                    <a:pt x="8775192" y="9144"/>
                  </a:moveTo>
                  <a:lnTo>
                    <a:pt x="9144" y="9144"/>
                  </a:lnTo>
                  <a:lnTo>
                    <a:pt x="9144" y="4571"/>
                  </a:lnTo>
                  <a:lnTo>
                    <a:pt x="8775192" y="4571"/>
                  </a:lnTo>
                  <a:lnTo>
                    <a:pt x="8775192" y="9144"/>
                  </a:lnTo>
                  <a:close/>
                </a:path>
                <a:path w="8784590" h="1865629">
                  <a:moveTo>
                    <a:pt x="8775192" y="1860804"/>
                  </a:moveTo>
                  <a:lnTo>
                    <a:pt x="8775192" y="4571"/>
                  </a:lnTo>
                  <a:lnTo>
                    <a:pt x="8779764" y="9144"/>
                  </a:lnTo>
                  <a:lnTo>
                    <a:pt x="8784336" y="9144"/>
                  </a:lnTo>
                  <a:lnTo>
                    <a:pt x="8784336" y="1856232"/>
                  </a:lnTo>
                  <a:lnTo>
                    <a:pt x="8779764" y="1856232"/>
                  </a:lnTo>
                  <a:lnTo>
                    <a:pt x="8775192" y="1860804"/>
                  </a:lnTo>
                  <a:close/>
                </a:path>
                <a:path w="8784590" h="1865629">
                  <a:moveTo>
                    <a:pt x="8784336" y="9144"/>
                  </a:moveTo>
                  <a:lnTo>
                    <a:pt x="8779764" y="9144"/>
                  </a:lnTo>
                  <a:lnTo>
                    <a:pt x="8775192" y="4571"/>
                  </a:lnTo>
                  <a:lnTo>
                    <a:pt x="8784336" y="4571"/>
                  </a:lnTo>
                  <a:lnTo>
                    <a:pt x="8784336" y="9144"/>
                  </a:lnTo>
                  <a:close/>
                </a:path>
                <a:path w="8784590" h="1865629">
                  <a:moveTo>
                    <a:pt x="9144" y="1860804"/>
                  </a:moveTo>
                  <a:lnTo>
                    <a:pt x="4572" y="1856232"/>
                  </a:lnTo>
                  <a:lnTo>
                    <a:pt x="9144" y="1856232"/>
                  </a:lnTo>
                  <a:lnTo>
                    <a:pt x="9144" y="1860804"/>
                  </a:lnTo>
                  <a:close/>
                </a:path>
                <a:path w="8784590" h="1865629">
                  <a:moveTo>
                    <a:pt x="8775192" y="1860804"/>
                  </a:moveTo>
                  <a:lnTo>
                    <a:pt x="9144" y="1860804"/>
                  </a:lnTo>
                  <a:lnTo>
                    <a:pt x="9144" y="1856232"/>
                  </a:lnTo>
                  <a:lnTo>
                    <a:pt x="8775192" y="1856232"/>
                  </a:lnTo>
                  <a:lnTo>
                    <a:pt x="8775192" y="1860804"/>
                  </a:lnTo>
                  <a:close/>
                </a:path>
                <a:path w="8784590" h="1865629">
                  <a:moveTo>
                    <a:pt x="8784336" y="1860804"/>
                  </a:moveTo>
                  <a:lnTo>
                    <a:pt x="8775192" y="1860804"/>
                  </a:lnTo>
                  <a:lnTo>
                    <a:pt x="8779764" y="1856232"/>
                  </a:lnTo>
                  <a:lnTo>
                    <a:pt x="8784336" y="1856232"/>
                  </a:lnTo>
                  <a:lnTo>
                    <a:pt x="8784336" y="186080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272" y="4539996"/>
              <a:ext cx="6227063" cy="10058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2811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30"/>
              <a:t>Types</a:t>
            </a:r>
            <a:r>
              <a:rPr dirty="0" u="none" spc="-100"/>
              <a:t> </a:t>
            </a:r>
            <a:r>
              <a:rPr dirty="0" u="none" spc="-20"/>
              <a:t>of</a:t>
            </a:r>
            <a:r>
              <a:rPr dirty="0" u="none" spc="-30"/>
              <a:t> </a:t>
            </a:r>
            <a:r>
              <a:rPr dirty="0" u="none" spc="-5"/>
              <a:t>Scheduler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12648" y="1376172"/>
            <a:ext cx="8833485" cy="3086100"/>
            <a:chOff x="612648" y="1376172"/>
            <a:chExt cx="8833485" cy="308610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648" y="1856232"/>
              <a:ext cx="8833104" cy="25877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7279" y="2359152"/>
              <a:ext cx="7909559" cy="210311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5508" y="1854708"/>
              <a:ext cx="8775700" cy="2539365"/>
            </a:xfrm>
            <a:custGeom>
              <a:avLst/>
              <a:gdLst/>
              <a:ahLst/>
              <a:cxnLst/>
              <a:rect l="l" t="t" r="r" b="b"/>
              <a:pathLst>
                <a:path w="8775700" h="2539365">
                  <a:moveTo>
                    <a:pt x="8775191" y="2538983"/>
                  </a:moveTo>
                  <a:lnTo>
                    <a:pt x="0" y="2538983"/>
                  </a:lnTo>
                  <a:lnTo>
                    <a:pt x="0" y="0"/>
                  </a:lnTo>
                  <a:lnTo>
                    <a:pt x="8775191" y="0"/>
                  </a:lnTo>
                  <a:lnTo>
                    <a:pt x="8775191" y="2538983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30935" y="1850135"/>
              <a:ext cx="8784590" cy="2548255"/>
            </a:xfrm>
            <a:custGeom>
              <a:avLst/>
              <a:gdLst/>
              <a:ahLst/>
              <a:cxnLst/>
              <a:rect l="l" t="t" r="r" b="b"/>
              <a:pathLst>
                <a:path w="8784590" h="2548254">
                  <a:moveTo>
                    <a:pt x="8782812" y="2548128"/>
                  </a:moveTo>
                  <a:lnTo>
                    <a:pt x="3048" y="2548128"/>
                  </a:lnTo>
                  <a:lnTo>
                    <a:pt x="0" y="25466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82812" y="0"/>
                  </a:lnTo>
                  <a:lnTo>
                    <a:pt x="8784336" y="3048"/>
                  </a:lnTo>
                  <a:lnTo>
                    <a:pt x="8784336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2538984"/>
                  </a:lnTo>
                  <a:lnTo>
                    <a:pt x="4572" y="2538984"/>
                  </a:lnTo>
                  <a:lnTo>
                    <a:pt x="9144" y="2543556"/>
                  </a:lnTo>
                  <a:lnTo>
                    <a:pt x="8784336" y="2543556"/>
                  </a:lnTo>
                  <a:lnTo>
                    <a:pt x="8784336" y="2546604"/>
                  </a:lnTo>
                  <a:lnTo>
                    <a:pt x="8782812" y="2548128"/>
                  </a:lnTo>
                  <a:close/>
                </a:path>
                <a:path w="8784590" h="254825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84590" h="2548254">
                  <a:moveTo>
                    <a:pt x="8775192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775192" y="4572"/>
                  </a:lnTo>
                  <a:lnTo>
                    <a:pt x="8775192" y="9144"/>
                  </a:lnTo>
                  <a:close/>
                </a:path>
                <a:path w="8784590" h="2548254">
                  <a:moveTo>
                    <a:pt x="8775192" y="2543556"/>
                  </a:moveTo>
                  <a:lnTo>
                    <a:pt x="8775192" y="4572"/>
                  </a:lnTo>
                  <a:lnTo>
                    <a:pt x="8779764" y="9144"/>
                  </a:lnTo>
                  <a:lnTo>
                    <a:pt x="8784336" y="9144"/>
                  </a:lnTo>
                  <a:lnTo>
                    <a:pt x="8784336" y="2538984"/>
                  </a:lnTo>
                  <a:lnTo>
                    <a:pt x="8779764" y="2538984"/>
                  </a:lnTo>
                  <a:lnTo>
                    <a:pt x="8775192" y="2543556"/>
                  </a:lnTo>
                  <a:close/>
                </a:path>
                <a:path w="8784590" h="2548254">
                  <a:moveTo>
                    <a:pt x="8784336" y="9144"/>
                  </a:moveTo>
                  <a:lnTo>
                    <a:pt x="8779764" y="9144"/>
                  </a:lnTo>
                  <a:lnTo>
                    <a:pt x="8775192" y="4572"/>
                  </a:lnTo>
                  <a:lnTo>
                    <a:pt x="8784336" y="4572"/>
                  </a:lnTo>
                  <a:lnTo>
                    <a:pt x="8784336" y="9144"/>
                  </a:lnTo>
                  <a:close/>
                </a:path>
                <a:path w="8784590" h="2548254">
                  <a:moveTo>
                    <a:pt x="9144" y="2543556"/>
                  </a:moveTo>
                  <a:lnTo>
                    <a:pt x="4572" y="2538984"/>
                  </a:lnTo>
                  <a:lnTo>
                    <a:pt x="9144" y="2538984"/>
                  </a:lnTo>
                  <a:lnTo>
                    <a:pt x="9144" y="2543556"/>
                  </a:lnTo>
                  <a:close/>
                </a:path>
                <a:path w="8784590" h="2548254">
                  <a:moveTo>
                    <a:pt x="8775192" y="2543556"/>
                  </a:moveTo>
                  <a:lnTo>
                    <a:pt x="9144" y="2543556"/>
                  </a:lnTo>
                  <a:lnTo>
                    <a:pt x="9144" y="2538984"/>
                  </a:lnTo>
                  <a:lnTo>
                    <a:pt x="8775192" y="2538984"/>
                  </a:lnTo>
                  <a:lnTo>
                    <a:pt x="8775192" y="2543556"/>
                  </a:lnTo>
                  <a:close/>
                </a:path>
                <a:path w="8784590" h="2548254">
                  <a:moveTo>
                    <a:pt x="8784336" y="2543556"/>
                  </a:moveTo>
                  <a:lnTo>
                    <a:pt x="8775192" y="2543556"/>
                  </a:lnTo>
                  <a:lnTo>
                    <a:pt x="8779764" y="2538984"/>
                  </a:lnTo>
                  <a:lnTo>
                    <a:pt x="8784336" y="2538984"/>
                  </a:lnTo>
                  <a:lnTo>
                    <a:pt x="8784336" y="2543556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272" y="1376172"/>
              <a:ext cx="6227063" cy="100583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303979" y="1624107"/>
            <a:ext cx="7393305" cy="2590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Cambria"/>
                <a:cs typeface="Cambria"/>
              </a:rPr>
              <a:t>Long</a:t>
            </a:r>
            <a:r>
              <a:rPr dirty="0" sz="2400" spc="-4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mbria"/>
                <a:cs typeface="Cambria"/>
              </a:rPr>
              <a:t>term</a:t>
            </a:r>
            <a:r>
              <a:rPr dirty="0" sz="2400" spc="-4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mbria"/>
                <a:cs typeface="Cambria"/>
              </a:rPr>
              <a:t>scheduler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400" spc="-5">
                <a:latin typeface="Cambria"/>
                <a:cs typeface="Cambria"/>
              </a:rPr>
              <a:t>When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</a:t>
            </a:r>
            <a:r>
              <a:rPr dirty="0" sz="2400" spc="1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created.</a:t>
            </a:r>
            <a:endParaRPr sz="2400">
              <a:latin typeface="Cambria"/>
              <a:cs typeface="Cambria"/>
            </a:endParaRPr>
          </a:p>
          <a:p>
            <a:pPr marL="240665" marR="5080" indent="-228600">
              <a:lnSpc>
                <a:spcPts val="2500"/>
              </a:lnSpc>
              <a:spcBef>
                <a:spcPts val="520"/>
              </a:spcBef>
              <a:buChar char="•"/>
              <a:tabLst>
                <a:tab pos="241300" algn="l"/>
              </a:tabLst>
            </a:pPr>
            <a:r>
              <a:rPr dirty="0" sz="2400">
                <a:latin typeface="Cambria"/>
                <a:cs typeface="Cambria"/>
              </a:rPr>
              <a:t>selects </a:t>
            </a:r>
            <a:r>
              <a:rPr dirty="0" sz="2400" spc="-20">
                <a:latin typeface="Cambria"/>
                <a:cs typeface="Cambria"/>
              </a:rPr>
              <a:t>process </a:t>
            </a:r>
            <a:r>
              <a:rPr dirty="0" sz="2400">
                <a:latin typeface="Cambria"/>
                <a:cs typeface="Cambria"/>
              </a:rPr>
              <a:t>and </a:t>
            </a:r>
            <a:r>
              <a:rPr dirty="0" sz="2400" spc="-5">
                <a:latin typeface="Cambria"/>
                <a:cs typeface="Cambria"/>
              </a:rPr>
              <a:t>loads </a:t>
            </a:r>
            <a:r>
              <a:rPr dirty="0" sz="2400">
                <a:latin typeface="Cambria"/>
                <a:cs typeface="Cambria"/>
              </a:rPr>
              <a:t>it </a:t>
            </a:r>
            <a:r>
              <a:rPr dirty="0" sz="2400" spc="-5">
                <a:latin typeface="Cambria"/>
                <a:cs typeface="Cambria"/>
              </a:rPr>
              <a:t>into </a:t>
            </a:r>
            <a:r>
              <a:rPr dirty="0" sz="2400" spc="-35">
                <a:latin typeface="Cambria"/>
                <a:cs typeface="Cambria"/>
              </a:rPr>
              <a:t>ready </a:t>
            </a:r>
            <a:r>
              <a:rPr dirty="0" sz="2400" spc="-10">
                <a:latin typeface="Cambria"/>
                <a:cs typeface="Cambria"/>
              </a:rPr>
              <a:t>queue </a:t>
            </a:r>
            <a:r>
              <a:rPr dirty="0" sz="2400" spc="-5">
                <a:latin typeface="Cambria"/>
                <a:cs typeface="Cambria"/>
              </a:rPr>
              <a:t>(memory)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for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execution.</a:t>
            </a:r>
            <a:endParaRPr sz="2400">
              <a:latin typeface="Cambria"/>
              <a:cs typeface="Cambria"/>
            </a:endParaRPr>
          </a:p>
          <a:p>
            <a:pPr marL="240665" marR="188595" indent="-228600">
              <a:lnSpc>
                <a:spcPts val="2500"/>
              </a:lnSpc>
              <a:spcBef>
                <a:spcPts val="400"/>
              </a:spcBef>
              <a:buChar char="•"/>
              <a:tabLst>
                <a:tab pos="241300" algn="l"/>
              </a:tabLst>
            </a:pPr>
            <a:r>
              <a:rPr dirty="0" sz="2400">
                <a:latin typeface="Cambria"/>
                <a:cs typeface="Cambria"/>
              </a:rPr>
              <a:t>This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is</a:t>
            </a:r>
            <a:r>
              <a:rPr dirty="0" sz="2400">
                <a:latin typeface="Cambria"/>
                <a:cs typeface="Cambria"/>
              </a:rPr>
              <a:t> a decision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whether</a:t>
            </a:r>
            <a:r>
              <a:rPr dirty="0" sz="2400" spc="-60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to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add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new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</a:t>
            </a:r>
            <a:r>
              <a:rPr dirty="0" sz="2400" spc="2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to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the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set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 spc="-10">
                <a:latin typeface="Cambria"/>
                <a:cs typeface="Cambria"/>
              </a:rPr>
              <a:t> processes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that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are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currently</a:t>
            </a:r>
            <a:r>
              <a:rPr dirty="0" sz="2400" spc="-6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active.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03979" y="4789376"/>
            <a:ext cx="6557009" cy="1892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FFFFFF"/>
                </a:solidFill>
                <a:latin typeface="Cambria"/>
                <a:cs typeface="Cambria"/>
              </a:rPr>
              <a:t>Medium</a:t>
            </a:r>
            <a:r>
              <a:rPr dirty="0" sz="2400" spc="-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Cambria"/>
                <a:cs typeface="Cambria"/>
              </a:rPr>
              <a:t>term</a:t>
            </a:r>
            <a:r>
              <a:rPr dirty="0" sz="2400" spc="-2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mbria"/>
                <a:cs typeface="Cambria"/>
              </a:rPr>
              <a:t>scheduler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400" spc="-5">
                <a:latin typeface="Cambria"/>
                <a:cs typeface="Cambria"/>
              </a:rPr>
              <a:t>Memory</a:t>
            </a:r>
            <a:r>
              <a:rPr dirty="0" sz="2400" spc="-90">
                <a:latin typeface="Cambria"/>
                <a:cs typeface="Cambria"/>
              </a:rPr>
              <a:t> </a:t>
            </a:r>
            <a:r>
              <a:rPr dirty="0" sz="2400" spc="-60">
                <a:latin typeface="Cambria"/>
                <a:cs typeface="Cambria"/>
              </a:rPr>
              <a:t>manager.</a:t>
            </a:r>
            <a:endParaRPr sz="2400">
              <a:latin typeface="Cambria"/>
              <a:cs typeface="Cambria"/>
            </a:endParaRPr>
          </a:p>
          <a:p>
            <a:pPr marL="240665" marR="5080" indent="-228600">
              <a:lnSpc>
                <a:spcPts val="2510"/>
              </a:lnSpc>
              <a:spcBef>
                <a:spcPts val="405"/>
              </a:spcBef>
              <a:buChar char="•"/>
              <a:tabLst>
                <a:tab pos="241300" algn="l"/>
              </a:tabLst>
            </a:pPr>
            <a:r>
              <a:rPr dirty="0" sz="2400" spc="-40">
                <a:latin typeface="Cambria"/>
                <a:cs typeface="Cambria"/>
              </a:rPr>
              <a:t>Swap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in,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40">
                <a:latin typeface="Cambria"/>
                <a:cs typeface="Cambria"/>
              </a:rPr>
              <a:t>Swap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out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from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main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memory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non-active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processes.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4507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30"/>
              <a:t>Types</a:t>
            </a:r>
            <a:r>
              <a:rPr dirty="0" u="none" spc="-114"/>
              <a:t> </a:t>
            </a:r>
            <a:r>
              <a:rPr dirty="0" u="none" spc="-20"/>
              <a:t>of</a:t>
            </a:r>
            <a:r>
              <a:rPr dirty="0" u="none" spc="-45"/>
              <a:t> </a:t>
            </a:r>
            <a:r>
              <a:rPr dirty="0" u="none" spc="-10"/>
              <a:t>schedulers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188463" y="2574035"/>
            <a:ext cx="6346190" cy="2840990"/>
            <a:chOff x="2188463" y="2574035"/>
            <a:chExt cx="6346190" cy="2840990"/>
          </a:xfrm>
        </p:grpSpPr>
        <p:sp>
          <p:nvSpPr>
            <p:cNvPr id="14" name="object 14"/>
            <p:cNvSpPr/>
            <p:nvPr/>
          </p:nvSpPr>
          <p:spPr>
            <a:xfrm>
              <a:off x="7709916" y="2574035"/>
              <a:ext cx="134620" cy="836930"/>
            </a:xfrm>
            <a:custGeom>
              <a:avLst/>
              <a:gdLst/>
              <a:ahLst/>
              <a:cxnLst/>
              <a:rect l="l" t="t" r="r" b="b"/>
              <a:pathLst>
                <a:path w="134620" h="836929">
                  <a:moveTo>
                    <a:pt x="0" y="836675"/>
                  </a:moveTo>
                  <a:lnTo>
                    <a:pt x="0" y="126491"/>
                  </a:lnTo>
                  <a:lnTo>
                    <a:pt x="134112" y="0"/>
                  </a:lnTo>
                  <a:lnTo>
                    <a:pt x="134112" y="710183"/>
                  </a:lnTo>
                  <a:lnTo>
                    <a:pt x="0" y="836675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97980" y="2574035"/>
              <a:ext cx="1146175" cy="127000"/>
            </a:xfrm>
            <a:custGeom>
              <a:avLst/>
              <a:gdLst/>
              <a:ahLst/>
              <a:cxnLst/>
              <a:rect l="l" t="t" r="r" b="b"/>
              <a:pathLst>
                <a:path w="1146175" h="127000">
                  <a:moveTo>
                    <a:pt x="1011935" y="126491"/>
                  </a:moveTo>
                  <a:lnTo>
                    <a:pt x="0" y="126491"/>
                  </a:lnTo>
                  <a:lnTo>
                    <a:pt x="134112" y="0"/>
                  </a:lnTo>
                  <a:lnTo>
                    <a:pt x="1146048" y="0"/>
                  </a:lnTo>
                  <a:lnTo>
                    <a:pt x="1011935" y="126491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697980" y="2700527"/>
              <a:ext cx="1012190" cy="710565"/>
            </a:xfrm>
            <a:custGeom>
              <a:avLst/>
              <a:gdLst/>
              <a:ahLst/>
              <a:cxnLst/>
              <a:rect l="l" t="t" r="r" b="b"/>
              <a:pathLst>
                <a:path w="1012190" h="710564">
                  <a:moveTo>
                    <a:pt x="1011935" y="710183"/>
                  </a:moveTo>
                  <a:lnTo>
                    <a:pt x="0" y="710183"/>
                  </a:lnTo>
                  <a:lnTo>
                    <a:pt x="0" y="0"/>
                  </a:lnTo>
                  <a:lnTo>
                    <a:pt x="1011935" y="0"/>
                  </a:lnTo>
                  <a:lnTo>
                    <a:pt x="1011935" y="710183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30055" y="3026676"/>
              <a:ext cx="5704840" cy="2388235"/>
            </a:xfrm>
            <a:custGeom>
              <a:avLst/>
              <a:gdLst/>
              <a:ahLst/>
              <a:cxnLst/>
              <a:rect l="l" t="t" r="r" b="b"/>
              <a:pathLst>
                <a:path w="5704840" h="2388235">
                  <a:moveTo>
                    <a:pt x="3861816" y="95999"/>
                  </a:moveTo>
                  <a:lnTo>
                    <a:pt x="3785616" y="57899"/>
                  </a:lnTo>
                  <a:lnTo>
                    <a:pt x="3806952" y="89903"/>
                  </a:lnTo>
                  <a:lnTo>
                    <a:pt x="2615184" y="89903"/>
                  </a:lnTo>
                  <a:lnTo>
                    <a:pt x="2615184" y="103619"/>
                  </a:lnTo>
                  <a:lnTo>
                    <a:pt x="3806952" y="103619"/>
                  </a:lnTo>
                  <a:lnTo>
                    <a:pt x="3785616" y="134099"/>
                  </a:lnTo>
                  <a:lnTo>
                    <a:pt x="3849624" y="103619"/>
                  </a:lnTo>
                  <a:lnTo>
                    <a:pt x="3861816" y="95999"/>
                  </a:lnTo>
                  <a:close/>
                </a:path>
                <a:path w="5704840" h="2388235">
                  <a:moveTo>
                    <a:pt x="5347716" y="260591"/>
                  </a:moveTo>
                  <a:lnTo>
                    <a:pt x="4971288" y="262115"/>
                  </a:lnTo>
                  <a:lnTo>
                    <a:pt x="4971288" y="274307"/>
                  </a:lnTo>
                  <a:lnTo>
                    <a:pt x="5347716" y="272783"/>
                  </a:lnTo>
                  <a:lnTo>
                    <a:pt x="5347716" y="260591"/>
                  </a:lnTo>
                  <a:close/>
                </a:path>
                <a:path w="5704840" h="2388235">
                  <a:moveTo>
                    <a:pt x="5359920" y="272796"/>
                  </a:moveTo>
                  <a:lnTo>
                    <a:pt x="5347728" y="272796"/>
                  </a:lnTo>
                  <a:lnTo>
                    <a:pt x="5347728" y="1232916"/>
                  </a:lnTo>
                  <a:lnTo>
                    <a:pt x="91440" y="1232916"/>
                  </a:lnTo>
                  <a:lnTo>
                    <a:pt x="111252" y="1200912"/>
                  </a:lnTo>
                  <a:lnTo>
                    <a:pt x="45720" y="1234440"/>
                  </a:lnTo>
                  <a:lnTo>
                    <a:pt x="45720" y="205740"/>
                  </a:lnTo>
                  <a:lnTo>
                    <a:pt x="76200" y="225552"/>
                  </a:lnTo>
                  <a:lnTo>
                    <a:pt x="38100" y="149352"/>
                  </a:lnTo>
                  <a:lnTo>
                    <a:pt x="0" y="225552"/>
                  </a:lnTo>
                  <a:lnTo>
                    <a:pt x="32004" y="205740"/>
                  </a:lnTo>
                  <a:lnTo>
                    <a:pt x="32004" y="2157984"/>
                  </a:lnTo>
                  <a:lnTo>
                    <a:pt x="35052" y="2157984"/>
                  </a:lnTo>
                  <a:lnTo>
                    <a:pt x="35052" y="2159495"/>
                  </a:lnTo>
                  <a:lnTo>
                    <a:pt x="832116" y="2159495"/>
                  </a:lnTo>
                  <a:lnTo>
                    <a:pt x="832116" y="2377427"/>
                  </a:lnTo>
                  <a:lnTo>
                    <a:pt x="844308" y="2377427"/>
                  </a:lnTo>
                  <a:lnTo>
                    <a:pt x="844308" y="2388095"/>
                  </a:lnTo>
                  <a:lnTo>
                    <a:pt x="2604516" y="2388095"/>
                  </a:lnTo>
                  <a:lnTo>
                    <a:pt x="2604516" y="2375916"/>
                  </a:lnTo>
                  <a:lnTo>
                    <a:pt x="2215908" y="2375916"/>
                  </a:lnTo>
                  <a:lnTo>
                    <a:pt x="2215908" y="1872996"/>
                  </a:lnTo>
                  <a:lnTo>
                    <a:pt x="2604528" y="1872996"/>
                  </a:lnTo>
                  <a:lnTo>
                    <a:pt x="2604528" y="1860804"/>
                  </a:lnTo>
                  <a:lnTo>
                    <a:pt x="2203704" y="1860804"/>
                  </a:lnTo>
                  <a:lnTo>
                    <a:pt x="2203704" y="1872996"/>
                  </a:lnTo>
                  <a:lnTo>
                    <a:pt x="2203704" y="2375916"/>
                  </a:lnTo>
                  <a:lnTo>
                    <a:pt x="1987308" y="2375916"/>
                  </a:lnTo>
                  <a:lnTo>
                    <a:pt x="1987308" y="1872996"/>
                  </a:lnTo>
                  <a:lnTo>
                    <a:pt x="2203704" y="1872996"/>
                  </a:lnTo>
                  <a:lnTo>
                    <a:pt x="2203704" y="1860804"/>
                  </a:lnTo>
                  <a:lnTo>
                    <a:pt x="1975116" y="1860804"/>
                  </a:lnTo>
                  <a:lnTo>
                    <a:pt x="1975116" y="1872996"/>
                  </a:lnTo>
                  <a:lnTo>
                    <a:pt x="1975116" y="2375916"/>
                  </a:lnTo>
                  <a:lnTo>
                    <a:pt x="1758708" y="2375916"/>
                  </a:lnTo>
                  <a:lnTo>
                    <a:pt x="1758708" y="1872996"/>
                  </a:lnTo>
                  <a:lnTo>
                    <a:pt x="1975116" y="1872996"/>
                  </a:lnTo>
                  <a:lnTo>
                    <a:pt x="1975116" y="1860804"/>
                  </a:lnTo>
                  <a:lnTo>
                    <a:pt x="1746516" y="1860804"/>
                  </a:lnTo>
                  <a:lnTo>
                    <a:pt x="1746516" y="1872996"/>
                  </a:lnTo>
                  <a:lnTo>
                    <a:pt x="1746516" y="2375916"/>
                  </a:lnTo>
                  <a:lnTo>
                    <a:pt x="1530108" y="2375916"/>
                  </a:lnTo>
                  <a:lnTo>
                    <a:pt x="1530108" y="1872996"/>
                  </a:lnTo>
                  <a:lnTo>
                    <a:pt x="1746516" y="1872996"/>
                  </a:lnTo>
                  <a:lnTo>
                    <a:pt x="1746516" y="1860804"/>
                  </a:lnTo>
                  <a:lnTo>
                    <a:pt x="1517916" y="1860804"/>
                  </a:lnTo>
                  <a:lnTo>
                    <a:pt x="1517916" y="1872996"/>
                  </a:lnTo>
                  <a:lnTo>
                    <a:pt x="1517916" y="2375916"/>
                  </a:lnTo>
                  <a:lnTo>
                    <a:pt x="1301508" y="2375916"/>
                  </a:lnTo>
                  <a:lnTo>
                    <a:pt x="1301508" y="1872996"/>
                  </a:lnTo>
                  <a:lnTo>
                    <a:pt x="1517916" y="1872996"/>
                  </a:lnTo>
                  <a:lnTo>
                    <a:pt x="1517916" y="1860804"/>
                  </a:lnTo>
                  <a:lnTo>
                    <a:pt x="1289316" y="1860804"/>
                  </a:lnTo>
                  <a:lnTo>
                    <a:pt x="1289316" y="1872996"/>
                  </a:lnTo>
                  <a:lnTo>
                    <a:pt x="1289316" y="2375916"/>
                  </a:lnTo>
                  <a:lnTo>
                    <a:pt x="1072908" y="2375916"/>
                  </a:lnTo>
                  <a:lnTo>
                    <a:pt x="1072908" y="1872996"/>
                  </a:lnTo>
                  <a:lnTo>
                    <a:pt x="1289316" y="1872996"/>
                  </a:lnTo>
                  <a:lnTo>
                    <a:pt x="1289316" y="1860804"/>
                  </a:lnTo>
                  <a:lnTo>
                    <a:pt x="844308" y="1860804"/>
                  </a:lnTo>
                  <a:lnTo>
                    <a:pt x="844308" y="1872996"/>
                  </a:lnTo>
                  <a:lnTo>
                    <a:pt x="1060716" y="1872996"/>
                  </a:lnTo>
                  <a:lnTo>
                    <a:pt x="1060716" y="2375916"/>
                  </a:lnTo>
                  <a:lnTo>
                    <a:pt x="844308" y="2375916"/>
                  </a:lnTo>
                  <a:lnTo>
                    <a:pt x="844308" y="1872996"/>
                  </a:lnTo>
                  <a:lnTo>
                    <a:pt x="832116" y="1872996"/>
                  </a:lnTo>
                  <a:lnTo>
                    <a:pt x="832116" y="2147316"/>
                  </a:lnTo>
                  <a:lnTo>
                    <a:pt x="45720" y="2147316"/>
                  </a:lnTo>
                  <a:lnTo>
                    <a:pt x="45720" y="1245108"/>
                  </a:lnTo>
                  <a:lnTo>
                    <a:pt x="111252" y="1277112"/>
                  </a:lnTo>
                  <a:lnTo>
                    <a:pt x="91440" y="1246632"/>
                  </a:lnTo>
                  <a:lnTo>
                    <a:pt x="5347728" y="1246632"/>
                  </a:lnTo>
                  <a:lnTo>
                    <a:pt x="5347728" y="2147328"/>
                  </a:lnTo>
                  <a:lnTo>
                    <a:pt x="2671584" y="2148840"/>
                  </a:lnTo>
                  <a:lnTo>
                    <a:pt x="2691384" y="2116836"/>
                  </a:lnTo>
                  <a:lnTo>
                    <a:pt x="2615184" y="2154936"/>
                  </a:lnTo>
                  <a:lnTo>
                    <a:pt x="2691384" y="2193036"/>
                  </a:lnTo>
                  <a:lnTo>
                    <a:pt x="2671584" y="2162556"/>
                  </a:lnTo>
                  <a:lnTo>
                    <a:pt x="5358384" y="2161032"/>
                  </a:lnTo>
                  <a:lnTo>
                    <a:pt x="5358384" y="2148840"/>
                  </a:lnTo>
                  <a:lnTo>
                    <a:pt x="5359920" y="2148840"/>
                  </a:lnTo>
                  <a:lnTo>
                    <a:pt x="5359920" y="272796"/>
                  </a:lnTo>
                  <a:close/>
                </a:path>
                <a:path w="5704840" h="2388235">
                  <a:moveTo>
                    <a:pt x="5704344" y="38100"/>
                  </a:moveTo>
                  <a:lnTo>
                    <a:pt x="5628144" y="0"/>
                  </a:lnTo>
                  <a:lnTo>
                    <a:pt x="5649480" y="32004"/>
                  </a:lnTo>
                  <a:lnTo>
                    <a:pt x="4972812" y="32004"/>
                  </a:lnTo>
                  <a:lnTo>
                    <a:pt x="4972812" y="45720"/>
                  </a:lnTo>
                  <a:lnTo>
                    <a:pt x="5649480" y="45720"/>
                  </a:lnTo>
                  <a:lnTo>
                    <a:pt x="5628144" y="76200"/>
                  </a:lnTo>
                  <a:lnTo>
                    <a:pt x="5692152" y="45720"/>
                  </a:lnTo>
                  <a:lnTo>
                    <a:pt x="570434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659123" y="2881883"/>
              <a:ext cx="1783080" cy="527685"/>
            </a:xfrm>
            <a:custGeom>
              <a:avLst/>
              <a:gdLst/>
              <a:ahLst/>
              <a:cxnLst/>
              <a:rect l="l" t="t" r="r" b="b"/>
              <a:pathLst>
                <a:path w="1783079" h="527685">
                  <a:moveTo>
                    <a:pt x="403859" y="0"/>
                  </a:moveTo>
                  <a:lnTo>
                    <a:pt x="403859" y="527304"/>
                  </a:lnTo>
                </a:path>
                <a:path w="1783079" h="527685">
                  <a:moveTo>
                    <a:pt x="632459" y="0"/>
                  </a:moveTo>
                  <a:lnTo>
                    <a:pt x="632459" y="527304"/>
                  </a:lnTo>
                </a:path>
                <a:path w="1783079" h="527685">
                  <a:moveTo>
                    <a:pt x="861059" y="0"/>
                  </a:moveTo>
                  <a:lnTo>
                    <a:pt x="861059" y="527304"/>
                  </a:lnTo>
                </a:path>
                <a:path w="1783079" h="527685">
                  <a:moveTo>
                    <a:pt x="1089659" y="0"/>
                  </a:moveTo>
                  <a:lnTo>
                    <a:pt x="1089659" y="527304"/>
                  </a:lnTo>
                </a:path>
                <a:path w="1783079" h="527685">
                  <a:moveTo>
                    <a:pt x="1318259" y="0"/>
                  </a:moveTo>
                  <a:lnTo>
                    <a:pt x="1318259" y="527304"/>
                  </a:lnTo>
                </a:path>
                <a:path w="1783079" h="527685">
                  <a:moveTo>
                    <a:pt x="1546859" y="0"/>
                  </a:moveTo>
                  <a:lnTo>
                    <a:pt x="1546859" y="527304"/>
                  </a:lnTo>
                </a:path>
                <a:path w="1783079" h="527685">
                  <a:moveTo>
                    <a:pt x="1775459" y="0"/>
                  </a:moveTo>
                  <a:lnTo>
                    <a:pt x="1775459" y="527304"/>
                  </a:lnTo>
                </a:path>
                <a:path w="1783079" h="527685">
                  <a:moveTo>
                    <a:pt x="0" y="6096"/>
                  </a:moveTo>
                  <a:lnTo>
                    <a:pt x="1783079" y="6096"/>
                  </a:lnTo>
                </a:path>
                <a:path w="1783079" h="527685">
                  <a:moveTo>
                    <a:pt x="0" y="519683"/>
                  </a:moveTo>
                  <a:lnTo>
                    <a:pt x="1783079" y="519683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88451" y="3145535"/>
              <a:ext cx="1579245" cy="76200"/>
            </a:xfrm>
            <a:custGeom>
              <a:avLst/>
              <a:gdLst/>
              <a:ahLst/>
              <a:cxnLst/>
              <a:rect l="l" t="t" r="r" b="b"/>
              <a:pathLst>
                <a:path w="1579245" h="76200">
                  <a:moveTo>
                    <a:pt x="1578864" y="38100"/>
                  </a:moveTo>
                  <a:lnTo>
                    <a:pt x="1504188" y="0"/>
                  </a:lnTo>
                  <a:lnTo>
                    <a:pt x="1524000" y="32004"/>
                  </a:lnTo>
                  <a:lnTo>
                    <a:pt x="1528572" y="32004"/>
                  </a:lnTo>
                  <a:lnTo>
                    <a:pt x="1524012" y="32016"/>
                  </a:lnTo>
                  <a:lnTo>
                    <a:pt x="0" y="27432"/>
                  </a:lnTo>
                  <a:lnTo>
                    <a:pt x="0" y="41148"/>
                  </a:lnTo>
                  <a:lnTo>
                    <a:pt x="1523987" y="45732"/>
                  </a:lnTo>
                  <a:lnTo>
                    <a:pt x="1502664" y="76200"/>
                  </a:lnTo>
                  <a:lnTo>
                    <a:pt x="1566672" y="45720"/>
                  </a:lnTo>
                  <a:lnTo>
                    <a:pt x="157886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884206" y="2523184"/>
            <a:ext cx="13957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imes New Roman"/>
                <a:cs typeface="Times New Roman"/>
              </a:rPr>
              <a:t>Ready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Queue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562120" y="2753335"/>
            <a:ext cx="9290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imes New Roman"/>
                <a:cs typeface="Times New Roman"/>
              </a:rPr>
              <a:t>Dispatch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37523" y="3903965"/>
            <a:ext cx="9493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45">
                <a:latin typeface="Times New Roman"/>
                <a:cs typeface="Times New Roman"/>
              </a:rPr>
              <a:t>T</a:t>
            </a:r>
            <a:r>
              <a:rPr dirty="0" sz="2000" spc="-20">
                <a:latin typeface="Times New Roman"/>
                <a:cs typeface="Times New Roman"/>
              </a:rPr>
              <a:t>i</a:t>
            </a:r>
            <a:r>
              <a:rPr dirty="0" sz="2000" spc="-60">
                <a:latin typeface="Times New Roman"/>
                <a:cs typeface="Times New Roman"/>
              </a:rPr>
              <a:t>m</a:t>
            </a:r>
            <a:r>
              <a:rPr dirty="0" sz="2000" spc="10">
                <a:latin typeface="Times New Roman"/>
                <a:cs typeface="Times New Roman"/>
              </a:rPr>
              <a:t>e</a:t>
            </a:r>
            <a:r>
              <a:rPr dirty="0" sz="2000" spc="-10">
                <a:latin typeface="Times New Roman"/>
                <a:cs typeface="Times New Roman"/>
              </a:rPr>
              <a:t>-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20">
                <a:latin typeface="Times New Roman"/>
                <a:cs typeface="Times New Roman"/>
              </a:rPr>
              <a:t>u</a:t>
            </a:r>
            <a:r>
              <a:rPr dirty="0" sz="200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70181" y="4809283"/>
            <a:ext cx="11245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v</a:t>
            </a:r>
            <a:r>
              <a:rPr dirty="0" sz="2000" spc="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nt</a:t>
            </a:r>
            <a:r>
              <a:rPr dirty="0" sz="2000" spc="-175">
                <a:latin typeface="Times New Roman"/>
                <a:cs typeface="Times New Roman"/>
              </a:rPr>
              <a:t> </a:t>
            </a:r>
            <a:r>
              <a:rPr dirty="0" sz="2000" spc="-190">
                <a:latin typeface="Times New Roman"/>
                <a:cs typeface="Times New Roman"/>
              </a:rPr>
              <a:t>W</a:t>
            </a:r>
            <a:r>
              <a:rPr dirty="0" sz="2000" spc="-30">
                <a:latin typeface="Times New Roman"/>
                <a:cs typeface="Times New Roman"/>
              </a:rPr>
              <a:t>a</a:t>
            </a:r>
            <a:r>
              <a:rPr dirty="0" sz="2000" spc="-40">
                <a:latin typeface="Times New Roman"/>
                <a:cs typeface="Times New Roman"/>
              </a:rPr>
              <a:t>i</a:t>
            </a:r>
            <a:r>
              <a:rPr dirty="0" sz="200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57260" y="2675666"/>
            <a:ext cx="4502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xit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61465" y="2905816"/>
            <a:ext cx="10166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>
                <a:latin typeface="Times New Roman"/>
                <a:cs typeface="Times New Roman"/>
              </a:rPr>
              <a:t>P</a:t>
            </a:r>
            <a:r>
              <a:rPr dirty="0" sz="2000" spc="-10">
                <a:latin typeface="Times New Roman"/>
                <a:cs typeface="Times New Roman"/>
              </a:rPr>
              <a:t>r</a:t>
            </a:r>
            <a:r>
              <a:rPr dirty="0" sz="2000" spc="20">
                <a:latin typeface="Times New Roman"/>
                <a:cs typeface="Times New Roman"/>
              </a:rPr>
              <a:t>o</a:t>
            </a:r>
            <a:r>
              <a:rPr dirty="0" sz="2000" spc="-10">
                <a:latin typeface="Times New Roman"/>
                <a:cs typeface="Times New Roman"/>
              </a:rPr>
              <a:t>ce</a:t>
            </a:r>
            <a:r>
              <a:rPr dirty="0" sz="2000">
                <a:latin typeface="Times New Roman"/>
                <a:cs typeface="Times New Roman"/>
              </a:rPr>
              <a:t>ssor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13457" y="5414237"/>
            <a:ext cx="15919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5">
                <a:latin typeface="Times New Roman"/>
                <a:cs typeface="Times New Roman"/>
              </a:rPr>
              <a:t>B</a:t>
            </a:r>
            <a:r>
              <a:rPr dirty="0" sz="2000">
                <a:latin typeface="Times New Roman"/>
                <a:cs typeface="Times New Roman"/>
              </a:rPr>
              <a:t>lo</a:t>
            </a:r>
            <a:r>
              <a:rPr dirty="0" sz="2000" spc="10">
                <a:latin typeface="Times New Roman"/>
                <a:cs typeface="Times New Roman"/>
              </a:rPr>
              <a:t>c</a:t>
            </a:r>
            <a:r>
              <a:rPr dirty="0" sz="2000">
                <a:latin typeface="Times New Roman"/>
                <a:cs typeface="Times New Roman"/>
              </a:rPr>
              <a:t>k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d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Q</a:t>
            </a:r>
            <a:r>
              <a:rPr dirty="0" sz="2000" spc="20">
                <a:latin typeface="Times New Roman"/>
                <a:cs typeface="Times New Roman"/>
              </a:rPr>
              <a:t>u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ue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3666" y="5208568"/>
            <a:ext cx="748030" cy="637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</a:pPr>
            <a:r>
              <a:rPr dirty="0" sz="2000">
                <a:latin typeface="Times New Roman"/>
                <a:cs typeface="Times New Roman"/>
              </a:rPr>
              <a:t>Event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c</a:t>
            </a:r>
            <a:r>
              <a:rPr dirty="0" sz="2000" spc="-10">
                <a:latin typeface="Times New Roman"/>
                <a:cs typeface="Times New Roman"/>
              </a:rPr>
              <a:t>c</a:t>
            </a: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10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52024" y="2137694"/>
            <a:ext cx="1204595" cy="1016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1755" marR="5080" indent="-59690">
              <a:lnSpc>
                <a:spcPct val="100000"/>
              </a:lnSpc>
              <a:spcBef>
                <a:spcPts val="105"/>
              </a:spcBef>
            </a:pPr>
            <a:r>
              <a:rPr dirty="0" sz="2000" spc="-15" b="1">
                <a:solidFill>
                  <a:srgbClr val="006EBF"/>
                </a:solidFill>
                <a:latin typeface="Times New Roman"/>
                <a:cs typeface="Times New Roman"/>
              </a:rPr>
              <a:t>L</a:t>
            </a:r>
            <a:r>
              <a:rPr dirty="0" sz="2000" spc="20" b="1">
                <a:solidFill>
                  <a:srgbClr val="006EBF"/>
                </a:solidFill>
                <a:latin typeface="Times New Roman"/>
                <a:cs typeface="Times New Roman"/>
              </a:rPr>
              <a:t>o</a:t>
            </a:r>
            <a:r>
              <a:rPr dirty="0" sz="2000" spc="-15" b="1">
                <a:solidFill>
                  <a:srgbClr val="006EBF"/>
                </a:solidFill>
                <a:latin typeface="Times New Roman"/>
                <a:cs typeface="Times New Roman"/>
              </a:rPr>
              <a:t>n</a:t>
            </a:r>
            <a:r>
              <a:rPr dirty="0" sz="2000" b="1">
                <a:solidFill>
                  <a:srgbClr val="006EBF"/>
                </a:solidFill>
                <a:latin typeface="Times New Roman"/>
                <a:cs typeface="Times New Roman"/>
              </a:rPr>
              <a:t>g</a:t>
            </a:r>
            <a:r>
              <a:rPr dirty="0" sz="2000" spc="-100" b="1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dirty="0" sz="2000" spc="-355" b="1">
                <a:solidFill>
                  <a:srgbClr val="006EBF"/>
                </a:solidFill>
                <a:latin typeface="Times New Roman"/>
                <a:cs typeface="Times New Roman"/>
              </a:rPr>
              <a:t>T</a:t>
            </a:r>
            <a:r>
              <a:rPr dirty="0" sz="2000" spc="-10" b="1">
                <a:solidFill>
                  <a:srgbClr val="006EBF"/>
                </a:solidFill>
                <a:latin typeface="Times New Roman"/>
                <a:cs typeface="Times New Roman"/>
              </a:rPr>
              <a:t>e</a:t>
            </a:r>
            <a:r>
              <a:rPr dirty="0" sz="2000" spc="10" b="1">
                <a:solidFill>
                  <a:srgbClr val="006EBF"/>
                </a:solidFill>
                <a:latin typeface="Times New Roman"/>
                <a:cs typeface="Times New Roman"/>
              </a:rPr>
              <a:t>r</a:t>
            </a:r>
            <a:r>
              <a:rPr dirty="0" sz="2000" b="1">
                <a:solidFill>
                  <a:srgbClr val="006EBF"/>
                </a:solidFill>
                <a:latin typeface="Times New Roman"/>
                <a:cs typeface="Times New Roman"/>
              </a:rPr>
              <a:t>m  </a:t>
            </a:r>
            <a:r>
              <a:rPr dirty="0" sz="2000" spc="-5" b="1">
                <a:solidFill>
                  <a:srgbClr val="006EBF"/>
                </a:solidFill>
                <a:latin typeface="Times New Roman"/>
                <a:cs typeface="Times New Roman"/>
              </a:rPr>
              <a:t>Scheduler</a:t>
            </a:r>
            <a:endParaRPr sz="200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  <a:spcBef>
                <a:spcPts val="595"/>
              </a:spcBef>
            </a:pPr>
            <a:r>
              <a:rPr dirty="0" sz="2000" spc="-5">
                <a:latin typeface="Times New Roman"/>
                <a:cs typeface="Times New Roman"/>
              </a:rPr>
              <a:t>Admit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74595" y="2113337"/>
            <a:ext cx="124587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3345" marR="5080" indent="-8128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006EBF"/>
                </a:solidFill>
                <a:latin typeface="Times New Roman"/>
                <a:cs typeface="Times New Roman"/>
              </a:rPr>
              <a:t>S</a:t>
            </a:r>
            <a:r>
              <a:rPr dirty="0" sz="2000" spc="-15" b="1">
                <a:solidFill>
                  <a:srgbClr val="006EBF"/>
                </a:solidFill>
                <a:latin typeface="Times New Roman"/>
                <a:cs typeface="Times New Roman"/>
              </a:rPr>
              <a:t>h</a:t>
            </a:r>
            <a:r>
              <a:rPr dirty="0" sz="2000" spc="20" b="1">
                <a:solidFill>
                  <a:srgbClr val="006EBF"/>
                </a:solidFill>
                <a:latin typeface="Times New Roman"/>
                <a:cs typeface="Times New Roman"/>
              </a:rPr>
              <a:t>o</a:t>
            </a:r>
            <a:r>
              <a:rPr dirty="0" sz="2000" spc="-10" b="1">
                <a:solidFill>
                  <a:srgbClr val="006EBF"/>
                </a:solidFill>
                <a:latin typeface="Times New Roman"/>
                <a:cs typeface="Times New Roman"/>
              </a:rPr>
              <a:t>r</a:t>
            </a:r>
            <a:r>
              <a:rPr dirty="0" sz="2000" b="1">
                <a:solidFill>
                  <a:srgbClr val="006EBF"/>
                </a:solidFill>
                <a:latin typeface="Times New Roman"/>
                <a:cs typeface="Times New Roman"/>
              </a:rPr>
              <a:t>t</a:t>
            </a:r>
            <a:r>
              <a:rPr dirty="0" sz="2000" spc="-110" b="1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dirty="0" sz="2000" spc="-375" b="1">
                <a:solidFill>
                  <a:srgbClr val="006EBF"/>
                </a:solidFill>
                <a:latin typeface="Times New Roman"/>
                <a:cs typeface="Times New Roman"/>
              </a:rPr>
              <a:t>T</a:t>
            </a:r>
            <a:r>
              <a:rPr dirty="0" sz="2000" spc="10" b="1">
                <a:solidFill>
                  <a:srgbClr val="006EBF"/>
                </a:solidFill>
                <a:latin typeface="Times New Roman"/>
                <a:cs typeface="Times New Roman"/>
              </a:rPr>
              <a:t>e</a:t>
            </a:r>
            <a:r>
              <a:rPr dirty="0" sz="2000" spc="-10" b="1">
                <a:solidFill>
                  <a:srgbClr val="006EBF"/>
                </a:solidFill>
                <a:latin typeface="Times New Roman"/>
                <a:cs typeface="Times New Roman"/>
              </a:rPr>
              <a:t>r</a:t>
            </a:r>
            <a:r>
              <a:rPr dirty="0" sz="2000" b="1">
                <a:solidFill>
                  <a:srgbClr val="006EBF"/>
                </a:solidFill>
                <a:latin typeface="Times New Roman"/>
                <a:cs typeface="Times New Roman"/>
              </a:rPr>
              <a:t>m  </a:t>
            </a:r>
            <a:r>
              <a:rPr dirty="0" sz="2000" spc="-5" b="1">
                <a:solidFill>
                  <a:srgbClr val="006EBF"/>
                </a:solidFill>
                <a:latin typeface="Times New Roman"/>
                <a:cs typeface="Times New Roman"/>
              </a:rPr>
              <a:t>Scheduler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00974" y="4214893"/>
            <a:ext cx="155321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8920" marR="5080" indent="-236854">
              <a:lnSpc>
                <a:spcPct val="100000"/>
              </a:lnSpc>
              <a:spcBef>
                <a:spcPts val="105"/>
              </a:spcBef>
            </a:pPr>
            <a:r>
              <a:rPr dirty="0" sz="2000" spc="10" b="1">
                <a:solidFill>
                  <a:srgbClr val="006EBF"/>
                </a:solidFill>
                <a:latin typeface="Times New Roman"/>
                <a:cs typeface="Times New Roman"/>
              </a:rPr>
              <a:t>M</a:t>
            </a:r>
            <a:r>
              <a:rPr dirty="0" sz="2000" spc="-10" b="1">
                <a:solidFill>
                  <a:srgbClr val="006EBF"/>
                </a:solidFill>
                <a:latin typeface="Times New Roman"/>
                <a:cs typeface="Times New Roman"/>
              </a:rPr>
              <a:t>e</a:t>
            </a:r>
            <a:r>
              <a:rPr dirty="0" sz="2000" spc="5" b="1">
                <a:solidFill>
                  <a:srgbClr val="006EBF"/>
                </a:solidFill>
                <a:latin typeface="Times New Roman"/>
                <a:cs typeface="Times New Roman"/>
              </a:rPr>
              <a:t>d</a:t>
            </a:r>
            <a:r>
              <a:rPr dirty="0" sz="2000" spc="-20" b="1">
                <a:solidFill>
                  <a:srgbClr val="006EBF"/>
                </a:solidFill>
                <a:latin typeface="Times New Roman"/>
                <a:cs typeface="Times New Roman"/>
              </a:rPr>
              <a:t>i</a:t>
            </a:r>
            <a:r>
              <a:rPr dirty="0" sz="2000" spc="5" b="1">
                <a:solidFill>
                  <a:srgbClr val="006EBF"/>
                </a:solidFill>
                <a:latin typeface="Times New Roman"/>
                <a:cs typeface="Times New Roman"/>
              </a:rPr>
              <a:t>u</a:t>
            </a:r>
            <a:r>
              <a:rPr dirty="0" sz="2000" b="1">
                <a:solidFill>
                  <a:srgbClr val="006EBF"/>
                </a:solidFill>
                <a:latin typeface="Times New Roman"/>
                <a:cs typeface="Times New Roman"/>
              </a:rPr>
              <a:t>m</a:t>
            </a:r>
            <a:r>
              <a:rPr dirty="0" sz="2000" spc="-130" b="1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dirty="0" sz="2000" spc="-355" b="1">
                <a:solidFill>
                  <a:srgbClr val="006EBF"/>
                </a:solidFill>
                <a:latin typeface="Times New Roman"/>
                <a:cs typeface="Times New Roman"/>
              </a:rPr>
              <a:t>T</a:t>
            </a:r>
            <a:r>
              <a:rPr dirty="0" sz="2000" spc="-10" b="1">
                <a:solidFill>
                  <a:srgbClr val="006EBF"/>
                </a:solidFill>
                <a:latin typeface="Times New Roman"/>
                <a:cs typeface="Times New Roman"/>
              </a:rPr>
              <a:t>er</a:t>
            </a:r>
            <a:r>
              <a:rPr dirty="0" sz="2000" b="1">
                <a:solidFill>
                  <a:srgbClr val="006EBF"/>
                </a:solidFill>
                <a:latin typeface="Times New Roman"/>
                <a:cs typeface="Times New Roman"/>
              </a:rPr>
              <a:t>m  </a:t>
            </a:r>
            <a:r>
              <a:rPr dirty="0" sz="2000" spc="-5" b="1">
                <a:solidFill>
                  <a:srgbClr val="006EBF"/>
                </a:solidFill>
                <a:latin typeface="Times New Roman"/>
                <a:cs typeface="Times New Roman"/>
              </a:rPr>
              <a:t>Scheduler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2811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30"/>
              <a:t>Types</a:t>
            </a:r>
            <a:r>
              <a:rPr dirty="0" u="none" spc="-100"/>
              <a:t> </a:t>
            </a:r>
            <a:r>
              <a:rPr dirty="0" u="none" spc="-20"/>
              <a:t>of</a:t>
            </a:r>
            <a:r>
              <a:rPr dirty="0" u="none" spc="-30"/>
              <a:t> </a:t>
            </a:r>
            <a:r>
              <a:rPr dirty="0" u="none" spc="-5"/>
              <a:t>Scheduler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03504" y="1872995"/>
            <a:ext cx="8842375" cy="4866640"/>
            <a:chOff x="603504" y="1872995"/>
            <a:chExt cx="8842375" cy="486664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504" y="1883663"/>
              <a:ext cx="8842247" cy="48554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704" y="3072383"/>
              <a:ext cx="7882128" cy="36301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6364" y="1877567"/>
              <a:ext cx="8784590" cy="4813300"/>
            </a:xfrm>
            <a:custGeom>
              <a:avLst/>
              <a:gdLst/>
              <a:ahLst/>
              <a:cxnLst/>
              <a:rect l="l" t="t" r="r" b="b"/>
              <a:pathLst>
                <a:path w="8784590" h="4813300">
                  <a:moveTo>
                    <a:pt x="8784335" y="4812792"/>
                  </a:moveTo>
                  <a:lnTo>
                    <a:pt x="0" y="4812792"/>
                  </a:lnTo>
                  <a:lnTo>
                    <a:pt x="0" y="0"/>
                  </a:lnTo>
                  <a:lnTo>
                    <a:pt x="8784335" y="0"/>
                  </a:lnTo>
                  <a:lnTo>
                    <a:pt x="8784335" y="4812792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1791" y="1872995"/>
              <a:ext cx="8793480" cy="4822190"/>
            </a:xfrm>
            <a:custGeom>
              <a:avLst/>
              <a:gdLst/>
              <a:ahLst/>
              <a:cxnLst/>
              <a:rect l="l" t="t" r="r" b="b"/>
              <a:pathLst>
                <a:path w="8793480" h="4822190">
                  <a:moveTo>
                    <a:pt x="8791956" y="4821936"/>
                  </a:moveTo>
                  <a:lnTo>
                    <a:pt x="3048" y="4821936"/>
                  </a:lnTo>
                  <a:lnTo>
                    <a:pt x="0" y="48204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91956" y="0"/>
                  </a:lnTo>
                  <a:lnTo>
                    <a:pt x="8793480" y="3048"/>
                  </a:lnTo>
                  <a:lnTo>
                    <a:pt x="8793480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4812792"/>
                  </a:lnTo>
                  <a:lnTo>
                    <a:pt x="4572" y="4812792"/>
                  </a:lnTo>
                  <a:lnTo>
                    <a:pt x="9144" y="4817364"/>
                  </a:lnTo>
                  <a:lnTo>
                    <a:pt x="8793480" y="4817364"/>
                  </a:lnTo>
                  <a:lnTo>
                    <a:pt x="8793480" y="4820412"/>
                  </a:lnTo>
                  <a:lnTo>
                    <a:pt x="8791956" y="4821936"/>
                  </a:lnTo>
                  <a:close/>
                </a:path>
                <a:path w="8793480" h="482219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93480" h="4822190">
                  <a:moveTo>
                    <a:pt x="8784336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784336" y="4572"/>
                  </a:lnTo>
                  <a:lnTo>
                    <a:pt x="8784336" y="9144"/>
                  </a:lnTo>
                  <a:close/>
                </a:path>
                <a:path w="8793480" h="4822190">
                  <a:moveTo>
                    <a:pt x="8784336" y="4817364"/>
                  </a:moveTo>
                  <a:lnTo>
                    <a:pt x="8784336" y="4572"/>
                  </a:lnTo>
                  <a:lnTo>
                    <a:pt x="8788908" y="9144"/>
                  </a:lnTo>
                  <a:lnTo>
                    <a:pt x="8793480" y="9144"/>
                  </a:lnTo>
                  <a:lnTo>
                    <a:pt x="8793480" y="4812792"/>
                  </a:lnTo>
                  <a:lnTo>
                    <a:pt x="8788908" y="4812792"/>
                  </a:lnTo>
                  <a:lnTo>
                    <a:pt x="8784336" y="4817364"/>
                  </a:lnTo>
                  <a:close/>
                </a:path>
                <a:path w="8793480" h="4822190">
                  <a:moveTo>
                    <a:pt x="8793480" y="9144"/>
                  </a:moveTo>
                  <a:lnTo>
                    <a:pt x="8788908" y="9144"/>
                  </a:lnTo>
                  <a:lnTo>
                    <a:pt x="8784336" y="4572"/>
                  </a:lnTo>
                  <a:lnTo>
                    <a:pt x="8793480" y="4572"/>
                  </a:lnTo>
                  <a:lnTo>
                    <a:pt x="8793480" y="9144"/>
                  </a:lnTo>
                  <a:close/>
                </a:path>
                <a:path w="8793480" h="4822190">
                  <a:moveTo>
                    <a:pt x="9144" y="4817364"/>
                  </a:moveTo>
                  <a:lnTo>
                    <a:pt x="4572" y="4812792"/>
                  </a:lnTo>
                  <a:lnTo>
                    <a:pt x="9144" y="4812792"/>
                  </a:lnTo>
                  <a:lnTo>
                    <a:pt x="9144" y="4817364"/>
                  </a:lnTo>
                  <a:close/>
                </a:path>
                <a:path w="8793480" h="4822190">
                  <a:moveTo>
                    <a:pt x="8784336" y="4817364"/>
                  </a:moveTo>
                  <a:lnTo>
                    <a:pt x="9144" y="4817364"/>
                  </a:lnTo>
                  <a:lnTo>
                    <a:pt x="9144" y="4812792"/>
                  </a:lnTo>
                  <a:lnTo>
                    <a:pt x="8784336" y="4812792"/>
                  </a:lnTo>
                  <a:lnTo>
                    <a:pt x="8784336" y="4817364"/>
                  </a:lnTo>
                  <a:close/>
                </a:path>
                <a:path w="8793480" h="4822190">
                  <a:moveTo>
                    <a:pt x="8793480" y="4817364"/>
                  </a:moveTo>
                  <a:lnTo>
                    <a:pt x="8784336" y="4817364"/>
                  </a:lnTo>
                  <a:lnTo>
                    <a:pt x="8788908" y="4812792"/>
                  </a:lnTo>
                  <a:lnTo>
                    <a:pt x="8793480" y="4812792"/>
                  </a:lnTo>
                  <a:lnTo>
                    <a:pt x="8793480" y="481736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294973" y="3151064"/>
            <a:ext cx="7295515" cy="3292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720" indent="-287655">
              <a:lnSpc>
                <a:spcPct val="100000"/>
              </a:lnSpc>
              <a:spcBef>
                <a:spcPts val="95"/>
              </a:spcBef>
              <a:buChar char="•"/>
              <a:tabLst>
                <a:tab pos="299720" algn="l"/>
                <a:tab pos="300355" algn="l"/>
              </a:tabLst>
            </a:pPr>
            <a:r>
              <a:rPr dirty="0" sz="2800" spc="-5">
                <a:latin typeface="Cambria"/>
                <a:cs typeface="Cambria"/>
              </a:rPr>
              <a:t>Deals</a:t>
            </a:r>
            <a:r>
              <a:rPr dirty="0" sz="2800" spc="-65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with</a:t>
            </a:r>
            <a:r>
              <a:rPr dirty="0" sz="2800" spc="-15">
                <a:latin typeface="Cambria"/>
                <a:cs typeface="Cambria"/>
              </a:rPr>
              <a:t> </a:t>
            </a:r>
            <a:r>
              <a:rPr dirty="0" sz="2800" spc="-20">
                <a:latin typeface="Cambria"/>
                <a:cs typeface="Cambria"/>
              </a:rPr>
              <a:t>processes</a:t>
            </a:r>
            <a:r>
              <a:rPr dirty="0" sz="2800" spc="-10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among</a:t>
            </a:r>
            <a:r>
              <a:rPr dirty="0" sz="2800" spc="-20">
                <a:latin typeface="Cambria"/>
                <a:cs typeface="Cambria"/>
              </a:rPr>
              <a:t> </a:t>
            </a:r>
            <a:r>
              <a:rPr dirty="0" sz="2800" spc="-50">
                <a:latin typeface="Cambria"/>
                <a:cs typeface="Cambria"/>
              </a:rPr>
              <a:t>ready</a:t>
            </a:r>
            <a:r>
              <a:rPr dirty="0" sz="2800" spc="-20">
                <a:latin typeface="Cambria"/>
                <a:cs typeface="Cambria"/>
              </a:rPr>
              <a:t> </a:t>
            </a:r>
            <a:r>
              <a:rPr dirty="0" sz="2800" spc="-10">
                <a:latin typeface="Cambria"/>
                <a:cs typeface="Cambria"/>
              </a:rPr>
              <a:t>processes.</a:t>
            </a:r>
            <a:endParaRPr sz="2800">
              <a:latin typeface="Cambria"/>
              <a:cs typeface="Cambria"/>
            </a:endParaRPr>
          </a:p>
          <a:p>
            <a:pPr marL="299085" marR="952500" indent="-287020">
              <a:lnSpc>
                <a:spcPts val="3000"/>
              </a:lnSpc>
              <a:spcBef>
                <a:spcPts val="545"/>
              </a:spcBef>
              <a:buChar char="•"/>
              <a:tabLst>
                <a:tab pos="299720" algn="l"/>
                <a:tab pos="300355" algn="l"/>
              </a:tabLst>
            </a:pPr>
            <a:r>
              <a:rPr dirty="0" sz="2800" spc="-95">
                <a:latin typeface="Cambria"/>
                <a:cs typeface="Cambria"/>
              </a:rPr>
              <a:t>Very</a:t>
            </a:r>
            <a:r>
              <a:rPr dirty="0" sz="2800" spc="-50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fast,</a:t>
            </a:r>
            <a:r>
              <a:rPr dirty="0" sz="2800" spc="-25">
                <a:latin typeface="Cambria"/>
                <a:cs typeface="Cambria"/>
              </a:rPr>
              <a:t> </a:t>
            </a:r>
            <a:r>
              <a:rPr dirty="0" sz="2800" spc="-10">
                <a:latin typeface="Cambria"/>
                <a:cs typeface="Cambria"/>
              </a:rPr>
              <a:t>similar</a:t>
            </a:r>
            <a:r>
              <a:rPr dirty="0" sz="2800" spc="-15">
                <a:latin typeface="Cambria"/>
                <a:cs typeface="Cambria"/>
              </a:rPr>
              <a:t> </a:t>
            </a:r>
            <a:r>
              <a:rPr dirty="0" sz="2800" spc="-30">
                <a:latin typeface="Cambria"/>
                <a:cs typeface="Cambria"/>
              </a:rPr>
              <a:t>to</a:t>
            </a:r>
            <a:r>
              <a:rPr dirty="0" sz="2800" spc="-10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action</a:t>
            </a:r>
            <a:r>
              <a:rPr dirty="0" sz="2800" spc="-30">
                <a:latin typeface="Cambria"/>
                <a:cs typeface="Cambria"/>
              </a:rPr>
              <a:t> </a:t>
            </a:r>
            <a:r>
              <a:rPr dirty="0" sz="2800" spc="-15">
                <a:latin typeface="Cambria"/>
                <a:cs typeface="Cambria"/>
              </a:rPr>
              <a:t>at</a:t>
            </a:r>
            <a:r>
              <a:rPr dirty="0" sz="2800" spc="-25">
                <a:latin typeface="Cambria"/>
                <a:cs typeface="Cambria"/>
              </a:rPr>
              <a:t> </a:t>
            </a:r>
            <a:r>
              <a:rPr dirty="0" sz="2800" spc="-40">
                <a:latin typeface="Cambria"/>
                <a:cs typeface="Cambria"/>
              </a:rPr>
              <a:t>every</a:t>
            </a:r>
            <a:r>
              <a:rPr dirty="0" sz="2800" spc="10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clock </a:t>
            </a:r>
            <a:r>
              <a:rPr dirty="0" sz="2800" spc="-600">
                <a:latin typeface="Cambria"/>
                <a:cs typeface="Cambria"/>
              </a:rPr>
              <a:t> </a:t>
            </a:r>
            <a:r>
              <a:rPr dirty="0" sz="2800" spc="-10">
                <a:latin typeface="Cambria"/>
                <a:cs typeface="Cambria"/>
              </a:rPr>
              <a:t>interrupt</a:t>
            </a:r>
            <a:endParaRPr sz="2800">
              <a:latin typeface="Cambria"/>
              <a:cs typeface="Cambria"/>
            </a:endParaRPr>
          </a:p>
          <a:p>
            <a:pPr marL="299085" marR="59690" indent="-287020">
              <a:lnSpc>
                <a:spcPct val="88000"/>
              </a:lnSpc>
              <a:spcBef>
                <a:spcPts val="459"/>
              </a:spcBef>
              <a:buChar char="•"/>
              <a:tabLst>
                <a:tab pos="299720" algn="l"/>
                <a:tab pos="300355" algn="l"/>
              </a:tabLst>
            </a:pPr>
            <a:r>
              <a:rPr dirty="0" sz="2800">
                <a:latin typeface="Cambria"/>
                <a:cs typeface="Cambria"/>
              </a:rPr>
              <a:t>if </a:t>
            </a:r>
            <a:r>
              <a:rPr dirty="0" sz="2800" spc="-5">
                <a:latin typeface="Cambria"/>
                <a:cs typeface="Cambria"/>
              </a:rPr>
              <a:t>a </a:t>
            </a:r>
            <a:r>
              <a:rPr dirty="0" sz="2800" spc="-20">
                <a:latin typeface="Cambria"/>
                <a:cs typeface="Cambria"/>
              </a:rPr>
              <a:t>process </a:t>
            </a:r>
            <a:r>
              <a:rPr dirty="0" sz="2800" spc="-25">
                <a:latin typeface="Cambria"/>
                <a:cs typeface="Cambria"/>
              </a:rPr>
              <a:t>requires </a:t>
            </a:r>
            <a:r>
              <a:rPr dirty="0" sz="2800" spc="-5">
                <a:latin typeface="Cambria"/>
                <a:cs typeface="Cambria"/>
              </a:rPr>
              <a:t>a </a:t>
            </a:r>
            <a:r>
              <a:rPr dirty="0" sz="2800" spc="-25">
                <a:latin typeface="Cambria"/>
                <a:cs typeface="Cambria"/>
              </a:rPr>
              <a:t>resource </a:t>
            </a:r>
            <a:r>
              <a:rPr dirty="0" sz="2800" spc="-10">
                <a:latin typeface="Cambria"/>
                <a:cs typeface="Cambria"/>
              </a:rPr>
              <a:t>(or </a:t>
            </a:r>
            <a:r>
              <a:rPr dirty="0" sz="2800" spc="-5">
                <a:latin typeface="Cambria"/>
                <a:cs typeface="Cambria"/>
              </a:rPr>
              <a:t>input) that </a:t>
            </a:r>
            <a:r>
              <a:rPr dirty="0" sz="2800" spc="-605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it</a:t>
            </a:r>
            <a:r>
              <a:rPr dirty="0" sz="2800" spc="-30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does</a:t>
            </a:r>
            <a:r>
              <a:rPr dirty="0" sz="2800" spc="-30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not</a:t>
            </a:r>
            <a:r>
              <a:rPr dirty="0" sz="2800">
                <a:latin typeface="Cambria"/>
                <a:cs typeface="Cambria"/>
              </a:rPr>
              <a:t> </a:t>
            </a:r>
            <a:r>
              <a:rPr dirty="0" sz="2800" spc="-50">
                <a:latin typeface="Cambria"/>
                <a:cs typeface="Cambria"/>
              </a:rPr>
              <a:t>have,</a:t>
            </a:r>
            <a:r>
              <a:rPr dirty="0" sz="2800" spc="-25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it </a:t>
            </a:r>
            <a:r>
              <a:rPr dirty="0" sz="2800" spc="-15">
                <a:latin typeface="Cambria"/>
                <a:cs typeface="Cambria"/>
              </a:rPr>
              <a:t>is</a:t>
            </a:r>
            <a:r>
              <a:rPr dirty="0" sz="2800" spc="-30">
                <a:latin typeface="Cambria"/>
                <a:cs typeface="Cambria"/>
              </a:rPr>
              <a:t> </a:t>
            </a:r>
            <a:r>
              <a:rPr dirty="0" sz="2800" spc="-45">
                <a:latin typeface="Cambria"/>
                <a:cs typeface="Cambria"/>
              </a:rPr>
              <a:t>removed</a:t>
            </a:r>
            <a:r>
              <a:rPr dirty="0" sz="2800" spc="-20">
                <a:latin typeface="Cambria"/>
                <a:cs typeface="Cambria"/>
              </a:rPr>
              <a:t> </a:t>
            </a:r>
            <a:r>
              <a:rPr dirty="0" sz="2800" spc="-25">
                <a:latin typeface="Cambria"/>
                <a:cs typeface="Cambria"/>
              </a:rPr>
              <a:t>from</a:t>
            </a:r>
            <a:r>
              <a:rPr dirty="0" sz="2800" spc="-10">
                <a:latin typeface="Cambria"/>
                <a:cs typeface="Cambria"/>
              </a:rPr>
              <a:t> </a:t>
            </a:r>
            <a:r>
              <a:rPr dirty="0" sz="2800" spc="-15">
                <a:latin typeface="Cambria"/>
                <a:cs typeface="Cambria"/>
              </a:rPr>
              <a:t>the</a:t>
            </a:r>
            <a:r>
              <a:rPr dirty="0" sz="2800">
                <a:latin typeface="Cambria"/>
                <a:cs typeface="Cambria"/>
              </a:rPr>
              <a:t> </a:t>
            </a:r>
            <a:r>
              <a:rPr dirty="0" sz="2800" spc="-50">
                <a:latin typeface="Cambria"/>
                <a:cs typeface="Cambria"/>
              </a:rPr>
              <a:t>ready </a:t>
            </a:r>
            <a:r>
              <a:rPr dirty="0" sz="2800" spc="-45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list</a:t>
            </a:r>
            <a:r>
              <a:rPr dirty="0" sz="2800" spc="-25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(and</a:t>
            </a:r>
            <a:r>
              <a:rPr dirty="0" sz="2800" spc="-50">
                <a:latin typeface="Cambria"/>
                <a:cs typeface="Cambria"/>
              </a:rPr>
              <a:t> </a:t>
            </a:r>
            <a:r>
              <a:rPr dirty="0" sz="2800" spc="-10">
                <a:latin typeface="Cambria"/>
                <a:cs typeface="Cambria"/>
              </a:rPr>
              <a:t>enters</a:t>
            </a:r>
            <a:r>
              <a:rPr dirty="0" sz="2800" spc="-30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the</a:t>
            </a:r>
            <a:r>
              <a:rPr dirty="0" sz="2800">
                <a:latin typeface="Cambria"/>
                <a:cs typeface="Cambria"/>
              </a:rPr>
              <a:t> </a:t>
            </a:r>
            <a:r>
              <a:rPr dirty="0" sz="2800" spc="-65">
                <a:latin typeface="Cambria"/>
                <a:cs typeface="Cambria"/>
              </a:rPr>
              <a:t>WAITING</a:t>
            </a:r>
            <a:r>
              <a:rPr dirty="0" sz="2800" spc="-35">
                <a:latin typeface="Cambria"/>
                <a:cs typeface="Cambria"/>
              </a:rPr>
              <a:t> </a:t>
            </a:r>
            <a:r>
              <a:rPr dirty="0" sz="2800" spc="-10">
                <a:latin typeface="Cambria"/>
                <a:cs typeface="Cambria"/>
              </a:rPr>
              <a:t>state).</a:t>
            </a:r>
            <a:endParaRPr sz="2800">
              <a:latin typeface="Cambria"/>
              <a:cs typeface="Cambria"/>
            </a:endParaRPr>
          </a:p>
          <a:p>
            <a:pPr marL="299085" marR="5080" indent="-287020">
              <a:lnSpc>
                <a:spcPts val="3000"/>
              </a:lnSpc>
              <a:spcBef>
                <a:spcPts val="530"/>
              </a:spcBef>
              <a:buChar char="•"/>
              <a:tabLst>
                <a:tab pos="299720" algn="l"/>
                <a:tab pos="300355" algn="l"/>
              </a:tabLst>
            </a:pPr>
            <a:r>
              <a:rPr dirty="0" sz="2800" spc="-10">
                <a:latin typeface="Cambria"/>
                <a:cs typeface="Cambria"/>
              </a:rPr>
              <a:t>Short-term </a:t>
            </a:r>
            <a:r>
              <a:rPr dirty="0" sz="2800" spc="-5">
                <a:latin typeface="Cambria"/>
                <a:cs typeface="Cambria"/>
              </a:rPr>
              <a:t>scheduling</a:t>
            </a:r>
            <a:r>
              <a:rPr dirty="0" sz="2800" spc="-45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is</a:t>
            </a:r>
            <a:r>
              <a:rPr dirty="0" sz="2800" spc="-30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the</a:t>
            </a:r>
            <a:r>
              <a:rPr dirty="0" sz="2800" spc="-25">
                <a:latin typeface="Cambria"/>
                <a:cs typeface="Cambria"/>
              </a:rPr>
              <a:t> </a:t>
            </a:r>
            <a:r>
              <a:rPr dirty="0" sz="2800" spc="-15">
                <a:latin typeface="Cambria"/>
                <a:cs typeface="Cambria"/>
              </a:rPr>
              <a:t>actual</a:t>
            </a:r>
            <a:r>
              <a:rPr dirty="0" sz="2800" spc="20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decision</a:t>
            </a:r>
            <a:r>
              <a:rPr dirty="0" sz="2800" spc="-55">
                <a:latin typeface="Cambria"/>
                <a:cs typeface="Cambria"/>
              </a:rPr>
              <a:t> </a:t>
            </a:r>
            <a:r>
              <a:rPr dirty="0" sz="2800" spc="-5">
                <a:latin typeface="Cambria"/>
                <a:cs typeface="Cambria"/>
              </a:rPr>
              <a:t>of </a:t>
            </a:r>
            <a:r>
              <a:rPr dirty="0" sz="2800" spc="-600">
                <a:latin typeface="Cambria"/>
                <a:cs typeface="Cambria"/>
              </a:rPr>
              <a:t> </a:t>
            </a:r>
            <a:r>
              <a:rPr dirty="0" sz="2800" spc="-20">
                <a:latin typeface="Cambria"/>
                <a:cs typeface="Cambria"/>
              </a:rPr>
              <a:t>which</a:t>
            </a:r>
            <a:r>
              <a:rPr dirty="0" sz="2800" spc="-15">
                <a:latin typeface="Cambria"/>
                <a:cs typeface="Cambria"/>
              </a:rPr>
              <a:t> </a:t>
            </a:r>
            <a:r>
              <a:rPr dirty="0" sz="2800" spc="-40">
                <a:latin typeface="Cambria"/>
                <a:cs typeface="Cambria"/>
              </a:rPr>
              <a:t>ready</a:t>
            </a:r>
            <a:r>
              <a:rPr dirty="0" sz="2800" spc="-15">
                <a:latin typeface="Cambria"/>
                <a:cs typeface="Cambria"/>
              </a:rPr>
              <a:t> </a:t>
            </a:r>
            <a:r>
              <a:rPr dirty="0" sz="2800" spc="-20">
                <a:latin typeface="Cambria"/>
                <a:cs typeface="Cambria"/>
              </a:rPr>
              <a:t>process</a:t>
            </a:r>
            <a:r>
              <a:rPr dirty="0" sz="2800" spc="-5">
                <a:latin typeface="Cambria"/>
                <a:cs typeface="Cambria"/>
              </a:rPr>
              <a:t> </a:t>
            </a:r>
            <a:r>
              <a:rPr dirty="0" sz="2800" spc="-30">
                <a:latin typeface="Cambria"/>
                <a:cs typeface="Cambria"/>
              </a:rPr>
              <a:t>to</a:t>
            </a:r>
            <a:r>
              <a:rPr dirty="0" sz="2800" spc="-10">
                <a:latin typeface="Cambria"/>
                <a:cs typeface="Cambria"/>
              </a:rPr>
              <a:t> </a:t>
            </a:r>
            <a:r>
              <a:rPr dirty="0" sz="2800" spc="-45">
                <a:latin typeface="Cambria"/>
                <a:cs typeface="Cambria"/>
              </a:rPr>
              <a:t>execute</a:t>
            </a:r>
            <a:r>
              <a:rPr dirty="0" sz="2800" spc="-25">
                <a:latin typeface="Cambria"/>
                <a:cs typeface="Cambria"/>
              </a:rPr>
              <a:t> </a:t>
            </a:r>
            <a:r>
              <a:rPr dirty="0" sz="2800" spc="-20">
                <a:latin typeface="Cambria"/>
                <a:cs typeface="Cambria"/>
              </a:rPr>
              <a:t>next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6695" y="1732788"/>
            <a:ext cx="6240780" cy="101955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05549" y="1948636"/>
            <a:ext cx="347091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FFFF"/>
                </a:solidFill>
                <a:latin typeface="Cambria"/>
                <a:cs typeface="Cambria"/>
              </a:rPr>
              <a:t>Short</a:t>
            </a:r>
            <a:r>
              <a:rPr dirty="0" sz="2800" spc="-1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Cambria"/>
                <a:cs typeface="Cambria"/>
              </a:rPr>
              <a:t>term</a:t>
            </a:r>
            <a:r>
              <a:rPr dirty="0" sz="2800" spc="-6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Cambria"/>
                <a:cs typeface="Cambria"/>
              </a:rPr>
              <a:t>scheduler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6539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65"/>
              <a:t>Topics</a:t>
            </a:r>
            <a:r>
              <a:rPr dirty="0" u="none" spc="-90"/>
              <a:t> </a:t>
            </a:r>
            <a:r>
              <a:rPr dirty="0" u="none" spc="-15"/>
              <a:t>to</a:t>
            </a:r>
            <a:r>
              <a:rPr dirty="0" u="none" spc="-25"/>
              <a:t> </a:t>
            </a:r>
            <a:r>
              <a:rPr dirty="0" u="none" spc="-15"/>
              <a:t>be</a:t>
            </a:r>
            <a:r>
              <a:rPr dirty="0" u="none" spc="-30"/>
              <a:t> </a:t>
            </a:r>
            <a:r>
              <a:rPr dirty="0" u="none" spc="-20"/>
              <a:t>covered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726442" y="1314149"/>
            <a:ext cx="8155305" cy="516128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20">
                <a:latin typeface="Calibri"/>
                <a:cs typeface="Calibri"/>
              </a:rPr>
              <a:t>Concept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of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Relationship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,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states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105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State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transitions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10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Control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095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40">
                <a:latin typeface="Calibri"/>
                <a:cs typeface="Calibri"/>
              </a:rPr>
              <a:t>Context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switching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105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20">
                <a:latin typeface="Calibri"/>
                <a:cs typeface="Calibri"/>
              </a:rPr>
              <a:t>Concept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Threads,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Thread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Scheduling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55">
                <a:latin typeface="Calibri"/>
                <a:cs typeface="Calibri"/>
              </a:rPr>
              <a:t>Types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Schedulers,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Scheduling</a:t>
            </a:r>
            <a:r>
              <a:rPr dirty="0" sz="2800" spc="9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criteria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100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15">
                <a:latin typeface="Calibri"/>
                <a:cs typeface="Calibri"/>
              </a:rPr>
              <a:t>CPU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Scheduling</a:t>
            </a:r>
            <a:r>
              <a:rPr dirty="0" sz="2800" spc="9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algorithms</a:t>
            </a:r>
            <a:r>
              <a:rPr dirty="0" sz="2800" spc="6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: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FCFS,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 spc="-145">
                <a:latin typeface="Calibri"/>
                <a:cs typeface="Calibri"/>
              </a:rPr>
              <a:t>SJF,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RR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Priority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095"/>
              </a:spcBef>
              <a:buFont typeface="Times New Roman"/>
              <a:buChar char="▪"/>
              <a:tabLst>
                <a:tab pos="354965" algn="l"/>
                <a:tab pos="356235" algn="l"/>
              </a:tabLst>
            </a:pPr>
            <a:r>
              <a:rPr dirty="0" sz="2800" spc="-65">
                <a:latin typeface="Calibri"/>
                <a:cs typeface="Calibri"/>
              </a:rPr>
              <a:t>Types</a:t>
            </a:r>
            <a:r>
              <a:rPr dirty="0" sz="2800">
                <a:latin typeface="Calibri"/>
                <a:cs typeface="Calibri"/>
              </a:rPr>
              <a:t> of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Scheduling:</a:t>
            </a:r>
            <a:r>
              <a:rPr dirty="0" sz="2800" spc="9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Preemptive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Non-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preemptive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12063" y="880872"/>
            <a:ext cx="8970645" cy="6004560"/>
            <a:chOff x="512063" y="880872"/>
            <a:chExt cx="8970645" cy="600456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063" y="886968"/>
              <a:ext cx="8970263" cy="59984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4" y="1444751"/>
              <a:ext cx="8055864" cy="52669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400" y="885443"/>
              <a:ext cx="8915400" cy="5954395"/>
            </a:xfrm>
            <a:custGeom>
              <a:avLst/>
              <a:gdLst/>
              <a:ahLst/>
              <a:cxnLst/>
              <a:rect l="l" t="t" r="r" b="b"/>
              <a:pathLst>
                <a:path w="8915400" h="5954395">
                  <a:moveTo>
                    <a:pt x="8915400" y="5954268"/>
                  </a:moveTo>
                  <a:lnTo>
                    <a:pt x="0" y="5954268"/>
                  </a:lnTo>
                  <a:lnTo>
                    <a:pt x="0" y="0"/>
                  </a:lnTo>
                  <a:lnTo>
                    <a:pt x="8915400" y="0"/>
                  </a:lnTo>
                  <a:lnTo>
                    <a:pt x="8915400" y="5954268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8828" y="880872"/>
              <a:ext cx="8924925" cy="5963920"/>
            </a:xfrm>
            <a:custGeom>
              <a:avLst/>
              <a:gdLst/>
              <a:ahLst/>
              <a:cxnLst/>
              <a:rect l="l" t="t" r="r" b="b"/>
              <a:pathLst>
                <a:path w="8924925" h="5963920">
                  <a:moveTo>
                    <a:pt x="8923020" y="5963411"/>
                  </a:moveTo>
                  <a:lnTo>
                    <a:pt x="3048" y="5963411"/>
                  </a:lnTo>
                  <a:lnTo>
                    <a:pt x="0" y="596188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923020" y="0"/>
                  </a:lnTo>
                  <a:lnTo>
                    <a:pt x="8924544" y="3047"/>
                  </a:lnTo>
                  <a:lnTo>
                    <a:pt x="8924544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5954267"/>
                  </a:lnTo>
                  <a:lnTo>
                    <a:pt x="4572" y="5954267"/>
                  </a:lnTo>
                  <a:lnTo>
                    <a:pt x="9144" y="5958839"/>
                  </a:lnTo>
                  <a:lnTo>
                    <a:pt x="8924544" y="5958839"/>
                  </a:lnTo>
                  <a:lnTo>
                    <a:pt x="8924544" y="5961887"/>
                  </a:lnTo>
                  <a:lnTo>
                    <a:pt x="8923020" y="5963411"/>
                  </a:lnTo>
                  <a:close/>
                </a:path>
                <a:path w="8924925" h="596392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924925" h="5963920">
                  <a:moveTo>
                    <a:pt x="8915400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915400" y="4571"/>
                  </a:lnTo>
                  <a:lnTo>
                    <a:pt x="8915400" y="9143"/>
                  </a:lnTo>
                  <a:close/>
                </a:path>
                <a:path w="8924925" h="5963920">
                  <a:moveTo>
                    <a:pt x="8915400" y="5958839"/>
                  </a:moveTo>
                  <a:lnTo>
                    <a:pt x="8915400" y="4571"/>
                  </a:lnTo>
                  <a:lnTo>
                    <a:pt x="8919972" y="9143"/>
                  </a:lnTo>
                  <a:lnTo>
                    <a:pt x="8924544" y="9143"/>
                  </a:lnTo>
                  <a:lnTo>
                    <a:pt x="8924544" y="5954267"/>
                  </a:lnTo>
                  <a:lnTo>
                    <a:pt x="8919972" y="5954267"/>
                  </a:lnTo>
                  <a:lnTo>
                    <a:pt x="8915400" y="5958839"/>
                  </a:lnTo>
                  <a:close/>
                </a:path>
                <a:path w="8924925" h="5963920">
                  <a:moveTo>
                    <a:pt x="8924544" y="9143"/>
                  </a:moveTo>
                  <a:lnTo>
                    <a:pt x="8919972" y="9143"/>
                  </a:lnTo>
                  <a:lnTo>
                    <a:pt x="8915400" y="4571"/>
                  </a:lnTo>
                  <a:lnTo>
                    <a:pt x="8924544" y="4571"/>
                  </a:lnTo>
                  <a:lnTo>
                    <a:pt x="8924544" y="9143"/>
                  </a:lnTo>
                  <a:close/>
                </a:path>
                <a:path w="8924925" h="5963920">
                  <a:moveTo>
                    <a:pt x="9144" y="5958839"/>
                  </a:moveTo>
                  <a:lnTo>
                    <a:pt x="4572" y="5954267"/>
                  </a:lnTo>
                  <a:lnTo>
                    <a:pt x="9144" y="5954267"/>
                  </a:lnTo>
                  <a:lnTo>
                    <a:pt x="9144" y="5958839"/>
                  </a:lnTo>
                  <a:close/>
                </a:path>
                <a:path w="8924925" h="5963920">
                  <a:moveTo>
                    <a:pt x="8915400" y="5958839"/>
                  </a:moveTo>
                  <a:lnTo>
                    <a:pt x="9144" y="5958839"/>
                  </a:lnTo>
                  <a:lnTo>
                    <a:pt x="9144" y="5954267"/>
                  </a:lnTo>
                  <a:lnTo>
                    <a:pt x="8915400" y="5954267"/>
                  </a:lnTo>
                  <a:lnTo>
                    <a:pt x="8915400" y="5958839"/>
                  </a:lnTo>
                  <a:close/>
                </a:path>
                <a:path w="8924925" h="5963920">
                  <a:moveTo>
                    <a:pt x="8924544" y="5958839"/>
                  </a:moveTo>
                  <a:lnTo>
                    <a:pt x="8915400" y="5958839"/>
                  </a:lnTo>
                  <a:lnTo>
                    <a:pt x="8919972" y="5954267"/>
                  </a:lnTo>
                  <a:lnTo>
                    <a:pt x="8924544" y="5954267"/>
                  </a:lnTo>
                  <a:lnTo>
                    <a:pt x="8924544" y="595883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12615" y="1531124"/>
            <a:ext cx="7568565" cy="510476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299085" marR="19685" indent="-287020">
              <a:lnSpc>
                <a:spcPts val="3100"/>
              </a:lnSpc>
              <a:spcBef>
                <a:spcPts val="415"/>
              </a:spcBef>
              <a:buFont typeface="Calibri"/>
              <a:buChar char="•"/>
              <a:tabLst>
                <a:tab pos="299720" algn="l"/>
                <a:tab pos="1254125" algn="l"/>
                <a:tab pos="3761104" algn="l"/>
                <a:tab pos="6051550" algn="l"/>
                <a:tab pos="7062470" algn="l"/>
              </a:tabLst>
            </a:pPr>
            <a:r>
              <a:rPr dirty="0" sz="2800" spc="-10" b="1">
                <a:latin typeface="Calibri"/>
                <a:cs typeface="Calibri"/>
              </a:rPr>
              <a:t>B</a:t>
            </a:r>
            <a:r>
              <a:rPr dirty="0" sz="2800" b="1">
                <a:latin typeface="Calibri"/>
                <a:cs typeface="Calibri"/>
              </a:rPr>
              <a:t>u</a:t>
            </a:r>
            <a:r>
              <a:rPr dirty="0" sz="2800" spc="-80" b="1">
                <a:latin typeface="Calibri"/>
                <a:cs typeface="Calibri"/>
              </a:rPr>
              <a:t>r</a:t>
            </a:r>
            <a:r>
              <a:rPr dirty="0" sz="2800" spc="-90" b="1">
                <a:latin typeface="Calibri"/>
                <a:cs typeface="Calibri"/>
              </a:rPr>
              <a:t>s</a:t>
            </a:r>
            <a:r>
              <a:rPr dirty="0" sz="2800" spc="-5" b="1">
                <a:latin typeface="Calibri"/>
                <a:cs typeface="Calibri"/>
              </a:rPr>
              <a:t>t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0" b="1">
                <a:latin typeface="Calibri"/>
                <a:cs typeface="Calibri"/>
              </a:rPr>
              <a:t>T</a:t>
            </a:r>
            <a:r>
              <a:rPr dirty="0" sz="2800" spc="-25" b="1">
                <a:latin typeface="Calibri"/>
                <a:cs typeface="Calibri"/>
              </a:rPr>
              <a:t>i</a:t>
            </a:r>
            <a:r>
              <a:rPr dirty="0" sz="2800" spc="10" b="1">
                <a:latin typeface="Calibri"/>
                <a:cs typeface="Calibri"/>
              </a:rPr>
              <a:t>m</a:t>
            </a:r>
            <a:r>
              <a:rPr dirty="0" sz="2800" spc="-45" b="1">
                <a:latin typeface="Calibri"/>
                <a:cs typeface="Calibri"/>
              </a:rPr>
              <a:t>e</a:t>
            </a:r>
            <a:r>
              <a:rPr dirty="0" sz="2800" spc="-5" b="1">
                <a:latin typeface="Calibri"/>
                <a:cs typeface="Calibri"/>
              </a:rPr>
              <a:t>/</a:t>
            </a:r>
            <a:r>
              <a:rPr dirty="0" sz="2800" spc="-30" b="1">
                <a:latin typeface="Calibri"/>
                <a:cs typeface="Calibri"/>
              </a:rPr>
              <a:t>E</a:t>
            </a:r>
            <a:r>
              <a:rPr dirty="0" sz="2800" spc="-145" b="1">
                <a:latin typeface="Calibri"/>
                <a:cs typeface="Calibri"/>
              </a:rPr>
              <a:t>x</a:t>
            </a:r>
            <a:r>
              <a:rPr dirty="0" sz="2800" spc="-15" b="1">
                <a:latin typeface="Calibri"/>
                <a:cs typeface="Calibri"/>
              </a:rPr>
              <a:t>e</a:t>
            </a:r>
            <a:r>
              <a:rPr dirty="0" sz="2800" spc="-5" b="1">
                <a:latin typeface="Calibri"/>
                <a:cs typeface="Calibri"/>
              </a:rPr>
              <a:t>c</a:t>
            </a:r>
            <a:r>
              <a:rPr dirty="0" sz="2800" spc="-25" b="1">
                <a:latin typeface="Calibri"/>
                <a:cs typeface="Calibri"/>
              </a:rPr>
              <a:t>ut</a:t>
            </a:r>
            <a:r>
              <a:rPr dirty="0" sz="2800" spc="5" b="1">
                <a:latin typeface="Calibri"/>
                <a:cs typeface="Calibri"/>
              </a:rPr>
              <a:t>i</a:t>
            </a:r>
            <a:r>
              <a:rPr dirty="0" sz="2800" spc="-30" b="1">
                <a:latin typeface="Calibri"/>
                <a:cs typeface="Calibri"/>
              </a:rPr>
              <a:t>o</a:t>
            </a:r>
            <a:r>
              <a:rPr dirty="0" sz="2800" spc="-5" b="1">
                <a:latin typeface="Calibri"/>
                <a:cs typeface="Calibri"/>
              </a:rPr>
              <a:t>n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0" b="1">
                <a:latin typeface="Calibri"/>
                <a:cs typeface="Calibri"/>
              </a:rPr>
              <a:t>T</a:t>
            </a:r>
            <a:r>
              <a:rPr dirty="0" sz="2800" spc="-25" b="1">
                <a:latin typeface="Calibri"/>
                <a:cs typeface="Calibri"/>
              </a:rPr>
              <a:t>i</a:t>
            </a:r>
            <a:r>
              <a:rPr dirty="0" sz="2800" spc="10" b="1">
                <a:latin typeface="Calibri"/>
                <a:cs typeface="Calibri"/>
              </a:rPr>
              <a:t>m</a:t>
            </a:r>
            <a:r>
              <a:rPr dirty="0" sz="2800" spc="-45" b="1">
                <a:latin typeface="Calibri"/>
                <a:cs typeface="Calibri"/>
              </a:rPr>
              <a:t>e</a:t>
            </a:r>
            <a:r>
              <a:rPr dirty="0" sz="2800" spc="-5" b="1">
                <a:latin typeface="Calibri"/>
                <a:cs typeface="Calibri"/>
              </a:rPr>
              <a:t>/</a:t>
            </a:r>
            <a:r>
              <a:rPr dirty="0" sz="2800" spc="-15" b="1">
                <a:latin typeface="Calibri"/>
                <a:cs typeface="Calibri"/>
              </a:rPr>
              <a:t>R</a:t>
            </a:r>
            <a:r>
              <a:rPr dirty="0" sz="2800" spc="-25" b="1">
                <a:latin typeface="Calibri"/>
                <a:cs typeface="Calibri"/>
              </a:rPr>
              <a:t>unni</a:t>
            </a:r>
            <a:r>
              <a:rPr dirty="0" sz="2800" b="1">
                <a:latin typeface="Calibri"/>
                <a:cs typeface="Calibri"/>
              </a:rPr>
              <a:t>n</a:t>
            </a:r>
            <a:r>
              <a:rPr dirty="0" sz="2800" spc="-5" b="1">
                <a:latin typeface="Calibri"/>
                <a:cs typeface="Calibri"/>
              </a:rPr>
              <a:t>g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0" b="1">
                <a:latin typeface="Calibri"/>
                <a:cs typeface="Calibri"/>
              </a:rPr>
              <a:t>T</a:t>
            </a:r>
            <a:r>
              <a:rPr dirty="0" sz="2800" spc="-25" b="1">
                <a:latin typeface="Calibri"/>
                <a:cs typeface="Calibri"/>
              </a:rPr>
              <a:t>i</a:t>
            </a:r>
            <a:r>
              <a:rPr dirty="0" sz="2800" spc="-15" b="1">
                <a:latin typeface="Calibri"/>
                <a:cs typeface="Calibri"/>
              </a:rPr>
              <a:t>me</a:t>
            </a:r>
            <a:r>
              <a:rPr dirty="0" sz="2800" spc="-5" b="1">
                <a:latin typeface="Calibri"/>
                <a:cs typeface="Calibri"/>
              </a:rPr>
              <a:t>: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0">
                <a:latin typeface="Calibri"/>
                <a:cs typeface="Calibri"/>
              </a:rPr>
              <a:t>t</a:t>
            </a:r>
            <a:r>
              <a:rPr dirty="0" sz="2800" spc="-25">
                <a:latin typeface="Calibri"/>
                <a:cs typeface="Calibri"/>
              </a:rPr>
              <a:t>h</a:t>
            </a:r>
            <a:r>
              <a:rPr dirty="0" sz="2800" spc="-5">
                <a:latin typeface="Calibri"/>
                <a:cs typeface="Calibri"/>
              </a:rPr>
              <a:t>e  </a:t>
            </a:r>
            <a:r>
              <a:rPr dirty="0" sz="2800" spc="-10">
                <a:latin typeface="Calibri"/>
                <a:cs typeface="Calibri"/>
              </a:rPr>
              <a:t>time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30">
                <a:latin typeface="Calibri"/>
                <a:cs typeface="Calibri"/>
              </a:rPr>
              <a:t>requires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for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running</a:t>
            </a:r>
            <a:r>
              <a:rPr dirty="0" sz="2800" spc="9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on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CPU.</a:t>
            </a:r>
            <a:endParaRPr sz="2800">
              <a:latin typeface="Calibri"/>
              <a:cs typeface="Calibri"/>
            </a:endParaRPr>
          </a:p>
          <a:p>
            <a:pPr marL="299085" marR="22225" indent="-287020">
              <a:lnSpc>
                <a:spcPts val="3090"/>
              </a:lnSpc>
              <a:spcBef>
                <a:spcPts val="505"/>
              </a:spcBef>
              <a:buFont typeface="Calibri"/>
              <a:buChar char="•"/>
              <a:tabLst>
                <a:tab pos="299720" algn="l"/>
                <a:tab pos="1612900" algn="l"/>
                <a:tab pos="2615565" algn="l"/>
                <a:tab pos="3449954" algn="l"/>
                <a:tab pos="4497070" algn="l"/>
                <a:tab pos="5019040" algn="l"/>
                <a:tab pos="6290310" algn="l"/>
                <a:tab pos="6731000" algn="l"/>
              </a:tabLst>
            </a:pPr>
            <a:r>
              <a:rPr dirty="0" sz="2800" spc="-220" b="1">
                <a:latin typeface="Calibri"/>
                <a:cs typeface="Calibri"/>
              </a:rPr>
              <a:t>W</a:t>
            </a:r>
            <a:r>
              <a:rPr dirty="0" sz="2800" spc="10" b="1">
                <a:latin typeface="Calibri"/>
                <a:cs typeface="Calibri"/>
              </a:rPr>
              <a:t>a</a:t>
            </a:r>
            <a:r>
              <a:rPr dirty="0" sz="2800" spc="-25" b="1">
                <a:latin typeface="Calibri"/>
                <a:cs typeface="Calibri"/>
              </a:rPr>
              <a:t>i</a:t>
            </a:r>
            <a:r>
              <a:rPr dirty="0" sz="2800" b="1">
                <a:latin typeface="Calibri"/>
                <a:cs typeface="Calibri"/>
              </a:rPr>
              <a:t>t</a:t>
            </a:r>
            <a:r>
              <a:rPr dirty="0" sz="2800" spc="-50" b="1">
                <a:latin typeface="Calibri"/>
                <a:cs typeface="Calibri"/>
              </a:rPr>
              <a:t>i</a:t>
            </a:r>
            <a:r>
              <a:rPr dirty="0" sz="2800" b="1">
                <a:latin typeface="Calibri"/>
                <a:cs typeface="Calibri"/>
              </a:rPr>
              <a:t>n</a:t>
            </a:r>
            <a:r>
              <a:rPr dirty="0" sz="2800" spc="-5" b="1">
                <a:latin typeface="Calibri"/>
                <a:cs typeface="Calibri"/>
              </a:rPr>
              <a:t>g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0" b="1">
                <a:latin typeface="Calibri"/>
                <a:cs typeface="Calibri"/>
              </a:rPr>
              <a:t>T</a:t>
            </a:r>
            <a:r>
              <a:rPr dirty="0" sz="2800" spc="5" b="1">
                <a:latin typeface="Calibri"/>
                <a:cs typeface="Calibri"/>
              </a:rPr>
              <a:t>i</a:t>
            </a:r>
            <a:r>
              <a:rPr dirty="0" sz="2800" spc="-15" b="1">
                <a:latin typeface="Calibri"/>
                <a:cs typeface="Calibri"/>
              </a:rPr>
              <a:t>me</a:t>
            </a:r>
            <a:r>
              <a:rPr dirty="0" sz="2800" spc="-5" b="1">
                <a:latin typeface="Calibri"/>
                <a:cs typeface="Calibri"/>
              </a:rPr>
              <a:t>: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0">
                <a:latin typeface="Calibri"/>
                <a:cs typeface="Calibri"/>
              </a:rPr>
              <a:t>t</a:t>
            </a:r>
            <a:r>
              <a:rPr dirty="0" sz="2800" spc="-5">
                <a:latin typeface="Calibri"/>
                <a:cs typeface="Calibri"/>
              </a:rPr>
              <a:t>ime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10">
                <a:latin typeface="Calibri"/>
                <a:cs typeface="Calibri"/>
              </a:rPr>
              <a:t>s</a:t>
            </a:r>
            <a:r>
              <a:rPr dirty="0" sz="2800" spc="-25">
                <a:latin typeface="Calibri"/>
                <a:cs typeface="Calibri"/>
              </a:rPr>
              <a:t>p</a:t>
            </a:r>
            <a:r>
              <a:rPr dirty="0" sz="2800" spc="-30">
                <a:latin typeface="Calibri"/>
                <a:cs typeface="Calibri"/>
              </a:rPr>
              <a:t>e</a:t>
            </a:r>
            <a:r>
              <a:rPr dirty="0" sz="2800" spc="-25">
                <a:latin typeface="Calibri"/>
                <a:cs typeface="Calibri"/>
              </a:rPr>
              <a:t>n</a:t>
            </a:r>
            <a:r>
              <a:rPr dirty="0" sz="2800" spc="-5">
                <a:latin typeface="Calibri"/>
                <a:cs typeface="Calibri"/>
              </a:rPr>
              <a:t>d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25">
                <a:latin typeface="Calibri"/>
                <a:cs typeface="Calibri"/>
              </a:rPr>
              <a:t>b</a:t>
            </a:r>
            <a:r>
              <a:rPr dirty="0" sz="2800" spc="-5">
                <a:latin typeface="Calibri"/>
                <a:cs typeface="Calibri"/>
              </a:rPr>
              <a:t>y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25">
                <a:latin typeface="Calibri"/>
                <a:cs typeface="Calibri"/>
              </a:rPr>
              <a:t>p</a:t>
            </a:r>
            <a:r>
              <a:rPr dirty="0" sz="2800" spc="-114">
                <a:latin typeface="Calibri"/>
                <a:cs typeface="Calibri"/>
              </a:rPr>
              <a:t>r</a:t>
            </a:r>
            <a:r>
              <a:rPr dirty="0" sz="2800" spc="-30">
                <a:latin typeface="Calibri"/>
                <a:cs typeface="Calibri"/>
              </a:rPr>
              <a:t>o</a:t>
            </a:r>
            <a:r>
              <a:rPr dirty="0" sz="2800" spc="-15">
                <a:latin typeface="Calibri"/>
                <a:cs typeface="Calibri"/>
              </a:rPr>
              <a:t>c</a:t>
            </a:r>
            <a:r>
              <a:rPr dirty="0" sz="2800" spc="-30">
                <a:latin typeface="Calibri"/>
                <a:cs typeface="Calibri"/>
              </a:rPr>
              <a:t>e</a:t>
            </a:r>
            <a:r>
              <a:rPr dirty="0" sz="2800" spc="-10">
                <a:latin typeface="Calibri"/>
                <a:cs typeface="Calibri"/>
              </a:rPr>
              <a:t>s</a:t>
            </a:r>
            <a:r>
              <a:rPr dirty="0" sz="2800" spc="-5">
                <a:latin typeface="Calibri"/>
                <a:cs typeface="Calibri"/>
              </a:rPr>
              <a:t>s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35">
                <a:latin typeface="Calibri"/>
                <a:cs typeface="Calibri"/>
              </a:rPr>
              <a:t>i</a:t>
            </a:r>
            <a:r>
              <a:rPr dirty="0" sz="2800" spc="-5">
                <a:latin typeface="Calibri"/>
                <a:cs typeface="Calibri"/>
              </a:rPr>
              <a:t>n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90">
                <a:latin typeface="Calibri"/>
                <a:cs typeface="Calibri"/>
              </a:rPr>
              <a:t>r</a:t>
            </a:r>
            <a:r>
              <a:rPr dirty="0" sz="2800" spc="-30">
                <a:latin typeface="Calibri"/>
                <a:cs typeface="Calibri"/>
              </a:rPr>
              <a:t>e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 spc="5">
                <a:latin typeface="Calibri"/>
                <a:cs typeface="Calibri"/>
              </a:rPr>
              <a:t>d</a:t>
            </a:r>
            <a:r>
              <a:rPr dirty="0" sz="2800" spc="-5">
                <a:latin typeface="Calibri"/>
                <a:cs typeface="Calibri"/>
              </a:rPr>
              <a:t>y  </a:t>
            </a:r>
            <a:r>
              <a:rPr dirty="0" sz="2800" spc="-50">
                <a:latin typeface="Calibri"/>
                <a:cs typeface="Calibri"/>
              </a:rPr>
              <a:t>state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waiting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for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CPU.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50"/>
              </a:spcBef>
              <a:buFont typeface="Calibri"/>
              <a:buChar char="•"/>
              <a:tabLst>
                <a:tab pos="299720" algn="l"/>
              </a:tabLst>
            </a:pPr>
            <a:r>
              <a:rPr dirty="0" sz="2800" spc="-25" b="1">
                <a:latin typeface="Calibri"/>
                <a:cs typeface="Calibri"/>
              </a:rPr>
              <a:t>Arrival</a:t>
            </a:r>
            <a:r>
              <a:rPr dirty="0" sz="2800" spc="1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Time:</a:t>
            </a:r>
            <a:r>
              <a:rPr dirty="0" sz="2800" spc="40" b="1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when a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enters</a:t>
            </a:r>
            <a:r>
              <a:rPr dirty="0" sz="2800" spc="-25">
                <a:latin typeface="Calibri"/>
                <a:cs typeface="Calibri"/>
              </a:rPr>
              <a:t> ready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state.</a:t>
            </a:r>
            <a:endParaRPr sz="2800">
              <a:latin typeface="Calibri"/>
              <a:cs typeface="Calibri"/>
            </a:endParaRPr>
          </a:p>
          <a:p>
            <a:pPr algn="just" marL="299085" marR="5080" indent="-287020">
              <a:lnSpc>
                <a:spcPts val="3110"/>
              </a:lnSpc>
              <a:spcBef>
                <a:spcPts val="650"/>
              </a:spcBef>
              <a:buFont typeface="Calibri"/>
              <a:buChar char="•"/>
              <a:tabLst>
                <a:tab pos="299720" algn="l"/>
              </a:tabLst>
            </a:pPr>
            <a:r>
              <a:rPr dirty="0" sz="2800" spc="-10" b="1">
                <a:latin typeface="Calibri"/>
                <a:cs typeface="Calibri"/>
              </a:rPr>
              <a:t>Exit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Time</a:t>
            </a:r>
            <a:r>
              <a:rPr dirty="0" sz="2800" spc="-1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: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when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 spc="58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completes</a:t>
            </a:r>
            <a:r>
              <a:rPr dirty="0" sz="2800" spc="595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execution 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and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exit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from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the </a:t>
            </a:r>
            <a:r>
              <a:rPr dirty="0" sz="2800" spc="-45">
                <a:latin typeface="Calibri"/>
                <a:cs typeface="Calibri"/>
              </a:rPr>
              <a:t>system.</a:t>
            </a:r>
            <a:endParaRPr sz="2800">
              <a:latin typeface="Calibri"/>
              <a:cs typeface="Calibri"/>
            </a:endParaRPr>
          </a:p>
          <a:p>
            <a:pPr algn="just" marL="299085" marR="7620" indent="-287020">
              <a:lnSpc>
                <a:spcPts val="3090"/>
              </a:lnSpc>
              <a:spcBef>
                <a:spcPts val="505"/>
              </a:spcBef>
              <a:buFont typeface="Calibri"/>
              <a:buChar char="•"/>
              <a:tabLst>
                <a:tab pos="299720" algn="l"/>
              </a:tabLst>
            </a:pPr>
            <a:r>
              <a:rPr dirty="0" sz="2800" spc="-70" b="1">
                <a:latin typeface="Calibri"/>
                <a:cs typeface="Calibri"/>
              </a:rPr>
              <a:t>Turn</a:t>
            </a:r>
            <a:r>
              <a:rPr dirty="0" sz="2800" spc="-6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around </a:t>
            </a:r>
            <a:r>
              <a:rPr dirty="0" sz="2800" spc="-5" b="1">
                <a:latin typeface="Calibri"/>
                <a:cs typeface="Calibri"/>
              </a:rPr>
              <a:t>Time: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30">
                <a:latin typeface="Calibri"/>
                <a:cs typeface="Calibri"/>
              </a:rPr>
              <a:t>total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time spend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by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in </a:t>
            </a:r>
            <a:r>
              <a:rPr dirty="0" sz="2800" spc="-10">
                <a:latin typeface="Calibri"/>
                <a:cs typeface="Calibri"/>
              </a:rPr>
              <a:t>the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0">
                <a:latin typeface="Calibri"/>
                <a:cs typeface="Calibri"/>
              </a:rPr>
              <a:t>system.</a:t>
            </a:r>
            <a:endParaRPr sz="2800">
              <a:latin typeface="Calibri"/>
              <a:cs typeface="Calibri"/>
            </a:endParaRPr>
          </a:p>
          <a:p>
            <a:pPr algn="just" marL="299085" marR="5080" indent="-287020">
              <a:lnSpc>
                <a:spcPts val="3100"/>
              </a:lnSpc>
              <a:spcBef>
                <a:spcPts val="495"/>
              </a:spcBef>
              <a:buFont typeface="Calibri"/>
              <a:buChar char="•"/>
              <a:tabLst>
                <a:tab pos="299720" algn="l"/>
              </a:tabLst>
            </a:pPr>
            <a:r>
              <a:rPr dirty="0" sz="2800" spc="-25" b="1">
                <a:latin typeface="Calibri"/>
                <a:cs typeface="Calibri"/>
              </a:rPr>
              <a:t>Response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Time: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time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between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 spc="62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 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enters </a:t>
            </a:r>
            <a:r>
              <a:rPr dirty="0" sz="2800" spc="-25">
                <a:latin typeface="Calibri"/>
                <a:cs typeface="Calibri"/>
              </a:rPr>
              <a:t>ready </a:t>
            </a:r>
            <a:r>
              <a:rPr dirty="0" sz="2800" spc="-50">
                <a:latin typeface="Calibri"/>
                <a:cs typeface="Calibri"/>
              </a:rPr>
              <a:t>state </a:t>
            </a:r>
            <a:r>
              <a:rPr dirty="0" sz="2800" spc="-10">
                <a:latin typeface="Calibri"/>
                <a:cs typeface="Calibri"/>
              </a:rPr>
              <a:t>and </a:t>
            </a:r>
            <a:r>
              <a:rPr dirty="0" sz="2800" spc="-30">
                <a:latin typeface="Calibri"/>
                <a:cs typeface="Calibri"/>
              </a:rPr>
              <a:t>get </a:t>
            </a:r>
            <a:r>
              <a:rPr dirty="0" sz="2800" spc="-10">
                <a:latin typeface="Calibri"/>
                <a:cs typeface="Calibri"/>
              </a:rPr>
              <a:t>scheduled </a:t>
            </a:r>
            <a:r>
              <a:rPr dirty="0" sz="2800" spc="-15">
                <a:latin typeface="Calibri"/>
                <a:cs typeface="Calibri"/>
              </a:rPr>
              <a:t>on the CPU 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for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first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time.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400" y="589787"/>
            <a:ext cx="7392923" cy="87782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15562" y="735631"/>
            <a:ext cx="47028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2800" spc="-15" b="1">
                <a:solidFill>
                  <a:srgbClr val="FFFFFF"/>
                </a:solidFill>
                <a:latin typeface="Cambria"/>
                <a:cs typeface="Cambria"/>
              </a:rPr>
              <a:t>CPU</a:t>
            </a:r>
            <a:r>
              <a:rPr dirty="0" u="none" sz="2800" spc="-7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u="none" sz="2800" spc="-5" b="1">
                <a:solidFill>
                  <a:srgbClr val="FFFFFF"/>
                </a:solidFill>
                <a:latin typeface="Cambria"/>
                <a:cs typeface="Cambria"/>
              </a:rPr>
              <a:t>Scheduling</a:t>
            </a:r>
            <a:r>
              <a:rPr dirty="0" u="none" sz="2800" spc="-5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u="none" sz="2800" spc="-30" b="1">
                <a:solidFill>
                  <a:srgbClr val="FFFFFF"/>
                </a:solidFill>
                <a:latin typeface="Cambria"/>
                <a:cs typeface="Cambria"/>
              </a:rPr>
              <a:t>Terminology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3771900" y="2747772"/>
            <a:ext cx="5652770" cy="1172210"/>
            <a:chOff x="3771900" y="2747772"/>
            <a:chExt cx="5652770" cy="1172210"/>
          </a:xfrm>
        </p:grpSpPr>
        <p:sp>
          <p:nvSpPr>
            <p:cNvPr id="12" name="object 12"/>
            <p:cNvSpPr/>
            <p:nvPr/>
          </p:nvSpPr>
          <p:spPr>
            <a:xfrm>
              <a:off x="3785616" y="2761488"/>
              <a:ext cx="5626735" cy="1146175"/>
            </a:xfrm>
            <a:custGeom>
              <a:avLst/>
              <a:gdLst/>
              <a:ahLst/>
              <a:cxnLst/>
              <a:rect l="l" t="t" r="r" b="b"/>
              <a:pathLst>
                <a:path w="5626734" h="1146175">
                  <a:moveTo>
                    <a:pt x="5436107" y="1146048"/>
                  </a:moveTo>
                  <a:lnTo>
                    <a:pt x="0" y="1146048"/>
                  </a:lnTo>
                  <a:lnTo>
                    <a:pt x="0" y="0"/>
                  </a:lnTo>
                  <a:lnTo>
                    <a:pt x="5436107" y="0"/>
                  </a:lnTo>
                  <a:lnTo>
                    <a:pt x="5478779" y="4572"/>
                  </a:lnTo>
                  <a:lnTo>
                    <a:pt x="5519927" y="19812"/>
                  </a:lnTo>
                  <a:lnTo>
                    <a:pt x="5554979" y="41148"/>
                  </a:lnTo>
                  <a:lnTo>
                    <a:pt x="5583935" y="71628"/>
                  </a:lnTo>
                  <a:lnTo>
                    <a:pt x="5606795" y="106679"/>
                  </a:lnTo>
                  <a:lnTo>
                    <a:pt x="5622035" y="147828"/>
                  </a:lnTo>
                  <a:lnTo>
                    <a:pt x="5626607" y="190500"/>
                  </a:lnTo>
                  <a:lnTo>
                    <a:pt x="5626607" y="955547"/>
                  </a:lnTo>
                  <a:lnTo>
                    <a:pt x="5622035" y="998220"/>
                  </a:lnTo>
                  <a:lnTo>
                    <a:pt x="5606795" y="1039368"/>
                  </a:lnTo>
                  <a:lnTo>
                    <a:pt x="5583935" y="1074420"/>
                  </a:lnTo>
                  <a:lnTo>
                    <a:pt x="5554979" y="1103375"/>
                  </a:lnTo>
                  <a:lnTo>
                    <a:pt x="5519927" y="1126235"/>
                  </a:lnTo>
                  <a:lnTo>
                    <a:pt x="5478779" y="1141475"/>
                  </a:lnTo>
                  <a:lnTo>
                    <a:pt x="5436107" y="1146048"/>
                  </a:lnTo>
                  <a:close/>
                </a:path>
              </a:pathLst>
            </a:custGeom>
            <a:solidFill>
              <a:srgbClr val="CCCFD6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71900" y="2747772"/>
              <a:ext cx="5652770" cy="1172210"/>
            </a:xfrm>
            <a:custGeom>
              <a:avLst/>
              <a:gdLst/>
              <a:ahLst/>
              <a:cxnLst/>
              <a:rect l="l" t="t" r="r" b="b"/>
              <a:pathLst>
                <a:path w="5652770" h="1172210">
                  <a:moveTo>
                    <a:pt x="5451348" y="1171956"/>
                  </a:moveTo>
                  <a:lnTo>
                    <a:pt x="6096" y="1171956"/>
                  </a:lnTo>
                  <a:lnTo>
                    <a:pt x="0" y="116738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5449824" y="0"/>
                  </a:lnTo>
                  <a:lnTo>
                    <a:pt x="5494020" y="6096"/>
                  </a:lnTo>
                  <a:lnTo>
                    <a:pt x="5497068" y="6096"/>
                  </a:lnTo>
                  <a:lnTo>
                    <a:pt x="5517642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146048"/>
                  </a:lnTo>
                  <a:lnTo>
                    <a:pt x="13716" y="1146048"/>
                  </a:lnTo>
                  <a:lnTo>
                    <a:pt x="25908" y="1159764"/>
                  </a:lnTo>
                  <a:lnTo>
                    <a:pt x="5517642" y="1159764"/>
                  </a:lnTo>
                  <a:lnTo>
                    <a:pt x="5497068" y="1167384"/>
                  </a:lnTo>
                  <a:lnTo>
                    <a:pt x="5494020" y="1167384"/>
                  </a:lnTo>
                  <a:lnTo>
                    <a:pt x="5451348" y="1171956"/>
                  </a:lnTo>
                  <a:close/>
                </a:path>
                <a:path w="5652770" h="1172210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5652770" h="1172210">
                  <a:moveTo>
                    <a:pt x="5490972" y="32004"/>
                  </a:moveTo>
                  <a:lnTo>
                    <a:pt x="5449824" y="25908"/>
                  </a:lnTo>
                  <a:lnTo>
                    <a:pt x="25908" y="25908"/>
                  </a:lnTo>
                  <a:lnTo>
                    <a:pt x="25908" y="13716"/>
                  </a:lnTo>
                  <a:lnTo>
                    <a:pt x="5517642" y="13716"/>
                  </a:lnTo>
                  <a:lnTo>
                    <a:pt x="5538216" y="21336"/>
                  </a:lnTo>
                  <a:lnTo>
                    <a:pt x="5539740" y="21336"/>
                  </a:lnTo>
                  <a:lnTo>
                    <a:pt x="5539740" y="22860"/>
                  </a:lnTo>
                  <a:lnTo>
                    <a:pt x="5552803" y="30480"/>
                  </a:lnTo>
                  <a:lnTo>
                    <a:pt x="5489448" y="30480"/>
                  </a:lnTo>
                  <a:lnTo>
                    <a:pt x="5490972" y="32004"/>
                  </a:lnTo>
                  <a:close/>
                </a:path>
                <a:path w="5652770" h="1172210">
                  <a:moveTo>
                    <a:pt x="5527338" y="45053"/>
                  </a:moveTo>
                  <a:lnTo>
                    <a:pt x="5489448" y="30480"/>
                  </a:lnTo>
                  <a:lnTo>
                    <a:pt x="5552803" y="30480"/>
                  </a:lnTo>
                  <a:lnTo>
                    <a:pt x="5576316" y="44196"/>
                  </a:lnTo>
                  <a:lnTo>
                    <a:pt x="5526024" y="44196"/>
                  </a:lnTo>
                  <a:lnTo>
                    <a:pt x="5527338" y="45053"/>
                  </a:lnTo>
                  <a:close/>
                </a:path>
                <a:path w="5652770" h="1172210">
                  <a:moveTo>
                    <a:pt x="5529072" y="45720"/>
                  </a:moveTo>
                  <a:lnTo>
                    <a:pt x="5527338" y="45053"/>
                  </a:lnTo>
                  <a:lnTo>
                    <a:pt x="5526024" y="44196"/>
                  </a:lnTo>
                  <a:lnTo>
                    <a:pt x="5529072" y="45720"/>
                  </a:lnTo>
                  <a:close/>
                </a:path>
                <a:path w="5652770" h="1172210">
                  <a:moveTo>
                    <a:pt x="5576316" y="45720"/>
                  </a:moveTo>
                  <a:lnTo>
                    <a:pt x="5529072" y="45720"/>
                  </a:lnTo>
                  <a:lnTo>
                    <a:pt x="5526024" y="44196"/>
                  </a:lnTo>
                  <a:lnTo>
                    <a:pt x="5576316" y="44196"/>
                  </a:lnTo>
                  <a:lnTo>
                    <a:pt x="5576316" y="45720"/>
                  </a:lnTo>
                  <a:close/>
                </a:path>
                <a:path w="5652770" h="1172210">
                  <a:moveTo>
                    <a:pt x="5561076" y="67056"/>
                  </a:moveTo>
                  <a:lnTo>
                    <a:pt x="5527338" y="45053"/>
                  </a:lnTo>
                  <a:lnTo>
                    <a:pt x="5529072" y="45720"/>
                  </a:lnTo>
                  <a:lnTo>
                    <a:pt x="5577840" y="45720"/>
                  </a:lnTo>
                  <a:lnTo>
                    <a:pt x="5596661" y="65532"/>
                  </a:lnTo>
                  <a:lnTo>
                    <a:pt x="5559552" y="65532"/>
                  </a:lnTo>
                  <a:lnTo>
                    <a:pt x="5561076" y="67056"/>
                  </a:lnTo>
                  <a:close/>
                </a:path>
                <a:path w="5652770" h="1172210">
                  <a:moveTo>
                    <a:pt x="5588508" y="94488"/>
                  </a:moveTo>
                  <a:lnTo>
                    <a:pt x="5559552" y="65532"/>
                  </a:lnTo>
                  <a:lnTo>
                    <a:pt x="5596661" y="65532"/>
                  </a:lnTo>
                  <a:lnTo>
                    <a:pt x="5606796" y="76200"/>
                  </a:lnTo>
                  <a:lnTo>
                    <a:pt x="5608320" y="76200"/>
                  </a:lnTo>
                  <a:lnTo>
                    <a:pt x="5608320" y="77724"/>
                  </a:lnTo>
                  <a:lnTo>
                    <a:pt x="5609844" y="77724"/>
                  </a:lnTo>
                  <a:lnTo>
                    <a:pt x="5617845" y="91440"/>
                  </a:lnTo>
                  <a:lnTo>
                    <a:pt x="5586984" y="91440"/>
                  </a:lnTo>
                  <a:lnTo>
                    <a:pt x="5588508" y="94488"/>
                  </a:lnTo>
                  <a:close/>
                </a:path>
                <a:path w="5652770" h="1172210">
                  <a:moveTo>
                    <a:pt x="5608929" y="126552"/>
                  </a:moveTo>
                  <a:lnTo>
                    <a:pt x="5586984" y="91440"/>
                  </a:lnTo>
                  <a:lnTo>
                    <a:pt x="5617845" y="91440"/>
                  </a:lnTo>
                  <a:lnTo>
                    <a:pt x="5631180" y="114300"/>
                  </a:lnTo>
                  <a:lnTo>
                    <a:pt x="5632704" y="114300"/>
                  </a:lnTo>
                  <a:lnTo>
                    <a:pt x="5632704" y="115824"/>
                  </a:lnTo>
                  <a:lnTo>
                    <a:pt x="5636090" y="124968"/>
                  </a:lnTo>
                  <a:lnTo>
                    <a:pt x="5608320" y="124968"/>
                  </a:lnTo>
                  <a:lnTo>
                    <a:pt x="5608929" y="126552"/>
                  </a:lnTo>
                  <a:close/>
                </a:path>
                <a:path w="5652770" h="1172210">
                  <a:moveTo>
                    <a:pt x="5609844" y="128016"/>
                  </a:moveTo>
                  <a:lnTo>
                    <a:pt x="5608929" y="126552"/>
                  </a:lnTo>
                  <a:lnTo>
                    <a:pt x="5608320" y="124968"/>
                  </a:lnTo>
                  <a:lnTo>
                    <a:pt x="5609844" y="128016"/>
                  </a:lnTo>
                  <a:close/>
                </a:path>
                <a:path w="5652770" h="1172210">
                  <a:moveTo>
                    <a:pt x="5637219" y="128016"/>
                  </a:moveTo>
                  <a:lnTo>
                    <a:pt x="5609844" y="128016"/>
                  </a:lnTo>
                  <a:lnTo>
                    <a:pt x="5608320" y="124968"/>
                  </a:lnTo>
                  <a:lnTo>
                    <a:pt x="5636090" y="124968"/>
                  </a:lnTo>
                  <a:lnTo>
                    <a:pt x="5637219" y="128016"/>
                  </a:lnTo>
                  <a:close/>
                </a:path>
                <a:path w="5652770" h="1172210">
                  <a:moveTo>
                    <a:pt x="5648434" y="164592"/>
                  </a:moveTo>
                  <a:lnTo>
                    <a:pt x="5623560" y="164592"/>
                  </a:lnTo>
                  <a:lnTo>
                    <a:pt x="5608929" y="126552"/>
                  </a:lnTo>
                  <a:lnTo>
                    <a:pt x="5609844" y="128016"/>
                  </a:lnTo>
                  <a:lnTo>
                    <a:pt x="5637219" y="128016"/>
                  </a:lnTo>
                  <a:lnTo>
                    <a:pt x="5647944" y="156972"/>
                  </a:lnTo>
                  <a:lnTo>
                    <a:pt x="5647944" y="160020"/>
                  </a:lnTo>
                  <a:lnTo>
                    <a:pt x="5648434" y="164592"/>
                  </a:lnTo>
                  <a:close/>
                </a:path>
                <a:path w="5652770" h="1172210">
                  <a:moveTo>
                    <a:pt x="5622036" y="1010412"/>
                  </a:moveTo>
                  <a:lnTo>
                    <a:pt x="5626608" y="969264"/>
                  </a:lnTo>
                  <a:lnTo>
                    <a:pt x="5628132" y="205740"/>
                  </a:lnTo>
                  <a:lnTo>
                    <a:pt x="5622036" y="163068"/>
                  </a:lnTo>
                  <a:lnTo>
                    <a:pt x="5623560" y="164592"/>
                  </a:lnTo>
                  <a:lnTo>
                    <a:pt x="5648434" y="164592"/>
                  </a:lnTo>
                  <a:lnTo>
                    <a:pt x="5652516" y="202692"/>
                  </a:lnTo>
                  <a:lnTo>
                    <a:pt x="5652516" y="969264"/>
                  </a:lnTo>
                  <a:lnTo>
                    <a:pt x="5648417" y="1008888"/>
                  </a:lnTo>
                  <a:lnTo>
                    <a:pt x="5623560" y="1008888"/>
                  </a:lnTo>
                  <a:lnTo>
                    <a:pt x="5622036" y="1010412"/>
                  </a:lnTo>
                  <a:close/>
                </a:path>
                <a:path w="5652770" h="1172210">
                  <a:moveTo>
                    <a:pt x="5608986" y="1046778"/>
                  </a:moveTo>
                  <a:lnTo>
                    <a:pt x="5623560" y="1008888"/>
                  </a:lnTo>
                  <a:lnTo>
                    <a:pt x="5648417" y="1008888"/>
                  </a:lnTo>
                  <a:lnTo>
                    <a:pt x="5647944" y="1013460"/>
                  </a:lnTo>
                  <a:lnTo>
                    <a:pt x="5647944" y="1016508"/>
                  </a:lnTo>
                  <a:lnTo>
                    <a:pt x="5637219" y="1045464"/>
                  </a:lnTo>
                  <a:lnTo>
                    <a:pt x="5609844" y="1045464"/>
                  </a:lnTo>
                  <a:lnTo>
                    <a:pt x="5608986" y="1046778"/>
                  </a:lnTo>
                  <a:close/>
                </a:path>
                <a:path w="5652770" h="1172210">
                  <a:moveTo>
                    <a:pt x="5608320" y="1048512"/>
                  </a:moveTo>
                  <a:lnTo>
                    <a:pt x="5608986" y="1046778"/>
                  </a:lnTo>
                  <a:lnTo>
                    <a:pt x="5609844" y="1045464"/>
                  </a:lnTo>
                  <a:lnTo>
                    <a:pt x="5608320" y="1048512"/>
                  </a:lnTo>
                  <a:close/>
                </a:path>
                <a:path w="5652770" h="1172210">
                  <a:moveTo>
                    <a:pt x="5636090" y="1048512"/>
                  </a:moveTo>
                  <a:lnTo>
                    <a:pt x="5608320" y="1048512"/>
                  </a:lnTo>
                  <a:lnTo>
                    <a:pt x="5609844" y="1045464"/>
                  </a:lnTo>
                  <a:lnTo>
                    <a:pt x="5637219" y="1045464"/>
                  </a:lnTo>
                  <a:lnTo>
                    <a:pt x="5636090" y="1048512"/>
                  </a:lnTo>
                  <a:close/>
                </a:path>
                <a:path w="5652770" h="1172210">
                  <a:moveTo>
                    <a:pt x="5586984" y="1080515"/>
                  </a:moveTo>
                  <a:lnTo>
                    <a:pt x="5608986" y="1046778"/>
                  </a:lnTo>
                  <a:lnTo>
                    <a:pt x="5608320" y="1048512"/>
                  </a:lnTo>
                  <a:lnTo>
                    <a:pt x="5636090" y="1048512"/>
                  </a:lnTo>
                  <a:lnTo>
                    <a:pt x="5632704" y="1057656"/>
                  </a:lnTo>
                  <a:lnTo>
                    <a:pt x="5632704" y="1059180"/>
                  </a:lnTo>
                  <a:lnTo>
                    <a:pt x="5631180" y="1059180"/>
                  </a:lnTo>
                  <a:lnTo>
                    <a:pt x="5619623" y="1078992"/>
                  </a:lnTo>
                  <a:lnTo>
                    <a:pt x="5588508" y="1078992"/>
                  </a:lnTo>
                  <a:lnTo>
                    <a:pt x="5586984" y="1080515"/>
                  </a:lnTo>
                  <a:close/>
                </a:path>
                <a:path w="5652770" h="1172210">
                  <a:moveTo>
                    <a:pt x="5618734" y="1080516"/>
                  </a:moveTo>
                  <a:lnTo>
                    <a:pt x="5586984" y="1080516"/>
                  </a:lnTo>
                  <a:lnTo>
                    <a:pt x="5588508" y="1078992"/>
                  </a:lnTo>
                  <a:lnTo>
                    <a:pt x="5619623" y="1078992"/>
                  </a:lnTo>
                  <a:lnTo>
                    <a:pt x="5618734" y="1080516"/>
                  </a:lnTo>
                  <a:close/>
                </a:path>
                <a:path w="5652770" h="1172210">
                  <a:moveTo>
                    <a:pt x="5596128" y="1107948"/>
                  </a:moveTo>
                  <a:lnTo>
                    <a:pt x="5559552" y="1107948"/>
                  </a:lnTo>
                  <a:lnTo>
                    <a:pt x="5586984" y="1080515"/>
                  </a:lnTo>
                  <a:lnTo>
                    <a:pt x="5618734" y="1080516"/>
                  </a:lnTo>
                  <a:lnTo>
                    <a:pt x="5609844" y="1095756"/>
                  </a:lnTo>
                  <a:lnTo>
                    <a:pt x="5608320" y="1095756"/>
                  </a:lnTo>
                  <a:lnTo>
                    <a:pt x="5608320" y="1097280"/>
                  </a:lnTo>
                  <a:lnTo>
                    <a:pt x="5606796" y="1097280"/>
                  </a:lnTo>
                  <a:lnTo>
                    <a:pt x="5596128" y="1107948"/>
                  </a:lnTo>
                  <a:close/>
                </a:path>
                <a:path w="5652770" h="1172210">
                  <a:moveTo>
                    <a:pt x="5527338" y="1128426"/>
                  </a:moveTo>
                  <a:lnTo>
                    <a:pt x="5561076" y="1106424"/>
                  </a:lnTo>
                  <a:lnTo>
                    <a:pt x="5559552" y="1107948"/>
                  </a:lnTo>
                  <a:lnTo>
                    <a:pt x="5596128" y="1107948"/>
                  </a:lnTo>
                  <a:lnTo>
                    <a:pt x="5577840" y="1126236"/>
                  </a:lnTo>
                  <a:lnTo>
                    <a:pt x="5577840" y="1127760"/>
                  </a:lnTo>
                  <a:lnTo>
                    <a:pt x="5529072" y="1127760"/>
                  </a:lnTo>
                  <a:lnTo>
                    <a:pt x="5527338" y="1128426"/>
                  </a:lnTo>
                  <a:close/>
                </a:path>
                <a:path w="5652770" h="1172210">
                  <a:moveTo>
                    <a:pt x="5526024" y="1129284"/>
                  </a:moveTo>
                  <a:lnTo>
                    <a:pt x="5527338" y="1128426"/>
                  </a:lnTo>
                  <a:lnTo>
                    <a:pt x="5529072" y="1127760"/>
                  </a:lnTo>
                  <a:lnTo>
                    <a:pt x="5526024" y="1129284"/>
                  </a:lnTo>
                  <a:close/>
                </a:path>
                <a:path w="5652770" h="1172210">
                  <a:moveTo>
                    <a:pt x="5576316" y="1129284"/>
                  </a:moveTo>
                  <a:lnTo>
                    <a:pt x="5526024" y="1129284"/>
                  </a:lnTo>
                  <a:lnTo>
                    <a:pt x="5529072" y="1127760"/>
                  </a:lnTo>
                  <a:lnTo>
                    <a:pt x="5576316" y="1127760"/>
                  </a:lnTo>
                  <a:lnTo>
                    <a:pt x="5576316" y="1129284"/>
                  </a:lnTo>
                  <a:close/>
                </a:path>
                <a:path w="5652770" h="1172210">
                  <a:moveTo>
                    <a:pt x="5552802" y="1143000"/>
                  </a:moveTo>
                  <a:lnTo>
                    <a:pt x="5489448" y="1143000"/>
                  </a:lnTo>
                  <a:lnTo>
                    <a:pt x="5527338" y="1128426"/>
                  </a:lnTo>
                  <a:lnTo>
                    <a:pt x="5526024" y="1129284"/>
                  </a:lnTo>
                  <a:lnTo>
                    <a:pt x="5576316" y="1129284"/>
                  </a:lnTo>
                  <a:lnTo>
                    <a:pt x="5552802" y="1143000"/>
                  </a:lnTo>
                  <a:close/>
                </a:path>
                <a:path w="5652770" h="1172210">
                  <a:moveTo>
                    <a:pt x="5544965" y="1147572"/>
                  </a:moveTo>
                  <a:lnTo>
                    <a:pt x="5448300" y="1147572"/>
                  </a:lnTo>
                  <a:lnTo>
                    <a:pt x="5490972" y="1141476"/>
                  </a:lnTo>
                  <a:lnTo>
                    <a:pt x="5489448" y="1143000"/>
                  </a:lnTo>
                  <a:lnTo>
                    <a:pt x="5552802" y="1143000"/>
                  </a:lnTo>
                  <a:lnTo>
                    <a:pt x="5544965" y="1147572"/>
                  </a:lnTo>
                  <a:close/>
                </a:path>
                <a:path w="5652770" h="1172210">
                  <a:moveTo>
                    <a:pt x="25908" y="1159764"/>
                  </a:moveTo>
                  <a:lnTo>
                    <a:pt x="13716" y="1146048"/>
                  </a:lnTo>
                  <a:lnTo>
                    <a:pt x="25908" y="1146051"/>
                  </a:lnTo>
                  <a:lnTo>
                    <a:pt x="25908" y="1159764"/>
                  </a:lnTo>
                  <a:close/>
                </a:path>
                <a:path w="5652770" h="1172210">
                  <a:moveTo>
                    <a:pt x="25908" y="1146051"/>
                  </a:moveTo>
                  <a:lnTo>
                    <a:pt x="13716" y="1146048"/>
                  </a:lnTo>
                  <a:lnTo>
                    <a:pt x="25908" y="1146048"/>
                  </a:lnTo>
                  <a:close/>
                </a:path>
                <a:path w="5652770" h="1172210">
                  <a:moveTo>
                    <a:pt x="5517642" y="1159764"/>
                  </a:moveTo>
                  <a:lnTo>
                    <a:pt x="25908" y="1159764"/>
                  </a:lnTo>
                  <a:lnTo>
                    <a:pt x="25908" y="1146051"/>
                  </a:lnTo>
                  <a:lnTo>
                    <a:pt x="5544965" y="1147572"/>
                  </a:lnTo>
                  <a:lnTo>
                    <a:pt x="5539740" y="1150620"/>
                  </a:lnTo>
                  <a:lnTo>
                    <a:pt x="5539740" y="1152144"/>
                  </a:lnTo>
                  <a:lnTo>
                    <a:pt x="5538216" y="1152144"/>
                  </a:lnTo>
                  <a:lnTo>
                    <a:pt x="5517642" y="1159764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3441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CPU</a:t>
            </a:r>
            <a:r>
              <a:rPr dirty="0" u="none" spc="-70"/>
              <a:t> </a:t>
            </a:r>
            <a:r>
              <a:rPr dirty="0" u="none"/>
              <a:t>Scheduling</a:t>
            </a:r>
            <a:r>
              <a:rPr dirty="0" u="none" spc="-105"/>
              <a:t> </a:t>
            </a:r>
            <a:r>
              <a:rPr dirty="0" u="none" spc="-15"/>
              <a:t>Criteria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608076" y="1437132"/>
            <a:ext cx="8816340" cy="1127760"/>
            <a:chOff x="608076" y="1437132"/>
            <a:chExt cx="8816340" cy="1127760"/>
          </a:xfrm>
        </p:grpSpPr>
        <p:sp>
          <p:nvSpPr>
            <p:cNvPr id="17" name="object 17"/>
            <p:cNvSpPr/>
            <p:nvPr/>
          </p:nvSpPr>
          <p:spPr>
            <a:xfrm>
              <a:off x="3785615" y="1524000"/>
              <a:ext cx="5626735" cy="957580"/>
            </a:xfrm>
            <a:custGeom>
              <a:avLst/>
              <a:gdLst/>
              <a:ahLst/>
              <a:cxnLst/>
              <a:rect l="l" t="t" r="r" b="b"/>
              <a:pathLst>
                <a:path w="5626734" h="957580">
                  <a:moveTo>
                    <a:pt x="5466587" y="957072"/>
                  </a:moveTo>
                  <a:lnTo>
                    <a:pt x="0" y="957072"/>
                  </a:lnTo>
                  <a:lnTo>
                    <a:pt x="0" y="0"/>
                  </a:lnTo>
                  <a:lnTo>
                    <a:pt x="5466587" y="0"/>
                  </a:lnTo>
                  <a:lnTo>
                    <a:pt x="5516879" y="7620"/>
                  </a:lnTo>
                  <a:lnTo>
                    <a:pt x="5561075" y="30480"/>
                  </a:lnTo>
                  <a:lnTo>
                    <a:pt x="5596127" y="65532"/>
                  </a:lnTo>
                  <a:lnTo>
                    <a:pt x="5618987" y="109728"/>
                  </a:lnTo>
                  <a:lnTo>
                    <a:pt x="5626607" y="160019"/>
                  </a:lnTo>
                  <a:lnTo>
                    <a:pt x="5626607" y="797052"/>
                  </a:lnTo>
                  <a:lnTo>
                    <a:pt x="5618987" y="847343"/>
                  </a:lnTo>
                  <a:lnTo>
                    <a:pt x="5596127" y="891539"/>
                  </a:lnTo>
                  <a:lnTo>
                    <a:pt x="5561075" y="926591"/>
                  </a:lnTo>
                  <a:lnTo>
                    <a:pt x="5516879" y="949452"/>
                  </a:lnTo>
                  <a:lnTo>
                    <a:pt x="5466587" y="957072"/>
                  </a:lnTo>
                  <a:close/>
                </a:path>
              </a:pathLst>
            </a:custGeom>
            <a:solidFill>
              <a:srgbClr val="CCCFD6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71899" y="1510283"/>
              <a:ext cx="5652770" cy="982980"/>
            </a:xfrm>
            <a:custGeom>
              <a:avLst/>
              <a:gdLst/>
              <a:ahLst/>
              <a:cxnLst/>
              <a:rect l="l" t="t" r="r" b="b"/>
              <a:pathLst>
                <a:path w="5652770" h="982980">
                  <a:moveTo>
                    <a:pt x="5483352" y="982980"/>
                  </a:moveTo>
                  <a:lnTo>
                    <a:pt x="6096" y="982980"/>
                  </a:lnTo>
                  <a:lnTo>
                    <a:pt x="0" y="978408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5481828" y="0"/>
                  </a:lnTo>
                  <a:lnTo>
                    <a:pt x="5481828" y="1524"/>
                  </a:lnTo>
                  <a:lnTo>
                    <a:pt x="5483352" y="1524"/>
                  </a:lnTo>
                  <a:lnTo>
                    <a:pt x="5533644" y="9144"/>
                  </a:lnTo>
                  <a:lnTo>
                    <a:pt x="5535168" y="9144"/>
                  </a:lnTo>
                  <a:lnTo>
                    <a:pt x="5536692" y="10668"/>
                  </a:lnTo>
                  <a:lnTo>
                    <a:pt x="5542584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957072"/>
                  </a:lnTo>
                  <a:lnTo>
                    <a:pt x="13716" y="957072"/>
                  </a:lnTo>
                  <a:lnTo>
                    <a:pt x="25908" y="970788"/>
                  </a:lnTo>
                  <a:lnTo>
                    <a:pt x="5542584" y="970788"/>
                  </a:lnTo>
                  <a:lnTo>
                    <a:pt x="5536692" y="973836"/>
                  </a:lnTo>
                  <a:lnTo>
                    <a:pt x="5535168" y="975360"/>
                  </a:lnTo>
                  <a:lnTo>
                    <a:pt x="5533644" y="975360"/>
                  </a:lnTo>
                  <a:lnTo>
                    <a:pt x="5483352" y="982980"/>
                  </a:lnTo>
                  <a:close/>
                </a:path>
                <a:path w="5652770" h="982980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5652770" h="982980">
                  <a:moveTo>
                    <a:pt x="5526565" y="34596"/>
                  </a:moveTo>
                  <a:lnTo>
                    <a:pt x="5478780" y="25908"/>
                  </a:lnTo>
                  <a:lnTo>
                    <a:pt x="25908" y="25908"/>
                  </a:lnTo>
                  <a:lnTo>
                    <a:pt x="25908" y="13716"/>
                  </a:lnTo>
                  <a:lnTo>
                    <a:pt x="5542584" y="13716"/>
                  </a:lnTo>
                  <a:lnTo>
                    <a:pt x="5580888" y="33528"/>
                  </a:lnTo>
                  <a:lnTo>
                    <a:pt x="5524500" y="33528"/>
                  </a:lnTo>
                  <a:lnTo>
                    <a:pt x="5526565" y="34596"/>
                  </a:lnTo>
                  <a:close/>
                </a:path>
                <a:path w="5652770" h="982980">
                  <a:moveTo>
                    <a:pt x="5529072" y="35052"/>
                  </a:moveTo>
                  <a:lnTo>
                    <a:pt x="5526565" y="34596"/>
                  </a:lnTo>
                  <a:lnTo>
                    <a:pt x="5524500" y="33528"/>
                  </a:lnTo>
                  <a:lnTo>
                    <a:pt x="5529072" y="35052"/>
                  </a:lnTo>
                  <a:close/>
                </a:path>
                <a:path w="5652770" h="982980">
                  <a:moveTo>
                    <a:pt x="5583936" y="35052"/>
                  </a:moveTo>
                  <a:lnTo>
                    <a:pt x="5529072" y="35052"/>
                  </a:lnTo>
                  <a:lnTo>
                    <a:pt x="5524500" y="33528"/>
                  </a:lnTo>
                  <a:lnTo>
                    <a:pt x="5582412" y="33528"/>
                  </a:lnTo>
                  <a:lnTo>
                    <a:pt x="5583936" y="35052"/>
                  </a:lnTo>
                  <a:close/>
                </a:path>
                <a:path w="5652770" h="982980">
                  <a:moveTo>
                    <a:pt x="5568696" y="56388"/>
                  </a:moveTo>
                  <a:lnTo>
                    <a:pt x="5526565" y="34596"/>
                  </a:lnTo>
                  <a:lnTo>
                    <a:pt x="5529072" y="35052"/>
                  </a:lnTo>
                  <a:lnTo>
                    <a:pt x="5583936" y="35052"/>
                  </a:lnTo>
                  <a:lnTo>
                    <a:pt x="5602224" y="53340"/>
                  </a:lnTo>
                  <a:lnTo>
                    <a:pt x="5565648" y="53340"/>
                  </a:lnTo>
                  <a:lnTo>
                    <a:pt x="5568696" y="56388"/>
                  </a:lnTo>
                  <a:close/>
                </a:path>
                <a:path w="5652770" h="982980">
                  <a:moveTo>
                    <a:pt x="5628394" y="88392"/>
                  </a:moveTo>
                  <a:lnTo>
                    <a:pt x="5600700" y="88392"/>
                  </a:lnTo>
                  <a:lnTo>
                    <a:pt x="5565648" y="53340"/>
                  </a:lnTo>
                  <a:lnTo>
                    <a:pt x="5602224" y="53340"/>
                  </a:lnTo>
                  <a:lnTo>
                    <a:pt x="5620512" y="71628"/>
                  </a:lnTo>
                  <a:lnTo>
                    <a:pt x="5620512" y="73152"/>
                  </a:lnTo>
                  <a:lnTo>
                    <a:pt x="5628394" y="88392"/>
                  </a:lnTo>
                  <a:close/>
                </a:path>
                <a:path w="5652770" h="982980">
                  <a:moveTo>
                    <a:pt x="5646050" y="128016"/>
                  </a:moveTo>
                  <a:lnTo>
                    <a:pt x="5620512" y="128016"/>
                  </a:lnTo>
                  <a:lnTo>
                    <a:pt x="5618988" y="124968"/>
                  </a:lnTo>
                  <a:lnTo>
                    <a:pt x="5597652" y="85344"/>
                  </a:lnTo>
                  <a:lnTo>
                    <a:pt x="5600700" y="88392"/>
                  </a:lnTo>
                  <a:lnTo>
                    <a:pt x="5628394" y="88392"/>
                  </a:lnTo>
                  <a:lnTo>
                    <a:pt x="5643372" y="117348"/>
                  </a:lnTo>
                  <a:lnTo>
                    <a:pt x="5644896" y="117348"/>
                  </a:lnTo>
                  <a:lnTo>
                    <a:pt x="5644896" y="120396"/>
                  </a:lnTo>
                  <a:lnTo>
                    <a:pt x="5646050" y="128016"/>
                  </a:lnTo>
                  <a:close/>
                </a:path>
                <a:path w="5652770" h="982980">
                  <a:moveTo>
                    <a:pt x="5619044" y="125275"/>
                  </a:moveTo>
                  <a:lnTo>
                    <a:pt x="5618879" y="124968"/>
                  </a:lnTo>
                  <a:lnTo>
                    <a:pt x="5619044" y="125275"/>
                  </a:lnTo>
                  <a:close/>
                </a:path>
                <a:path w="5652770" h="982980">
                  <a:moveTo>
                    <a:pt x="5620512" y="128016"/>
                  </a:moveTo>
                  <a:lnTo>
                    <a:pt x="5619044" y="125275"/>
                  </a:lnTo>
                  <a:lnTo>
                    <a:pt x="5618988" y="124968"/>
                  </a:lnTo>
                  <a:lnTo>
                    <a:pt x="5620512" y="128016"/>
                  </a:lnTo>
                  <a:close/>
                </a:path>
                <a:path w="5652770" h="982980">
                  <a:moveTo>
                    <a:pt x="5652516" y="175260"/>
                  </a:moveTo>
                  <a:lnTo>
                    <a:pt x="5628132" y="175260"/>
                  </a:lnTo>
                  <a:lnTo>
                    <a:pt x="5619044" y="125275"/>
                  </a:lnTo>
                  <a:lnTo>
                    <a:pt x="5620512" y="128016"/>
                  </a:lnTo>
                  <a:lnTo>
                    <a:pt x="5646050" y="128016"/>
                  </a:lnTo>
                  <a:lnTo>
                    <a:pt x="5652516" y="170688"/>
                  </a:lnTo>
                  <a:lnTo>
                    <a:pt x="5652516" y="175260"/>
                  </a:lnTo>
                  <a:close/>
                </a:path>
                <a:path w="5652770" h="982980">
                  <a:moveTo>
                    <a:pt x="5626608" y="810767"/>
                  </a:moveTo>
                  <a:lnTo>
                    <a:pt x="5626608" y="173736"/>
                  </a:lnTo>
                  <a:lnTo>
                    <a:pt x="5628132" y="175260"/>
                  </a:lnTo>
                  <a:lnTo>
                    <a:pt x="5652516" y="175260"/>
                  </a:lnTo>
                  <a:lnTo>
                    <a:pt x="5652516" y="809244"/>
                  </a:lnTo>
                  <a:lnTo>
                    <a:pt x="5628132" y="809244"/>
                  </a:lnTo>
                  <a:lnTo>
                    <a:pt x="5626608" y="810767"/>
                  </a:lnTo>
                  <a:close/>
                </a:path>
                <a:path w="5652770" h="982980">
                  <a:moveTo>
                    <a:pt x="5619443" y="857029"/>
                  </a:moveTo>
                  <a:lnTo>
                    <a:pt x="5628132" y="809244"/>
                  </a:lnTo>
                  <a:lnTo>
                    <a:pt x="5652516" y="809244"/>
                  </a:lnTo>
                  <a:lnTo>
                    <a:pt x="5652516" y="813815"/>
                  </a:lnTo>
                  <a:lnTo>
                    <a:pt x="5646281" y="854963"/>
                  </a:lnTo>
                  <a:lnTo>
                    <a:pt x="5620512" y="854963"/>
                  </a:lnTo>
                  <a:lnTo>
                    <a:pt x="5619443" y="857029"/>
                  </a:lnTo>
                  <a:close/>
                </a:path>
                <a:path w="5652770" h="982980">
                  <a:moveTo>
                    <a:pt x="5618988" y="859536"/>
                  </a:moveTo>
                  <a:lnTo>
                    <a:pt x="5619443" y="857029"/>
                  </a:lnTo>
                  <a:lnTo>
                    <a:pt x="5620512" y="854963"/>
                  </a:lnTo>
                  <a:lnTo>
                    <a:pt x="5618988" y="859536"/>
                  </a:lnTo>
                  <a:close/>
                </a:path>
                <a:path w="5652770" h="982980">
                  <a:moveTo>
                    <a:pt x="5645588" y="859536"/>
                  </a:moveTo>
                  <a:lnTo>
                    <a:pt x="5618988" y="859536"/>
                  </a:lnTo>
                  <a:lnTo>
                    <a:pt x="5620512" y="854963"/>
                  </a:lnTo>
                  <a:lnTo>
                    <a:pt x="5646281" y="854963"/>
                  </a:lnTo>
                  <a:lnTo>
                    <a:pt x="5645588" y="859536"/>
                  </a:lnTo>
                  <a:close/>
                </a:path>
                <a:path w="5652770" h="982980">
                  <a:moveTo>
                    <a:pt x="5597652" y="899160"/>
                  </a:moveTo>
                  <a:lnTo>
                    <a:pt x="5619443" y="857029"/>
                  </a:lnTo>
                  <a:lnTo>
                    <a:pt x="5618988" y="859536"/>
                  </a:lnTo>
                  <a:lnTo>
                    <a:pt x="5645588" y="859536"/>
                  </a:lnTo>
                  <a:lnTo>
                    <a:pt x="5644896" y="864108"/>
                  </a:lnTo>
                  <a:lnTo>
                    <a:pt x="5644896" y="865632"/>
                  </a:lnTo>
                  <a:lnTo>
                    <a:pt x="5643372" y="867156"/>
                  </a:lnTo>
                  <a:lnTo>
                    <a:pt x="5628394" y="896112"/>
                  </a:lnTo>
                  <a:lnTo>
                    <a:pt x="5600700" y="896112"/>
                  </a:lnTo>
                  <a:lnTo>
                    <a:pt x="5597652" y="899160"/>
                  </a:lnTo>
                  <a:close/>
                </a:path>
                <a:path w="5652770" h="982980">
                  <a:moveTo>
                    <a:pt x="5602224" y="931163"/>
                  </a:moveTo>
                  <a:lnTo>
                    <a:pt x="5565648" y="931163"/>
                  </a:lnTo>
                  <a:lnTo>
                    <a:pt x="5568696" y="928115"/>
                  </a:lnTo>
                  <a:lnTo>
                    <a:pt x="5600700" y="896112"/>
                  </a:lnTo>
                  <a:lnTo>
                    <a:pt x="5628394" y="896112"/>
                  </a:lnTo>
                  <a:lnTo>
                    <a:pt x="5620512" y="911352"/>
                  </a:lnTo>
                  <a:lnTo>
                    <a:pt x="5620512" y="912876"/>
                  </a:lnTo>
                  <a:lnTo>
                    <a:pt x="5602224" y="931163"/>
                  </a:lnTo>
                  <a:close/>
                </a:path>
                <a:path w="5652770" h="982980">
                  <a:moveTo>
                    <a:pt x="5568696" y="928116"/>
                  </a:moveTo>
                  <a:close/>
                </a:path>
                <a:path w="5652770" h="982980">
                  <a:moveTo>
                    <a:pt x="5526565" y="949907"/>
                  </a:moveTo>
                  <a:lnTo>
                    <a:pt x="5568696" y="928116"/>
                  </a:lnTo>
                  <a:lnTo>
                    <a:pt x="5565648" y="931163"/>
                  </a:lnTo>
                  <a:lnTo>
                    <a:pt x="5602224" y="931163"/>
                  </a:lnTo>
                  <a:lnTo>
                    <a:pt x="5583936" y="949452"/>
                  </a:lnTo>
                  <a:lnTo>
                    <a:pt x="5529072" y="949452"/>
                  </a:lnTo>
                  <a:lnTo>
                    <a:pt x="5526565" y="949907"/>
                  </a:lnTo>
                  <a:close/>
                </a:path>
                <a:path w="5652770" h="982980">
                  <a:moveTo>
                    <a:pt x="5524500" y="950976"/>
                  </a:moveTo>
                  <a:lnTo>
                    <a:pt x="5526565" y="949907"/>
                  </a:lnTo>
                  <a:lnTo>
                    <a:pt x="5529072" y="949452"/>
                  </a:lnTo>
                  <a:lnTo>
                    <a:pt x="5524500" y="950976"/>
                  </a:lnTo>
                  <a:close/>
                </a:path>
                <a:path w="5652770" h="982980">
                  <a:moveTo>
                    <a:pt x="5582412" y="950976"/>
                  </a:moveTo>
                  <a:lnTo>
                    <a:pt x="5524500" y="950976"/>
                  </a:lnTo>
                  <a:lnTo>
                    <a:pt x="5529072" y="949452"/>
                  </a:lnTo>
                  <a:lnTo>
                    <a:pt x="5583936" y="949452"/>
                  </a:lnTo>
                  <a:lnTo>
                    <a:pt x="5582412" y="950976"/>
                  </a:lnTo>
                  <a:close/>
                </a:path>
                <a:path w="5652770" h="982980">
                  <a:moveTo>
                    <a:pt x="5566156" y="958596"/>
                  </a:moveTo>
                  <a:lnTo>
                    <a:pt x="5478780" y="958596"/>
                  </a:lnTo>
                  <a:lnTo>
                    <a:pt x="5526565" y="949907"/>
                  </a:lnTo>
                  <a:lnTo>
                    <a:pt x="5524500" y="950976"/>
                  </a:lnTo>
                  <a:lnTo>
                    <a:pt x="5580888" y="950976"/>
                  </a:lnTo>
                  <a:lnTo>
                    <a:pt x="5566156" y="958596"/>
                  </a:lnTo>
                  <a:close/>
                </a:path>
                <a:path w="5652770" h="982980">
                  <a:moveTo>
                    <a:pt x="25908" y="970788"/>
                  </a:moveTo>
                  <a:lnTo>
                    <a:pt x="13716" y="957072"/>
                  </a:lnTo>
                  <a:lnTo>
                    <a:pt x="25908" y="957072"/>
                  </a:lnTo>
                  <a:lnTo>
                    <a:pt x="25908" y="970788"/>
                  </a:lnTo>
                  <a:close/>
                </a:path>
                <a:path w="5652770" h="982980">
                  <a:moveTo>
                    <a:pt x="5542584" y="970788"/>
                  </a:moveTo>
                  <a:lnTo>
                    <a:pt x="25908" y="970788"/>
                  </a:lnTo>
                  <a:lnTo>
                    <a:pt x="25908" y="957072"/>
                  </a:lnTo>
                  <a:lnTo>
                    <a:pt x="5480304" y="957072"/>
                  </a:lnTo>
                  <a:lnTo>
                    <a:pt x="5478780" y="958596"/>
                  </a:lnTo>
                  <a:lnTo>
                    <a:pt x="5566156" y="958596"/>
                  </a:lnTo>
                  <a:lnTo>
                    <a:pt x="5542584" y="970788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1792" y="1450848"/>
              <a:ext cx="3164205" cy="1102360"/>
            </a:xfrm>
            <a:custGeom>
              <a:avLst/>
              <a:gdLst/>
              <a:ahLst/>
              <a:cxnLst/>
              <a:rect l="l" t="t" r="r" b="b"/>
              <a:pathLst>
                <a:path w="3164204" h="1102360">
                  <a:moveTo>
                    <a:pt x="2979419" y="1101852"/>
                  </a:moveTo>
                  <a:lnTo>
                    <a:pt x="182879" y="1101852"/>
                  </a:lnTo>
                  <a:lnTo>
                    <a:pt x="134111" y="1095756"/>
                  </a:lnTo>
                  <a:lnTo>
                    <a:pt x="91439" y="1077468"/>
                  </a:lnTo>
                  <a:lnTo>
                    <a:pt x="53339" y="1048512"/>
                  </a:lnTo>
                  <a:lnTo>
                    <a:pt x="24383" y="1010412"/>
                  </a:lnTo>
                  <a:lnTo>
                    <a:pt x="6095" y="967739"/>
                  </a:lnTo>
                  <a:lnTo>
                    <a:pt x="0" y="917447"/>
                  </a:lnTo>
                  <a:lnTo>
                    <a:pt x="0" y="182880"/>
                  </a:lnTo>
                  <a:lnTo>
                    <a:pt x="6095" y="134112"/>
                  </a:lnTo>
                  <a:lnTo>
                    <a:pt x="24383" y="91439"/>
                  </a:lnTo>
                  <a:lnTo>
                    <a:pt x="53339" y="53339"/>
                  </a:lnTo>
                  <a:lnTo>
                    <a:pt x="91439" y="24384"/>
                  </a:lnTo>
                  <a:lnTo>
                    <a:pt x="134111" y="6096"/>
                  </a:lnTo>
                  <a:lnTo>
                    <a:pt x="182879" y="0"/>
                  </a:lnTo>
                  <a:lnTo>
                    <a:pt x="2979419" y="0"/>
                  </a:lnTo>
                  <a:lnTo>
                    <a:pt x="3029711" y="6096"/>
                  </a:lnTo>
                  <a:lnTo>
                    <a:pt x="3072383" y="24384"/>
                  </a:lnTo>
                  <a:lnTo>
                    <a:pt x="3110483" y="53339"/>
                  </a:lnTo>
                  <a:lnTo>
                    <a:pt x="3139439" y="91439"/>
                  </a:lnTo>
                  <a:lnTo>
                    <a:pt x="3157727" y="134112"/>
                  </a:lnTo>
                  <a:lnTo>
                    <a:pt x="3163823" y="182880"/>
                  </a:lnTo>
                  <a:lnTo>
                    <a:pt x="3163823" y="917447"/>
                  </a:lnTo>
                  <a:lnTo>
                    <a:pt x="3157727" y="967739"/>
                  </a:lnTo>
                  <a:lnTo>
                    <a:pt x="3139439" y="1010412"/>
                  </a:lnTo>
                  <a:lnTo>
                    <a:pt x="3110483" y="1048512"/>
                  </a:lnTo>
                  <a:lnTo>
                    <a:pt x="3072383" y="1077468"/>
                  </a:lnTo>
                  <a:lnTo>
                    <a:pt x="3029711" y="1095756"/>
                  </a:lnTo>
                  <a:lnTo>
                    <a:pt x="2979419" y="110185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8076" y="1437132"/>
              <a:ext cx="3190240" cy="1127760"/>
            </a:xfrm>
            <a:custGeom>
              <a:avLst/>
              <a:gdLst/>
              <a:ahLst/>
              <a:cxnLst/>
              <a:rect l="l" t="t" r="r" b="b"/>
              <a:pathLst>
                <a:path w="3190240" h="1127760">
                  <a:moveTo>
                    <a:pt x="3044952" y="7619"/>
                  </a:moveTo>
                  <a:lnTo>
                    <a:pt x="146304" y="7619"/>
                  </a:lnTo>
                  <a:lnTo>
                    <a:pt x="195072" y="1523"/>
                  </a:lnTo>
                  <a:lnTo>
                    <a:pt x="2993135" y="0"/>
                  </a:lnTo>
                  <a:lnTo>
                    <a:pt x="3044952" y="7619"/>
                  </a:lnTo>
                  <a:close/>
                </a:path>
                <a:path w="3190240" h="1127760">
                  <a:moveTo>
                    <a:pt x="3046476" y="1121664"/>
                  </a:moveTo>
                  <a:lnTo>
                    <a:pt x="144780" y="1121664"/>
                  </a:lnTo>
                  <a:lnTo>
                    <a:pt x="143256" y="1120140"/>
                  </a:lnTo>
                  <a:lnTo>
                    <a:pt x="99060" y="1101852"/>
                  </a:lnTo>
                  <a:lnTo>
                    <a:pt x="97536" y="1101852"/>
                  </a:lnTo>
                  <a:lnTo>
                    <a:pt x="96012" y="1100327"/>
                  </a:lnTo>
                  <a:lnTo>
                    <a:pt x="59436" y="1071371"/>
                  </a:lnTo>
                  <a:lnTo>
                    <a:pt x="57912" y="1071371"/>
                  </a:lnTo>
                  <a:lnTo>
                    <a:pt x="57912" y="1069848"/>
                  </a:lnTo>
                  <a:lnTo>
                    <a:pt x="28956" y="1031748"/>
                  </a:lnTo>
                  <a:lnTo>
                    <a:pt x="27432" y="1031748"/>
                  </a:lnTo>
                  <a:lnTo>
                    <a:pt x="27432" y="1030223"/>
                  </a:lnTo>
                  <a:lnTo>
                    <a:pt x="7620" y="986027"/>
                  </a:lnTo>
                  <a:lnTo>
                    <a:pt x="7620" y="982980"/>
                  </a:lnTo>
                  <a:lnTo>
                    <a:pt x="1524" y="934212"/>
                  </a:lnTo>
                  <a:lnTo>
                    <a:pt x="0" y="196595"/>
                  </a:lnTo>
                  <a:lnTo>
                    <a:pt x="7620" y="146303"/>
                  </a:lnTo>
                  <a:lnTo>
                    <a:pt x="7620" y="143255"/>
                  </a:lnTo>
                  <a:lnTo>
                    <a:pt x="27432" y="99059"/>
                  </a:lnTo>
                  <a:lnTo>
                    <a:pt x="27432" y="97535"/>
                  </a:lnTo>
                  <a:lnTo>
                    <a:pt x="28956" y="96011"/>
                  </a:lnTo>
                  <a:lnTo>
                    <a:pt x="57912" y="59435"/>
                  </a:lnTo>
                  <a:lnTo>
                    <a:pt x="57912" y="57911"/>
                  </a:lnTo>
                  <a:lnTo>
                    <a:pt x="59436" y="57911"/>
                  </a:lnTo>
                  <a:lnTo>
                    <a:pt x="96012" y="28955"/>
                  </a:lnTo>
                  <a:lnTo>
                    <a:pt x="97536" y="27431"/>
                  </a:lnTo>
                  <a:lnTo>
                    <a:pt x="99060" y="27431"/>
                  </a:lnTo>
                  <a:lnTo>
                    <a:pt x="143256" y="7619"/>
                  </a:lnTo>
                  <a:lnTo>
                    <a:pt x="3048000" y="7619"/>
                  </a:lnTo>
                  <a:lnTo>
                    <a:pt x="3088796" y="25907"/>
                  </a:lnTo>
                  <a:lnTo>
                    <a:pt x="199643" y="25907"/>
                  </a:lnTo>
                  <a:lnTo>
                    <a:pt x="160629" y="32003"/>
                  </a:lnTo>
                  <a:lnTo>
                    <a:pt x="153924" y="32003"/>
                  </a:lnTo>
                  <a:lnTo>
                    <a:pt x="113411" y="48767"/>
                  </a:lnTo>
                  <a:lnTo>
                    <a:pt x="112776" y="48767"/>
                  </a:lnTo>
                  <a:lnTo>
                    <a:pt x="109728" y="50291"/>
                  </a:lnTo>
                  <a:lnTo>
                    <a:pt x="110770" y="50291"/>
                  </a:lnTo>
                  <a:lnTo>
                    <a:pt x="78686" y="74675"/>
                  </a:lnTo>
                  <a:lnTo>
                    <a:pt x="77724" y="74675"/>
                  </a:lnTo>
                  <a:lnTo>
                    <a:pt x="74676" y="77723"/>
                  </a:lnTo>
                  <a:lnTo>
                    <a:pt x="75407" y="77723"/>
                  </a:lnTo>
                  <a:lnTo>
                    <a:pt x="51084" y="109727"/>
                  </a:lnTo>
                  <a:lnTo>
                    <a:pt x="50292" y="109727"/>
                  </a:lnTo>
                  <a:lnTo>
                    <a:pt x="48768" y="112775"/>
                  </a:lnTo>
                  <a:lnTo>
                    <a:pt x="49030" y="112775"/>
                  </a:lnTo>
                  <a:lnTo>
                    <a:pt x="32004" y="153923"/>
                  </a:lnTo>
                  <a:lnTo>
                    <a:pt x="33020" y="153923"/>
                  </a:lnTo>
                  <a:lnTo>
                    <a:pt x="25908" y="196595"/>
                  </a:lnTo>
                  <a:lnTo>
                    <a:pt x="25908" y="929640"/>
                  </a:lnTo>
                  <a:lnTo>
                    <a:pt x="33051" y="975360"/>
                  </a:lnTo>
                  <a:lnTo>
                    <a:pt x="32004" y="975360"/>
                  </a:lnTo>
                  <a:lnTo>
                    <a:pt x="49030" y="1016508"/>
                  </a:lnTo>
                  <a:lnTo>
                    <a:pt x="48768" y="1016508"/>
                  </a:lnTo>
                  <a:lnTo>
                    <a:pt x="50292" y="1019556"/>
                  </a:lnTo>
                  <a:lnTo>
                    <a:pt x="51181" y="1019556"/>
                  </a:lnTo>
                  <a:lnTo>
                    <a:pt x="76517" y="1051560"/>
                  </a:lnTo>
                  <a:lnTo>
                    <a:pt x="74676" y="1051560"/>
                  </a:lnTo>
                  <a:lnTo>
                    <a:pt x="110770" y="1078992"/>
                  </a:lnTo>
                  <a:lnTo>
                    <a:pt x="109728" y="1078992"/>
                  </a:lnTo>
                  <a:lnTo>
                    <a:pt x="112776" y="1080516"/>
                  </a:lnTo>
                  <a:lnTo>
                    <a:pt x="113411" y="1080516"/>
                  </a:lnTo>
                  <a:lnTo>
                    <a:pt x="153924" y="1097280"/>
                  </a:lnTo>
                  <a:lnTo>
                    <a:pt x="162305" y="1097280"/>
                  </a:lnTo>
                  <a:lnTo>
                    <a:pt x="196595" y="1101852"/>
                  </a:lnTo>
                  <a:lnTo>
                    <a:pt x="3088513" y="1103375"/>
                  </a:lnTo>
                  <a:lnTo>
                    <a:pt x="3048000" y="1120140"/>
                  </a:lnTo>
                  <a:lnTo>
                    <a:pt x="3046476" y="1121664"/>
                  </a:lnTo>
                  <a:close/>
                </a:path>
                <a:path w="3190240" h="1127760">
                  <a:moveTo>
                    <a:pt x="3040380" y="33527"/>
                  </a:moveTo>
                  <a:lnTo>
                    <a:pt x="2993135" y="25907"/>
                  </a:lnTo>
                  <a:lnTo>
                    <a:pt x="3088796" y="25907"/>
                  </a:lnTo>
                  <a:lnTo>
                    <a:pt x="3092196" y="27431"/>
                  </a:lnTo>
                  <a:lnTo>
                    <a:pt x="3093719" y="27431"/>
                  </a:lnTo>
                  <a:lnTo>
                    <a:pt x="3093719" y="28955"/>
                  </a:lnTo>
                  <a:lnTo>
                    <a:pt x="3097730" y="32003"/>
                  </a:lnTo>
                  <a:lnTo>
                    <a:pt x="3037332" y="32003"/>
                  </a:lnTo>
                  <a:lnTo>
                    <a:pt x="3040380" y="33527"/>
                  </a:lnTo>
                  <a:close/>
                </a:path>
                <a:path w="3190240" h="1127760">
                  <a:moveTo>
                    <a:pt x="150876" y="33527"/>
                  </a:moveTo>
                  <a:lnTo>
                    <a:pt x="153924" y="32003"/>
                  </a:lnTo>
                  <a:lnTo>
                    <a:pt x="160629" y="32003"/>
                  </a:lnTo>
                  <a:lnTo>
                    <a:pt x="150876" y="33527"/>
                  </a:lnTo>
                  <a:close/>
                </a:path>
                <a:path w="3190240" h="1127760">
                  <a:moveTo>
                    <a:pt x="3079175" y="49318"/>
                  </a:moveTo>
                  <a:lnTo>
                    <a:pt x="3037332" y="32003"/>
                  </a:lnTo>
                  <a:lnTo>
                    <a:pt x="3097730" y="32003"/>
                  </a:lnTo>
                  <a:lnTo>
                    <a:pt x="3119788" y="48767"/>
                  </a:lnTo>
                  <a:lnTo>
                    <a:pt x="3078480" y="48767"/>
                  </a:lnTo>
                  <a:lnTo>
                    <a:pt x="3079175" y="49318"/>
                  </a:lnTo>
                  <a:close/>
                </a:path>
                <a:path w="3190240" h="1127760">
                  <a:moveTo>
                    <a:pt x="109728" y="50291"/>
                  </a:moveTo>
                  <a:lnTo>
                    <a:pt x="112776" y="48767"/>
                  </a:lnTo>
                  <a:lnTo>
                    <a:pt x="112017" y="49344"/>
                  </a:lnTo>
                  <a:lnTo>
                    <a:pt x="109728" y="50291"/>
                  </a:lnTo>
                  <a:close/>
                </a:path>
                <a:path w="3190240" h="1127760">
                  <a:moveTo>
                    <a:pt x="112017" y="49344"/>
                  </a:moveTo>
                  <a:lnTo>
                    <a:pt x="112776" y="48767"/>
                  </a:lnTo>
                  <a:lnTo>
                    <a:pt x="113411" y="48767"/>
                  </a:lnTo>
                  <a:lnTo>
                    <a:pt x="112017" y="49344"/>
                  </a:lnTo>
                  <a:close/>
                </a:path>
                <a:path w="3190240" h="1127760">
                  <a:moveTo>
                    <a:pt x="3081527" y="50291"/>
                  </a:moveTo>
                  <a:lnTo>
                    <a:pt x="3079175" y="49318"/>
                  </a:lnTo>
                  <a:lnTo>
                    <a:pt x="3078480" y="48767"/>
                  </a:lnTo>
                  <a:lnTo>
                    <a:pt x="3081527" y="50291"/>
                  </a:lnTo>
                  <a:close/>
                </a:path>
                <a:path w="3190240" h="1127760">
                  <a:moveTo>
                    <a:pt x="3121793" y="50291"/>
                  </a:moveTo>
                  <a:lnTo>
                    <a:pt x="3081527" y="50291"/>
                  </a:lnTo>
                  <a:lnTo>
                    <a:pt x="3078480" y="48767"/>
                  </a:lnTo>
                  <a:lnTo>
                    <a:pt x="3119788" y="48767"/>
                  </a:lnTo>
                  <a:lnTo>
                    <a:pt x="3121793" y="50291"/>
                  </a:lnTo>
                  <a:close/>
                </a:path>
                <a:path w="3190240" h="1127760">
                  <a:moveTo>
                    <a:pt x="3115056" y="77723"/>
                  </a:moveTo>
                  <a:lnTo>
                    <a:pt x="3079175" y="49318"/>
                  </a:lnTo>
                  <a:lnTo>
                    <a:pt x="3081527" y="50291"/>
                  </a:lnTo>
                  <a:lnTo>
                    <a:pt x="3121793" y="50291"/>
                  </a:lnTo>
                  <a:lnTo>
                    <a:pt x="3131819" y="57911"/>
                  </a:lnTo>
                  <a:lnTo>
                    <a:pt x="3133344" y="57911"/>
                  </a:lnTo>
                  <a:lnTo>
                    <a:pt x="3133344" y="59435"/>
                  </a:lnTo>
                  <a:lnTo>
                    <a:pt x="3145409" y="74675"/>
                  </a:lnTo>
                  <a:lnTo>
                    <a:pt x="3113532" y="74675"/>
                  </a:lnTo>
                  <a:lnTo>
                    <a:pt x="3115056" y="77723"/>
                  </a:lnTo>
                  <a:close/>
                </a:path>
                <a:path w="3190240" h="1127760">
                  <a:moveTo>
                    <a:pt x="110770" y="50291"/>
                  </a:moveTo>
                  <a:lnTo>
                    <a:pt x="109728" y="50291"/>
                  </a:lnTo>
                  <a:lnTo>
                    <a:pt x="112017" y="49344"/>
                  </a:lnTo>
                  <a:lnTo>
                    <a:pt x="110770" y="50291"/>
                  </a:lnTo>
                  <a:close/>
                </a:path>
                <a:path w="3190240" h="1127760">
                  <a:moveTo>
                    <a:pt x="74676" y="77723"/>
                  </a:moveTo>
                  <a:lnTo>
                    <a:pt x="77724" y="74675"/>
                  </a:lnTo>
                  <a:lnTo>
                    <a:pt x="76407" y="76407"/>
                  </a:lnTo>
                  <a:lnTo>
                    <a:pt x="74676" y="77723"/>
                  </a:lnTo>
                  <a:close/>
                </a:path>
                <a:path w="3190240" h="1127760">
                  <a:moveTo>
                    <a:pt x="76407" y="76407"/>
                  </a:moveTo>
                  <a:lnTo>
                    <a:pt x="77724" y="74675"/>
                  </a:lnTo>
                  <a:lnTo>
                    <a:pt x="78686" y="74675"/>
                  </a:lnTo>
                  <a:lnTo>
                    <a:pt x="76407" y="76407"/>
                  </a:lnTo>
                  <a:close/>
                </a:path>
                <a:path w="3190240" h="1127760">
                  <a:moveTo>
                    <a:pt x="3141911" y="112016"/>
                  </a:moveTo>
                  <a:lnTo>
                    <a:pt x="3113532" y="74675"/>
                  </a:lnTo>
                  <a:lnTo>
                    <a:pt x="3145409" y="74675"/>
                  </a:lnTo>
                  <a:lnTo>
                    <a:pt x="3162300" y="96011"/>
                  </a:lnTo>
                  <a:lnTo>
                    <a:pt x="3163824" y="97535"/>
                  </a:lnTo>
                  <a:lnTo>
                    <a:pt x="3163824" y="99059"/>
                  </a:lnTo>
                  <a:lnTo>
                    <a:pt x="3168238" y="109727"/>
                  </a:lnTo>
                  <a:lnTo>
                    <a:pt x="3140964" y="109727"/>
                  </a:lnTo>
                  <a:lnTo>
                    <a:pt x="3141911" y="112016"/>
                  </a:lnTo>
                  <a:close/>
                </a:path>
                <a:path w="3190240" h="1127760">
                  <a:moveTo>
                    <a:pt x="75407" y="77723"/>
                  </a:moveTo>
                  <a:lnTo>
                    <a:pt x="74676" y="77723"/>
                  </a:lnTo>
                  <a:lnTo>
                    <a:pt x="76407" y="76407"/>
                  </a:lnTo>
                  <a:lnTo>
                    <a:pt x="75407" y="77723"/>
                  </a:lnTo>
                  <a:close/>
                </a:path>
                <a:path w="3190240" h="1127760">
                  <a:moveTo>
                    <a:pt x="48768" y="112775"/>
                  </a:moveTo>
                  <a:lnTo>
                    <a:pt x="50292" y="109727"/>
                  </a:lnTo>
                  <a:lnTo>
                    <a:pt x="49344" y="112017"/>
                  </a:lnTo>
                  <a:lnTo>
                    <a:pt x="48768" y="112775"/>
                  </a:lnTo>
                  <a:close/>
                </a:path>
                <a:path w="3190240" h="1127760">
                  <a:moveTo>
                    <a:pt x="49344" y="112017"/>
                  </a:moveTo>
                  <a:lnTo>
                    <a:pt x="50292" y="109727"/>
                  </a:lnTo>
                  <a:lnTo>
                    <a:pt x="51084" y="109727"/>
                  </a:lnTo>
                  <a:lnTo>
                    <a:pt x="49344" y="112017"/>
                  </a:lnTo>
                  <a:close/>
                </a:path>
                <a:path w="3190240" h="1127760">
                  <a:moveTo>
                    <a:pt x="3142488" y="112775"/>
                  </a:moveTo>
                  <a:lnTo>
                    <a:pt x="3141911" y="112016"/>
                  </a:lnTo>
                  <a:lnTo>
                    <a:pt x="3140964" y="109727"/>
                  </a:lnTo>
                  <a:lnTo>
                    <a:pt x="3142488" y="112775"/>
                  </a:lnTo>
                  <a:close/>
                </a:path>
                <a:path w="3190240" h="1127760">
                  <a:moveTo>
                    <a:pt x="3169499" y="112775"/>
                  </a:moveTo>
                  <a:lnTo>
                    <a:pt x="3142488" y="112775"/>
                  </a:lnTo>
                  <a:lnTo>
                    <a:pt x="3140964" y="109727"/>
                  </a:lnTo>
                  <a:lnTo>
                    <a:pt x="3168238" y="109727"/>
                  </a:lnTo>
                  <a:lnTo>
                    <a:pt x="3169499" y="112775"/>
                  </a:lnTo>
                  <a:close/>
                </a:path>
                <a:path w="3190240" h="1127760">
                  <a:moveTo>
                    <a:pt x="3184588" y="153923"/>
                  </a:moveTo>
                  <a:lnTo>
                    <a:pt x="3159252" y="153923"/>
                  </a:lnTo>
                  <a:lnTo>
                    <a:pt x="3141911" y="112016"/>
                  </a:lnTo>
                  <a:lnTo>
                    <a:pt x="3142488" y="112775"/>
                  </a:lnTo>
                  <a:lnTo>
                    <a:pt x="3169499" y="112775"/>
                  </a:lnTo>
                  <a:lnTo>
                    <a:pt x="3182111" y="143255"/>
                  </a:lnTo>
                  <a:lnTo>
                    <a:pt x="3183635" y="144779"/>
                  </a:lnTo>
                  <a:lnTo>
                    <a:pt x="3183635" y="146303"/>
                  </a:lnTo>
                  <a:lnTo>
                    <a:pt x="3184588" y="153923"/>
                  </a:lnTo>
                  <a:close/>
                </a:path>
                <a:path w="3190240" h="1127760">
                  <a:moveTo>
                    <a:pt x="49030" y="112775"/>
                  </a:moveTo>
                  <a:lnTo>
                    <a:pt x="48768" y="112775"/>
                  </a:lnTo>
                  <a:lnTo>
                    <a:pt x="49344" y="112017"/>
                  </a:lnTo>
                  <a:lnTo>
                    <a:pt x="49030" y="112775"/>
                  </a:lnTo>
                  <a:close/>
                </a:path>
                <a:path w="3190240" h="1127760">
                  <a:moveTo>
                    <a:pt x="33020" y="153923"/>
                  </a:moveTo>
                  <a:lnTo>
                    <a:pt x="32004" y="153923"/>
                  </a:lnTo>
                  <a:lnTo>
                    <a:pt x="33528" y="150875"/>
                  </a:lnTo>
                  <a:lnTo>
                    <a:pt x="33020" y="153923"/>
                  </a:lnTo>
                  <a:close/>
                </a:path>
                <a:path w="3190240" h="1127760">
                  <a:moveTo>
                    <a:pt x="3157727" y="978408"/>
                  </a:moveTo>
                  <a:lnTo>
                    <a:pt x="3163824" y="931164"/>
                  </a:lnTo>
                  <a:lnTo>
                    <a:pt x="3165348" y="199643"/>
                  </a:lnTo>
                  <a:lnTo>
                    <a:pt x="3157727" y="150875"/>
                  </a:lnTo>
                  <a:lnTo>
                    <a:pt x="3159252" y="153923"/>
                  </a:lnTo>
                  <a:lnTo>
                    <a:pt x="3184588" y="153923"/>
                  </a:lnTo>
                  <a:lnTo>
                    <a:pt x="3189732" y="195071"/>
                  </a:lnTo>
                  <a:lnTo>
                    <a:pt x="3189732" y="931164"/>
                  </a:lnTo>
                  <a:lnTo>
                    <a:pt x="3184532" y="975360"/>
                  </a:lnTo>
                  <a:lnTo>
                    <a:pt x="3159252" y="975360"/>
                  </a:lnTo>
                  <a:lnTo>
                    <a:pt x="3157727" y="978408"/>
                  </a:lnTo>
                  <a:close/>
                </a:path>
                <a:path w="3190240" h="1127760">
                  <a:moveTo>
                    <a:pt x="33528" y="978408"/>
                  </a:moveTo>
                  <a:lnTo>
                    <a:pt x="32004" y="975360"/>
                  </a:lnTo>
                  <a:lnTo>
                    <a:pt x="33051" y="975360"/>
                  </a:lnTo>
                  <a:lnTo>
                    <a:pt x="33528" y="978408"/>
                  </a:lnTo>
                  <a:close/>
                </a:path>
                <a:path w="3190240" h="1127760">
                  <a:moveTo>
                    <a:pt x="3141937" y="1017203"/>
                  </a:moveTo>
                  <a:lnTo>
                    <a:pt x="3159252" y="975360"/>
                  </a:lnTo>
                  <a:lnTo>
                    <a:pt x="3184532" y="975360"/>
                  </a:lnTo>
                  <a:lnTo>
                    <a:pt x="3183635" y="982980"/>
                  </a:lnTo>
                  <a:lnTo>
                    <a:pt x="3183635" y="984504"/>
                  </a:lnTo>
                  <a:lnTo>
                    <a:pt x="3182111" y="986027"/>
                  </a:lnTo>
                  <a:lnTo>
                    <a:pt x="3169499" y="1016508"/>
                  </a:lnTo>
                  <a:lnTo>
                    <a:pt x="3142488" y="1016508"/>
                  </a:lnTo>
                  <a:lnTo>
                    <a:pt x="3141937" y="1017203"/>
                  </a:lnTo>
                  <a:close/>
                </a:path>
                <a:path w="3190240" h="1127760">
                  <a:moveTo>
                    <a:pt x="50292" y="1019556"/>
                  </a:moveTo>
                  <a:lnTo>
                    <a:pt x="48768" y="1016508"/>
                  </a:lnTo>
                  <a:lnTo>
                    <a:pt x="49318" y="1017203"/>
                  </a:lnTo>
                  <a:lnTo>
                    <a:pt x="50292" y="1019556"/>
                  </a:lnTo>
                  <a:close/>
                </a:path>
                <a:path w="3190240" h="1127760">
                  <a:moveTo>
                    <a:pt x="49318" y="1017203"/>
                  </a:moveTo>
                  <a:lnTo>
                    <a:pt x="48768" y="1016508"/>
                  </a:lnTo>
                  <a:lnTo>
                    <a:pt x="49030" y="1016508"/>
                  </a:lnTo>
                  <a:lnTo>
                    <a:pt x="49318" y="1017203"/>
                  </a:lnTo>
                  <a:close/>
                </a:path>
                <a:path w="3190240" h="1127760">
                  <a:moveTo>
                    <a:pt x="3140964" y="1019556"/>
                  </a:moveTo>
                  <a:lnTo>
                    <a:pt x="3141937" y="1017203"/>
                  </a:lnTo>
                  <a:lnTo>
                    <a:pt x="3142488" y="1016508"/>
                  </a:lnTo>
                  <a:lnTo>
                    <a:pt x="3140964" y="1019556"/>
                  </a:lnTo>
                  <a:close/>
                </a:path>
                <a:path w="3190240" h="1127760">
                  <a:moveTo>
                    <a:pt x="3168238" y="1019556"/>
                  </a:moveTo>
                  <a:lnTo>
                    <a:pt x="3140964" y="1019556"/>
                  </a:lnTo>
                  <a:lnTo>
                    <a:pt x="3142488" y="1016508"/>
                  </a:lnTo>
                  <a:lnTo>
                    <a:pt x="3169499" y="1016508"/>
                  </a:lnTo>
                  <a:lnTo>
                    <a:pt x="3168238" y="1019556"/>
                  </a:lnTo>
                  <a:close/>
                </a:path>
                <a:path w="3190240" h="1127760">
                  <a:moveTo>
                    <a:pt x="51181" y="1019556"/>
                  </a:moveTo>
                  <a:lnTo>
                    <a:pt x="50292" y="1019556"/>
                  </a:lnTo>
                  <a:lnTo>
                    <a:pt x="49318" y="1017203"/>
                  </a:lnTo>
                  <a:lnTo>
                    <a:pt x="51181" y="1019556"/>
                  </a:lnTo>
                  <a:close/>
                </a:path>
                <a:path w="3190240" h="1127760">
                  <a:moveTo>
                    <a:pt x="3114205" y="1052233"/>
                  </a:moveTo>
                  <a:lnTo>
                    <a:pt x="3141937" y="1017203"/>
                  </a:lnTo>
                  <a:lnTo>
                    <a:pt x="3140964" y="1019556"/>
                  </a:lnTo>
                  <a:lnTo>
                    <a:pt x="3168238" y="1019556"/>
                  </a:lnTo>
                  <a:lnTo>
                    <a:pt x="3163824" y="1030223"/>
                  </a:lnTo>
                  <a:lnTo>
                    <a:pt x="3163824" y="1031748"/>
                  </a:lnTo>
                  <a:lnTo>
                    <a:pt x="3162300" y="1031748"/>
                  </a:lnTo>
                  <a:lnTo>
                    <a:pt x="3147242" y="1051560"/>
                  </a:lnTo>
                  <a:lnTo>
                    <a:pt x="3115056" y="1051560"/>
                  </a:lnTo>
                  <a:lnTo>
                    <a:pt x="3114205" y="1052233"/>
                  </a:lnTo>
                  <a:close/>
                </a:path>
                <a:path w="3190240" h="1127760">
                  <a:moveTo>
                    <a:pt x="77724" y="1053084"/>
                  </a:moveTo>
                  <a:lnTo>
                    <a:pt x="74676" y="1051560"/>
                  </a:lnTo>
                  <a:lnTo>
                    <a:pt x="76517" y="1051560"/>
                  </a:lnTo>
                  <a:lnTo>
                    <a:pt x="77724" y="1053084"/>
                  </a:lnTo>
                  <a:close/>
                </a:path>
                <a:path w="3190240" h="1127760">
                  <a:moveTo>
                    <a:pt x="3113532" y="1053084"/>
                  </a:moveTo>
                  <a:lnTo>
                    <a:pt x="3114205" y="1052233"/>
                  </a:lnTo>
                  <a:lnTo>
                    <a:pt x="3115056" y="1051560"/>
                  </a:lnTo>
                  <a:lnTo>
                    <a:pt x="3113532" y="1053084"/>
                  </a:lnTo>
                  <a:close/>
                </a:path>
                <a:path w="3190240" h="1127760">
                  <a:moveTo>
                    <a:pt x="3146084" y="1053084"/>
                  </a:moveTo>
                  <a:lnTo>
                    <a:pt x="3113532" y="1053084"/>
                  </a:lnTo>
                  <a:lnTo>
                    <a:pt x="3115056" y="1051560"/>
                  </a:lnTo>
                  <a:lnTo>
                    <a:pt x="3147242" y="1051560"/>
                  </a:lnTo>
                  <a:lnTo>
                    <a:pt x="3146084" y="1053084"/>
                  </a:lnTo>
                  <a:close/>
                </a:path>
                <a:path w="3190240" h="1127760">
                  <a:moveTo>
                    <a:pt x="3079175" y="1079965"/>
                  </a:moveTo>
                  <a:lnTo>
                    <a:pt x="3114205" y="1052233"/>
                  </a:lnTo>
                  <a:lnTo>
                    <a:pt x="3113532" y="1053084"/>
                  </a:lnTo>
                  <a:lnTo>
                    <a:pt x="3146084" y="1053084"/>
                  </a:lnTo>
                  <a:lnTo>
                    <a:pt x="3133344" y="1069848"/>
                  </a:lnTo>
                  <a:lnTo>
                    <a:pt x="3131819" y="1071371"/>
                  </a:lnTo>
                  <a:lnTo>
                    <a:pt x="3121793" y="1078992"/>
                  </a:lnTo>
                  <a:lnTo>
                    <a:pt x="3081527" y="1078992"/>
                  </a:lnTo>
                  <a:lnTo>
                    <a:pt x="3079175" y="1079965"/>
                  </a:lnTo>
                  <a:close/>
                </a:path>
                <a:path w="3190240" h="1127760">
                  <a:moveTo>
                    <a:pt x="112776" y="1080516"/>
                  </a:moveTo>
                  <a:lnTo>
                    <a:pt x="109728" y="1078992"/>
                  </a:lnTo>
                  <a:lnTo>
                    <a:pt x="112051" y="1079965"/>
                  </a:lnTo>
                  <a:lnTo>
                    <a:pt x="112776" y="1080516"/>
                  </a:lnTo>
                  <a:close/>
                </a:path>
                <a:path w="3190240" h="1127760">
                  <a:moveTo>
                    <a:pt x="112016" y="1079939"/>
                  </a:moveTo>
                  <a:lnTo>
                    <a:pt x="109728" y="1078992"/>
                  </a:lnTo>
                  <a:lnTo>
                    <a:pt x="110770" y="1078992"/>
                  </a:lnTo>
                  <a:lnTo>
                    <a:pt x="112016" y="1079939"/>
                  </a:lnTo>
                  <a:close/>
                </a:path>
                <a:path w="3190240" h="1127760">
                  <a:moveTo>
                    <a:pt x="3078480" y="1080516"/>
                  </a:moveTo>
                  <a:lnTo>
                    <a:pt x="3079175" y="1079965"/>
                  </a:lnTo>
                  <a:lnTo>
                    <a:pt x="3081527" y="1078992"/>
                  </a:lnTo>
                  <a:lnTo>
                    <a:pt x="3078480" y="1080516"/>
                  </a:lnTo>
                  <a:close/>
                </a:path>
                <a:path w="3190240" h="1127760">
                  <a:moveTo>
                    <a:pt x="3119788" y="1080516"/>
                  </a:moveTo>
                  <a:lnTo>
                    <a:pt x="3078480" y="1080516"/>
                  </a:lnTo>
                  <a:lnTo>
                    <a:pt x="3081527" y="1078992"/>
                  </a:lnTo>
                  <a:lnTo>
                    <a:pt x="3121793" y="1078992"/>
                  </a:lnTo>
                  <a:lnTo>
                    <a:pt x="3119788" y="1080516"/>
                  </a:lnTo>
                  <a:close/>
                </a:path>
                <a:path w="3190240" h="1127760">
                  <a:moveTo>
                    <a:pt x="113411" y="1080516"/>
                  </a:moveTo>
                  <a:lnTo>
                    <a:pt x="112776" y="1080516"/>
                  </a:lnTo>
                  <a:lnTo>
                    <a:pt x="112016" y="1079939"/>
                  </a:lnTo>
                  <a:lnTo>
                    <a:pt x="113411" y="1080516"/>
                  </a:lnTo>
                  <a:close/>
                </a:path>
                <a:path w="3190240" h="1127760">
                  <a:moveTo>
                    <a:pt x="3097730" y="1097280"/>
                  </a:moveTo>
                  <a:lnTo>
                    <a:pt x="3037332" y="1097280"/>
                  </a:lnTo>
                  <a:lnTo>
                    <a:pt x="3079175" y="1079965"/>
                  </a:lnTo>
                  <a:lnTo>
                    <a:pt x="3078480" y="1080516"/>
                  </a:lnTo>
                  <a:lnTo>
                    <a:pt x="3119788" y="1080516"/>
                  </a:lnTo>
                  <a:lnTo>
                    <a:pt x="3097730" y="1097280"/>
                  </a:lnTo>
                  <a:close/>
                </a:path>
                <a:path w="3190240" h="1127760">
                  <a:moveTo>
                    <a:pt x="162305" y="1097280"/>
                  </a:moveTo>
                  <a:lnTo>
                    <a:pt x="153924" y="1097280"/>
                  </a:lnTo>
                  <a:lnTo>
                    <a:pt x="150876" y="1095756"/>
                  </a:lnTo>
                  <a:lnTo>
                    <a:pt x="162305" y="1097280"/>
                  </a:lnTo>
                  <a:close/>
                </a:path>
                <a:path w="3190240" h="1127760">
                  <a:moveTo>
                    <a:pt x="3088513" y="1103375"/>
                  </a:moveTo>
                  <a:lnTo>
                    <a:pt x="2991611" y="1103375"/>
                  </a:lnTo>
                  <a:lnTo>
                    <a:pt x="3040380" y="1095756"/>
                  </a:lnTo>
                  <a:lnTo>
                    <a:pt x="3037332" y="1097280"/>
                  </a:lnTo>
                  <a:lnTo>
                    <a:pt x="3097730" y="1097280"/>
                  </a:lnTo>
                  <a:lnTo>
                    <a:pt x="3093719" y="1100327"/>
                  </a:lnTo>
                  <a:lnTo>
                    <a:pt x="3093719" y="1101852"/>
                  </a:lnTo>
                  <a:lnTo>
                    <a:pt x="3092196" y="1101852"/>
                  </a:lnTo>
                  <a:lnTo>
                    <a:pt x="3088513" y="1103375"/>
                  </a:lnTo>
                  <a:close/>
                </a:path>
                <a:path w="3190240" h="1127760">
                  <a:moveTo>
                    <a:pt x="2996184" y="1127760"/>
                  </a:moveTo>
                  <a:lnTo>
                    <a:pt x="196595" y="1127760"/>
                  </a:lnTo>
                  <a:lnTo>
                    <a:pt x="146304" y="1121664"/>
                  </a:lnTo>
                  <a:lnTo>
                    <a:pt x="3044952" y="1121664"/>
                  </a:lnTo>
                  <a:lnTo>
                    <a:pt x="2996184" y="1127760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233881" y="1765791"/>
            <a:ext cx="71075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98445" algn="l"/>
              </a:tabLst>
            </a:pP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CPU</a:t>
            </a:r>
            <a:r>
              <a:rPr dirty="0" sz="24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utilization	</a:t>
            </a:r>
            <a:r>
              <a:rPr dirty="0" sz="2400">
                <a:latin typeface="Times New Roman"/>
                <a:cs typeface="Times New Roman"/>
              </a:rPr>
              <a:t>•</a:t>
            </a:r>
            <a:r>
              <a:rPr dirty="0" sz="2400" spc="3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keep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CPU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Times New Roman"/>
                <a:cs typeface="Times New Roman"/>
              </a:rPr>
              <a:t>as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Times New Roman"/>
                <a:cs typeface="Times New Roman"/>
              </a:rPr>
              <a:t>busy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as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possible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9787" y="2943911"/>
            <a:ext cx="4471035" cy="70993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240665" marR="5080" indent="-228600">
              <a:lnSpc>
                <a:spcPts val="2510"/>
              </a:lnSpc>
              <a:spcBef>
                <a:spcPts val="490"/>
              </a:spcBef>
              <a:buChar char="•"/>
              <a:tabLst>
                <a:tab pos="241300" algn="l"/>
              </a:tabLst>
            </a:pPr>
            <a:r>
              <a:rPr dirty="0" sz="2400" spc="-5">
                <a:latin typeface="Times New Roman"/>
                <a:cs typeface="Times New Roman"/>
              </a:rPr>
              <a:t>number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processes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that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complete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their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execution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per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time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unit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8076" y="2622804"/>
            <a:ext cx="3190240" cy="1386840"/>
            <a:chOff x="608076" y="2622804"/>
            <a:chExt cx="3190240" cy="1386840"/>
          </a:xfrm>
        </p:grpSpPr>
        <p:sp>
          <p:nvSpPr>
            <p:cNvPr id="24" name="object 24"/>
            <p:cNvSpPr/>
            <p:nvPr/>
          </p:nvSpPr>
          <p:spPr>
            <a:xfrm>
              <a:off x="621792" y="2636519"/>
              <a:ext cx="3164205" cy="1361440"/>
            </a:xfrm>
            <a:custGeom>
              <a:avLst/>
              <a:gdLst/>
              <a:ahLst/>
              <a:cxnLst/>
              <a:rect l="l" t="t" r="r" b="b"/>
              <a:pathLst>
                <a:path w="3164204" h="1361439">
                  <a:moveTo>
                    <a:pt x="2936748" y="1360932"/>
                  </a:moveTo>
                  <a:lnTo>
                    <a:pt x="227075" y="1360932"/>
                  </a:lnTo>
                  <a:lnTo>
                    <a:pt x="181356" y="1356359"/>
                  </a:lnTo>
                  <a:lnTo>
                    <a:pt x="138683" y="1342644"/>
                  </a:lnTo>
                  <a:lnTo>
                    <a:pt x="100583" y="1322832"/>
                  </a:lnTo>
                  <a:lnTo>
                    <a:pt x="67056" y="1293875"/>
                  </a:lnTo>
                  <a:lnTo>
                    <a:pt x="38100" y="1260348"/>
                  </a:lnTo>
                  <a:lnTo>
                    <a:pt x="18288" y="1222248"/>
                  </a:lnTo>
                  <a:lnTo>
                    <a:pt x="4572" y="1179575"/>
                  </a:lnTo>
                  <a:lnTo>
                    <a:pt x="0" y="1133856"/>
                  </a:lnTo>
                  <a:lnTo>
                    <a:pt x="0" y="227076"/>
                  </a:lnTo>
                  <a:lnTo>
                    <a:pt x="4572" y="181356"/>
                  </a:lnTo>
                  <a:lnTo>
                    <a:pt x="18288" y="138684"/>
                  </a:lnTo>
                  <a:lnTo>
                    <a:pt x="38100" y="100584"/>
                  </a:lnTo>
                  <a:lnTo>
                    <a:pt x="67056" y="67056"/>
                  </a:lnTo>
                  <a:lnTo>
                    <a:pt x="100583" y="38100"/>
                  </a:lnTo>
                  <a:lnTo>
                    <a:pt x="138683" y="18288"/>
                  </a:lnTo>
                  <a:lnTo>
                    <a:pt x="181356" y="4572"/>
                  </a:lnTo>
                  <a:lnTo>
                    <a:pt x="227075" y="0"/>
                  </a:lnTo>
                  <a:lnTo>
                    <a:pt x="2936748" y="0"/>
                  </a:lnTo>
                  <a:lnTo>
                    <a:pt x="2982468" y="4572"/>
                  </a:lnTo>
                  <a:lnTo>
                    <a:pt x="3025140" y="18288"/>
                  </a:lnTo>
                  <a:lnTo>
                    <a:pt x="3063240" y="38100"/>
                  </a:lnTo>
                  <a:lnTo>
                    <a:pt x="3096768" y="67056"/>
                  </a:lnTo>
                  <a:lnTo>
                    <a:pt x="3125724" y="100584"/>
                  </a:lnTo>
                  <a:lnTo>
                    <a:pt x="3145536" y="138684"/>
                  </a:lnTo>
                  <a:lnTo>
                    <a:pt x="3159252" y="181356"/>
                  </a:lnTo>
                  <a:lnTo>
                    <a:pt x="3163824" y="227076"/>
                  </a:lnTo>
                  <a:lnTo>
                    <a:pt x="3163824" y="1133856"/>
                  </a:lnTo>
                  <a:lnTo>
                    <a:pt x="3159252" y="1179575"/>
                  </a:lnTo>
                  <a:lnTo>
                    <a:pt x="3145536" y="1222248"/>
                  </a:lnTo>
                  <a:lnTo>
                    <a:pt x="3125724" y="1260348"/>
                  </a:lnTo>
                  <a:lnTo>
                    <a:pt x="3096768" y="1293875"/>
                  </a:lnTo>
                  <a:lnTo>
                    <a:pt x="3063240" y="1322832"/>
                  </a:lnTo>
                  <a:lnTo>
                    <a:pt x="3025140" y="1342644"/>
                  </a:lnTo>
                  <a:lnTo>
                    <a:pt x="2982468" y="1356359"/>
                  </a:lnTo>
                  <a:lnTo>
                    <a:pt x="2936748" y="136093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08076" y="2622804"/>
              <a:ext cx="3190240" cy="1386840"/>
            </a:xfrm>
            <a:custGeom>
              <a:avLst/>
              <a:gdLst/>
              <a:ahLst/>
              <a:cxnLst/>
              <a:rect l="l" t="t" r="r" b="b"/>
              <a:pathLst>
                <a:path w="3190240" h="1386839">
                  <a:moveTo>
                    <a:pt x="2997708" y="6096"/>
                  </a:moveTo>
                  <a:lnTo>
                    <a:pt x="193548" y="6096"/>
                  </a:lnTo>
                  <a:lnTo>
                    <a:pt x="239268" y="1524"/>
                  </a:lnTo>
                  <a:lnTo>
                    <a:pt x="2950464" y="0"/>
                  </a:lnTo>
                  <a:lnTo>
                    <a:pt x="2997708" y="6096"/>
                  </a:lnTo>
                  <a:close/>
                </a:path>
                <a:path w="3190240" h="1386839">
                  <a:moveTo>
                    <a:pt x="3043427" y="19812"/>
                  </a:moveTo>
                  <a:lnTo>
                    <a:pt x="147828" y="19812"/>
                  </a:lnTo>
                  <a:lnTo>
                    <a:pt x="190500" y="6096"/>
                  </a:lnTo>
                  <a:lnTo>
                    <a:pt x="3000756" y="6096"/>
                  </a:lnTo>
                  <a:lnTo>
                    <a:pt x="3043427" y="19812"/>
                  </a:lnTo>
                  <a:close/>
                </a:path>
                <a:path w="3190240" h="1386839">
                  <a:moveTo>
                    <a:pt x="158495" y="1345692"/>
                  </a:moveTo>
                  <a:lnTo>
                    <a:pt x="105156" y="1345692"/>
                  </a:lnTo>
                  <a:lnTo>
                    <a:pt x="71628" y="1318260"/>
                  </a:lnTo>
                  <a:lnTo>
                    <a:pt x="70104" y="1316736"/>
                  </a:lnTo>
                  <a:lnTo>
                    <a:pt x="42672" y="1283208"/>
                  </a:lnTo>
                  <a:lnTo>
                    <a:pt x="41148" y="1281684"/>
                  </a:lnTo>
                  <a:lnTo>
                    <a:pt x="41148" y="1280160"/>
                  </a:lnTo>
                  <a:lnTo>
                    <a:pt x="19812" y="1242060"/>
                  </a:lnTo>
                  <a:lnTo>
                    <a:pt x="19812" y="1240536"/>
                  </a:lnTo>
                  <a:lnTo>
                    <a:pt x="6096" y="1197864"/>
                  </a:lnTo>
                  <a:lnTo>
                    <a:pt x="6096" y="1194816"/>
                  </a:lnTo>
                  <a:lnTo>
                    <a:pt x="1524" y="1149096"/>
                  </a:lnTo>
                  <a:lnTo>
                    <a:pt x="0" y="240792"/>
                  </a:lnTo>
                  <a:lnTo>
                    <a:pt x="6096" y="193548"/>
                  </a:lnTo>
                  <a:lnTo>
                    <a:pt x="6096" y="190500"/>
                  </a:lnTo>
                  <a:lnTo>
                    <a:pt x="19812" y="147828"/>
                  </a:lnTo>
                  <a:lnTo>
                    <a:pt x="19812" y="146304"/>
                  </a:lnTo>
                  <a:lnTo>
                    <a:pt x="41148" y="108204"/>
                  </a:lnTo>
                  <a:lnTo>
                    <a:pt x="41148" y="106680"/>
                  </a:lnTo>
                  <a:lnTo>
                    <a:pt x="42672" y="105156"/>
                  </a:lnTo>
                  <a:lnTo>
                    <a:pt x="70104" y="71628"/>
                  </a:lnTo>
                  <a:lnTo>
                    <a:pt x="71628" y="70104"/>
                  </a:lnTo>
                  <a:lnTo>
                    <a:pt x="105156" y="42672"/>
                  </a:lnTo>
                  <a:lnTo>
                    <a:pt x="106680" y="41148"/>
                  </a:lnTo>
                  <a:lnTo>
                    <a:pt x="108204" y="41148"/>
                  </a:lnTo>
                  <a:lnTo>
                    <a:pt x="146304" y="19812"/>
                  </a:lnTo>
                  <a:lnTo>
                    <a:pt x="3044952" y="19812"/>
                  </a:lnTo>
                  <a:lnTo>
                    <a:pt x="3055837" y="25908"/>
                  </a:lnTo>
                  <a:lnTo>
                    <a:pt x="242316" y="25908"/>
                  </a:lnTo>
                  <a:lnTo>
                    <a:pt x="196595" y="30480"/>
                  </a:lnTo>
                  <a:lnTo>
                    <a:pt x="198119" y="30480"/>
                  </a:lnTo>
                  <a:lnTo>
                    <a:pt x="160189" y="42672"/>
                  </a:lnTo>
                  <a:lnTo>
                    <a:pt x="158495" y="42672"/>
                  </a:lnTo>
                  <a:lnTo>
                    <a:pt x="155448" y="44196"/>
                  </a:lnTo>
                  <a:lnTo>
                    <a:pt x="155774" y="44196"/>
                  </a:lnTo>
                  <a:lnTo>
                    <a:pt x="123117" y="62484"/>
                  </a:lnTo>
                  <a:lnTo>
                    <a:pt x="121920" y="62484"/>
                  </a:lnTo>
                  <a:lnTo>
                    <a:pt x="90254" y="88392"/>
                  </a:lnTo>
                  <a:lnTo>
                    <a:pt x="89916" y="88392"/>
                  </a:lnTo>
                  <a:lnTo>
                    <a:pt x="88392" y="89916"/>
                  </a:lnTo>
                  <a:lnTo>
                    <a:pt x="88669" y="89916"/>
                  </a:lnTo>
                  <a:lnTo>
                    <a:pt x="62484" y="121920"/>
                  </a:lnTo>
                  <a:lnTo>
                    <a:pt x="63154" y="121920"/>
                  </a:lnTo>
                  <a:lnTo>
                    <a:pt x="44378" y="155448"/>
                  </a:lnTo>
                  <a:lnTo>
                    <a:pt x="44196" y="155448"/>
                  </a:lnTo>
                  <a:lnTo>
                    <a:pt x="42672" y="158496"/>
                  </a:lnTo>
                  <a:lnTo>
                    <a:pt x="43216" y="158496"/>
                  </a:lnTo>
                  <a:lnTo>
                    <a:pt x="30969" y="196596"/>
                  </a:lnTo>
                  <a:lnTo>
                    <a:pt x="30480" y="196596"/>
                  </a:lnTo>
                  <a:lnTo>
                    <a:pt x="25908" y="240792"/>
                  </a:lnTo>
                  <a:lnTo>
                    <a:pt x="25908" y="1146048"/>
                  </a:lnTo>
                  <a:lnTo>
                    <a:pt x="30480" y="1191768"/>
                  </a:lnTo>
                  <a:lnTo>
                    <a:pt x="30969" y="1191768"/>
                  </a:lnTo>
                  <a:lnTo>
                    <a:pt x="43216" y="1229868"/>
                  </a:lnTo>
                  <a:lnTo>
                    <a:pt x="42672" y="1229868"/>
                  </a:lnTo>
                  <a:lnTo>
                    <a:pt x="44196" y="1232916"/>
                  </a:lnTo>
                  <a:lnTo>
                    <a:pt x="44378" y="1232916"/>
                  </a:lnTo>
                  <a:lnTo>
                    <a:pt x="63154" y="1266444"/>
                  </a:lnTo>
                  <a:lnTo>
                    <a:pt x="62484" y="1266444"/>
                  </a:lnTo>
                  <a:lnTo>
                    <a:pt x="88669" y="1298448"/>
                  </a:lnTo>
                  <a:lnTo>
                    <a:pt x="88392" y="1298448"/>
                  </a:lnTo>
                  <a:lnTo>
                    <a:pt x="89916" y="1299972"/>
                  </a:lnTo>
                  <a:lnTo>
                    <a:pt x="90254" y="1299972"/>
                  </a:lnTo>
                  <a:lnTo>
                    <a:pt x="121920" y="1325880"/>
                  </a:lnTo>
                  <a:lnTo>
                    <a:pt x="123117" y="1325880"/>
                  </a:lnTo>
                  <a:lnTo>
                    <a:pt x="155774" y="1344168"/>
                  </a:lnTo>
                  <a:lnTo>
                    <a:pt x="155448" y="1344168"/>
                  </a:lnTo>
                  <a:lnTo>
                    <a:pt x="158495" y="1345692"/>
                  </a:lnTo>
                  <a:close/>
                </a:path>
                <a:path w="3190240" h="1386839">
                  <a:moveTo>
                    <a:pt x="3035041" y="43949"/>
                  </a:moveTo>
                  <a:lnTo>
                    <a:pt x="2993135" y="30480"/>
                  </a:lnTo>
                  <a:lnTo>
                    <a:pt x="2994660" y="30480"/>
                  </a:lnTo>
                  <a:lnTo>
                    <a:pt x="2950464" y="25908"/>
                  </a:lnTo>
                  <a:lnTo>
                    <a:pt x="3055837" y="25908"/>
                  </a:lnTo>
                  <a:lnTo>
                    <a:pt x="3083052" y="41148"/>
                  </a:lnTo>
                  <a:lnTo>
                    <a:pt x="3084576" y="41148"/>
                  </a:lnTo>
                  <a:lnTo>
                    <a:pt x="3086100" y="42672"/>
                  </a:lnTo>
                  <a:lnTo>
                    <a:pt x="3032760" y="42672"/>
                  </a:lnTo>
                  <a:lnTo>
                    <a:pt x="3035041" y="43949"/>
                  </a:lnTo>
                  <a:close/>
                </a:path>
                <a:path w="3190240" h="1386839">
                  <a:moveTo>
                    <a:pt x="155448" y="44196"/>
                  </a:moveTo>
                  <a:lnTo>
                    <a:pt x="158495" y="42672"/>
                  </a:lnTo>
                  <a:lnTo>
                    <a:pt x="156214" y="43949"/>
                  </a:lnTo>
                  <a:lnTo>
                    <a:pt x="155448" y="44196"/>
                  </a:lnTo>
                  <a:close/>
                </a:path>
                <a:path w="3190240" h="1386839">
                  <a:moveTo>
                    <a:pt x="156214" y="43949"/>
                  </a:moveTo>
                  <a:lnTo>
                    <a:pt x="158495" y="42672"/>
                  </a:lnTo>
                  <a:lnTo>
                    <a:pt x="160189" y="42672"/>
                  </a:lnTo>
                  <a:lnTo>
                    <a:pt x="156214" y="43949"/>
                  </a:lnTo>
                  <a:close/>
                </a:path>
                <a:path w="3190240" h="1386839">
                  <a:moveTo>
                    <a:pt x="3035808" y="44196"/>
                  </a:moveTo>
                  <a:lnTo>
                    <a:pt x="3035041" y="43949"/>
                  </a:lnTo>
                  <a:lnTo>
                    <a:pt x="3032760" y="42672"/>
                  </a:lnTo>
                  <a:lnTo>
                    <a:pt x="3035808" y="44196"/>
                  </a:lnTo>
                  <a:close/>
                </a:path>
                <a:path w="3190240" h="1386839">
                  <a:moveTo>
                    <a:pt x="3087962" y="44196"/>
                  </a:moveTo>
                  <a:lnTo>
                    <a:pt x="3035808" y="44196"/>
                  </a:lnTo>
                  <a:lnTo>
                    <a:pt x="3032760" y="42672"/>
                  </a:lnTo>
                  <a:lnTo>
                    <a:pt x="3086100" y="42672"/>
                  </a:lnTo>
                  <a:lnTo>
                    <a:pt x="3087962" y="44196"/>
                  </a:lnTo>
                  <a:close/>
                </a:path>
                <a:path w="3190240" h="1386839">
                  <a:moveTo>
                    <a:pt x="3070860" y="64008"/>
                  </a:moveTo>
                  <a:lnTo>
                    <a:pt x="3035041" y="43949"/>
                  </a:lnTo>
                  <a:lnTo>
                    <a:pt x="3035808" y="44196"/>
                  </a:lnTo>
                  <a:lnTo>
                    <a:pt x="3087962" y="44196"/>
                  </a:lnTo>
                  <a:lnTo>
                    <a:pt x="3110314" y="62484"/>
                  </a:lnTo>
                  <a:lnTo>
                    <a:pt x="3069335" y="62484"/>
                  </a:lnTo>
                  <a:lnTo>
                    <a:pt x="3070860" y="64008"/>
                  </a:lnTo>
                  <a:close/>
                </a:path>
                <a:path w="3190240" h="1386839">
                  <a:moveTo>
                    <a:pt x="155774" y="44196"/>
                  </a:moveTo>
                  <a:lnTo>
                    <a:pt x="155448" y="44196"/>
                  </a:lnTo>
                  <a:lnTo>
                    <a:pt x="156214" y="43949"/>
                  </a:lnTo>
                  <a:lnTo>
                    <a:pt x="155774" y="44196"/>
                  </a:lnTo>
                  <a:close/>
                </a:path>
                <a:path w="3190240" h="1386839">
                  <a:moveTo>
                    <a:pt x="120396" y="64008"/>
                  </a:moveTo>
                  <a:lnTo>
                    <a:pt x="121920" y="62484"/>
                  </a:lnTo>
                  <a:lnTo>
                    <a:pt x="123117" y="62484"/>
                  </a:lnTo>
                  <a:lnTo>
                    <a:pt x="120396" y="64008"/>
                  </a:lnTo>
                  <a:close/>
                </a:path>
                <a:path w="3190240" h="1386839">
                  <a:moveTo>
                    <a:pt x="3102025" y="89230"/>
                  </a:moveTo>
                  <a:lnTo>
                    <a:pt x="3069335" y="62484"/>
                  </a:lnTo>
                  <a:lnTo>
                    <a:pt x="3110314" y="62484"/>
                  </a:lnTo>
                  <a:lnTo>
                    <a:pt x="3119627" y="70104"/>
                  </a:lnTo>
                  <a:lnTo>
                    <a:pt x="3121152" y="71628"/>
                  </a:lnTo>
                  <a:lnTo>
                    <a:pt x="3134868" y="88392"/>
                  </a:lnTo>
                  <a:lnTo>
                    <a:pt x="3101340" y="88392"/>
                  </a:lnTo>
                  <a:lnTo>
                    <a:pt x="3102025" y="89230"/>
                  </a:lnTo>
                  <a:close/>
                </a:path>
                <a:path w="3190240" h="1386839">
                  <a:moveTo>
                    <a:pt x="88392" y="89916"/>
                  </a:moveTo>
                  <a:lnTo>
                    <a:pt x="89916" y="88392"/>
                  </a:lnTo>
                  <a:lnTo>
                    <a:pt x="89230" y="89230"/>
                  </a:lnTo>
                  <a:lnTo>
                    <a:pt x="88392" y="89916"/>
                  </a:lnTo>
                  <a:close/>
                </a:path>
                <a:path w="3190240" h="1386839">
                  <a:moveTo>
                    <a:pt x="89230" y="89230"/>
                  </a:moveTo>
                  <a:lnTo>
                    <a:pt x="89916" y="88392"/>
                  </a:lnTo>
                  <a:lnTo>
                    <a:pt x="90254" y="88392"/>
                  </a:lnTo>
                  <a:lnTo>
                    <a:pt x="89230" y="89230"/>
                  </a:lnTo>
                  <a:close/>
                </a:path>
                <a:path w="3190240" h="1386839">
                  <a:moveTo>
                    <a:pt x="3102864" y="89916"/>
                  </a:moveTo>
                  <a:lnTo>
                    <a:pt x="3102025" y="89230"/>
                  </a:lnTo>
                  <a:lnTo>
                    <a:pt x="3101340" y="88392"/>
                  </a:lnTo>
                  <a:lnTo>
                    <a:pt x="3102864" y="89916"/>
                  </a:lnTo>
                  <a:close/>
                </a:path>
                <a:path w="3190240" h="1386839">
                  <a:moveTo>
                    <a:pt x="3136114" y="89916"/>
                  </a:moveTo>
                  <a:lnTo>
                    <a:pt x="3102864" y="89916"/>
                  </a:lnTo>
                  <a:lnTo>
                    <a:pt x="3101340" y="88392"/>
                  </a:lnTo>
                  <a:lnTo>
                    <a:pt x="3134868" y="88392"/>
                  </a:lnTo>
                  <a:lnTo>
                    <a:pt x="3136114" y="89916"/>
                  </a:lnTo>
                  <a:close/>
                </a:path>
                <a:path w="3190240" h="1386839">
                  <a:moveTo>
                    <a:pt x="3157789" y="121920"/>
                  </a:moveTo>
                  <a:lnTo>
                    <a:pt x="3128772" y="121920"/>
                  </a:lnTo>
                  <a:lnTo>
                    <a:pt x="3102025" y="89230"/>
                  </a:lnTo>
                  <a:lnTo>
                    <a:pt x="3102864" y="89916"/>
                  </a:lnTo>
                  <a:lnTo>
                    <a:pt x="3136114" y="89916"/>
                  </a:lnTo>
                  <a:lnTo>
                    <a:pt x="3148584" y="105156"/>
                  </a:lnTo>
                  <a:lnTo>
                    <a:pt x="3148584" y="106680"/>
                  </a:lnTo>
                  <a:lnTo>
                    <a:pt x="3150108" y="106680"/>
                  </a:lnTo>
                  <a:lnTo>
                    <a:pt x="3150108" y="108204"/>
                  </a:lnTo>
                  <a:lnTo>
                    <a:pt x="3157789" y="121920"/>
                  </a:lnTo>
                  <a:close/>
                </a:path>
                <a:path w="3190240" h="1386839">
                  <a:moveTo>
                    <a:pt x="88669" y="89916"/>
                  </a:moveTo>
                  <a:lnTo>
                    <a:pt x="88392" y="89916"/>
                  </a:lnTo>
                  <a:lnTo>
                    <a:pt x="89230" y="89230"/>
                  </a:lnTo>
                  <a:lnTo>
                    <a:pt x="88669" y="89916"/>
                  </a:lnTo>
                  <a:close/>
                </a:path>
                <a:path w="3190240" h="1386839">
                  <a:moveTo>
                    <a:pt x="63154" y="121920"/>
                  </a:moveTo>
                  <a:lnTo>
                    <a:pt x="62484" y="121920"/>
                  </a:lnTo>
                  <a:lnTo>
                    <a:pt x="64008" y="120396"/>
                  </a:lnTo>
                  <a:lnTo>
                    <a:pt x="63154" y="121920"/>
                  </a:lnTo>
                  <a:close/>
                </a:path>
                <a:path w="3190240" h="1386839">
                  <a:moveTo>
                    <a:pt x="3147306" y="156214"/>
                  </a:moveTo>
                  <a:lnTo>
                    <a:pt x="3127248" y="120396"/>
                  </a:lnTo>
                  <a:lnTo>
                    <a:pt x="3128772" y="121920"/>
                  </a:lnTo>
                  <a:lnTo>
                    <a:pt x="3157789" y="121920"/>
                  </a:lnTo>
                  <a:lnTo>
                    <a:pt x="3171444" y="146304"/>
                  </a:lnTo>
                  <a:lnTo>
                    <a:pt x="3171444" y="147828"/>
                  </a:lnTo>
                  <a:lnTo>
                    <a:pt x="3173893" y="155448"/>
                  </a:lnTo>
                  <a:lnTo>
                    <a:pt x="3147060" y="155448"/>
                  </a:lnTo>
                  <a:lnTo>
                    <a:pt x="3147306" y="156214"/>
                  </a:lnTo>
                  <a:close/>
                </a:path>
                <a:path w="3190240" h="1386839">
                  <a:moveTo>
                    <a:pt x="42672" y="158496"/>
                  </a:moveTo>
                  <a:lnTo>
                    <a:pt x="44196" y="155448"/>
                  </a:lnTo>
                  <a:lnTo>
                    <a:pt x="43949" y="156214"/>
                  </a:lnTo>
                  <a:lnTo>
                    <a:pt x="42672" y="158496"/>
                  </a:lnTo>
                  <a:close/>
                </a:path>
                <a:path w="3190240" h="1386839">
                  <a:moveTo>
                    <a:pt x="43949" y="156214"/>
                  </a:moveTo>
                  <a:lnTo>
                    <a:pt x="44196" y="155448"/>
                  </a:lnTo>
                  <a:lnTo>
                    <a:pt x="44378" y="155448"/>
                  </a:lnTo>
                  <a:lnTo>
                    <a:pt x="43949" y="156214"/>
                  </a:lnTo>
                  <a:close/>
                </a:path>
                <a:path w="3190240" h="1386839">
                  <a:moveTo>
                    <a:pt x="3148584" y="158496"/>
                  </a:moveTo>
                  <a:lnTo>
                    <a:pt x="3147306" y="156214"/>
                  </a:lnTo>
                  <a:lnTo>
                    <a:pt x="3147060" y="155448"/>
                  </a:lnTo>
                  <a:lnTo>
                    <a:pt x="3148584" y="158496"/>
                  </a:lnTo>
                  <a:close/>
                </a:path>
                <a:path w="3190240" h="1386839">
                  <a:moveTo>
                    <a:pt x="3174873" y="158496"/>
                  </a:moveTo>
                  <a:lnTo>
                    <a:pt x="3148584" y="158496"/>
                  </a:lnTo>
                  <a:lnTo>
                    <a:pt x="3147060" y="155448"/>
                  </a:lnTo>
                  <a:lnTo>
                    <a:pt x="3173893" y="155448"/>
                  </a:lnTo>
                  <a:lnTo>
                    <a:pt x="3174873" y="158496"/>
                  </a:lnTo>
                  <a:close/>
                </a:path>
                <a:path w="3190240" h="1386839">
                  <a:moveTo>
                    <a:pt x="3185617" y="198120"/>
                  </a:moveTo>
                  <a:lnTo>
                    <a:pt x="3160776" y="198120"/>
                  </a:lnTo>
                  <a:lnTo>
                    <a:pt x="3147306" y="156214"/>
                  </a:lnTo>
                  <a:lnTo>
                    <a:pt x="3148584" y="158496"/>
                  </a:lnTo>
                  <a:lnTo>
                    <a:pt x="3174873" y="158496"/>
                  </a:lnTo>
                  <a:lnTo>
                    <a:pt x="3185160" y="190500"/>
                  </a:lnTo>
                  <a:lnTo>
                    <a:pt x="3185160" y="193548"/>
                  </a:lnTo>
                  <a:lnTo>
                    <a:pt x="3185617" y="198120"/>
                  </a:lnTo>
                  <a:close/>
                </a:path>
                <a:path w="3190240" h="1386839">
                  <a:moveTo>
                    <a:pt x="43216" y="158496"/>
                  </a:moveTo>
                  <a:lnTo>
                    <a:pt x="42672" y="158496"/>
                  </a:lnTo>
                  <a:lnTo>
                    <a:pt x="43949" y="156214"/>
                  </a:lnTo>
                  <a:lnTo>
                    <a:pt x="43216" y="158496"/>
                  </a:lnTo>
                  <a:close/>
                </a:path>
                <a:path w="3190240" h="1386839">
                  <a:moveTo>
                    <a:pt x="30480" y="198120"/>
                  </a:moveTo>
                  <a:lnTo>
                    <a:pt x="30480" y="196596"/>
                  </a:lnTo>
                  <a:lnTo>
                    <a:pt x="30969" y="196596"/>
                  </a:lnTo>
                  <a:lnTo>
                    <a:pt x="30480" y="198120"/>
                  </a:lnTo>
                  <a:close/>
                </a:path>
                <a:path w="3190240" h="1386839">
                  <a:moveTo>
                    <a:pt x="3159252" y="1191768"/>
                  </a:moveTo>
                  <a:lnTo>
                    <a:pt x="3163824" y="1147572"/>
                  </a:lnTo>
                  <a:lnTo>
                    <a:pt x="3165348" y="242316"/>
                  </a:lnTo>
                  <a:lnTo>
                    <a:pt x="3159252" y="196596"/>
                  </a:lnTo>
                  <a:lnTo>
                    <a:pt x="3160776" y="198120"/>
                  </a:lnTo>
                  <a:lnTo>
                    <a:pt x="3185617" y="198120"/>
                  </a:lnTo>
                  <a:lnTo>
                    <a:pt x="3189732" y="239268"/>
                  </a:lnTo>
                  <a:lnTo>
                    <a:pt x="3189732" y="1147572"/>
                  </a:lnTo>
                  <a:lnTo>
                    <a:pt x="3185602" y="1190244"/>
                  </a:lnTo>
                  <a:lnTo>
                    <a:pt x="3160776" y="1190244"/>
                  </a:lnTo>
                  <a:lnTo>
                    <a:pt x="3159252" y="1191768"/>
                  </a:lnTo>
                  <a:close/>
                </a:path>
                <a:path w="3190240" h="1386839">
                  <a:moveTo>
                    <a:pt x="30969" y="1191768"/>
                  </a:moveTo>
                  <a:lnTo>
                    <a:pt x="30480" y="1191768"/>
                  </a:lnTo>
                  <a:lnTo>
                    <a:pt x="30480" y="1190244"/>
                  </a:lnTo>
                  <a:lnTo>
                    <a:pt x="30969" y="1191768"/>
                  </a:lnTo>
                  <a:close/>
                </a:path>
                <a:path w="3190240" h="1386839">
                  <a:moveTo>
                    <a:pt x="3147306" y="1232149"/>
                  </a:moveTo>
                  <a:lnTo>
                    <a:pt x="3160776" y="1190244"/>
                  </a:lnTo>
                  <a:lnTo>
                    <a:pt x="3185602" y="1190244"/>
                  </a:lnTo>
                  <a:lnTo>
                    <a:pt x="3185160" y="1194816"/>
                  </a:lnTo>
                  <a:lnTo>
                    <a:pt x="3185160" y="1197864"/>
                  </a:lnTo>
                  <a:lnTo>
                    <a:pt x="3174873" y="1229868"/>
                  </a:lnTo>
                  <a:lnTo>
                    <a:pt x="3148584" y="1229868"/>
                  </a:lnTo>
                  <a:lnTo>
                    <a:pt x="3147306" y="1232149"/>
                  </a:lnTo>
                  <a:close/>
                </a:path>
                <a:path w="3190240" h="1386839">
                  <a:moveTo>
                    <a:pt x="44196" y="1232916"/>
                  </a:moveTo>
                  <a:lnTo>
                    <a:pt x="42672" y="1229868"/>
                  </a:lnTo>
                  <a:lnTo>
                    <a:pt x="43949" y="1232149"/>
                  </a:lnTo>
                  <a:lnTo>
                    <a:pt x="44196" y="1232916"/>
                  </a:lnTo>
                  <a:close/>
                </a:path>
                <a:path w="3190240" h="1386839">
                  <a:moveTo>
                    <a:pt x="43949" y="1232149"/>
                  </a:moveTo>
                  <a:lnTo>
                    <a:pt x="42672" y="1229868"/>
                  </a:lnTo>
                  <a:lnTo>
                    <a:pt x="43216" y="1229868"/>
                  </a:lnTo>
                  <a:lnTo>
                    <a:pt x="43949" y="1232149"/>
                  </a:lnTo>
                  <a:close/>
                </a:path>
                <a:path w="3190240" h="1386839">
                  <a:moveTo>
                    <a:pt x="3147060" y="1232916"/>
                  </a:moveTo>
                  <a:lnTo>
                    <a:pt x="3147306" y="1232149"/>
                  </a:lnTo>
                  <a:lnTo>
                    <a:pt x="3148584" y="1229868"/>
                  </a:lnTo>
                  <a:lnTo>
                    <a:pt x="3147060" y="1232916"/>
                  </a:lnTo>
                  <a:close/>
                </a:path>
                <a:path w="3190240" h="1386839">
                  <a:moveTo>
                    <a:pt x="3173893" y="1232916"/>
                  </a:moveTo>
                  <a:lnTo>
                    <a:pt x="3147060" y="1232916"/>
                  </a:lnTo>
                  <a:lnTo>
                    <a:pt x="3148584" y="1229868"/>
                  </a:lnTo>
                  <a:lnTo>
                    <a:pt x="3174873" y="1229868"/>
                  </a:lnTo>
                  <a:lnTo>
                    <a:pt x="3173893" y="1232916"/>
                  </a:lnTo>
                  <a:close/>
                </a:path>
                <a:path w="3190240" h="1386839">
                  <a:moveTo>
                    <a:pt x="44378" y="1232916"/>
                  </a:moveTo>
                  <a:lnTo>
                    <a:pt x="44196" y="1232916"/>
                  </a:lnTo>
                  <a:lnTo>
                    <a:pt x="43949" y="1232149"/>
                  </a:lnTo>
                  <a:lnTo>
                    <a:pt x="44378" y="1232916"/>
                  </a:lnTo>
                  <a:close/>
                </a:path>
                <a:path w="3190240" h="1386839">
                  <a:moveTo>
                    <a:pt x="3127248" y="1267968"/>
                  </a:moveTo>
                  <a:lnTo>
                    <a:pt x="3147306" y="1232149"/>
                  </a:lnTo>
                  <a:lnTo>
                    <a:pt x="3147060" y="1232916"/>
                  </a:lnTo>
                  <a:lnTo>
                    <a:pt x="3173893" y="1232916"/>
                  </a:lnTo>
                  <a:lnTo>
                    <a:pt x="3171444" y="1240536"/>
                  </a:lnTo>
                  <a:lnTo>
                    <a:pt x="3171444" y="1242060"/>
                  </a:lnTo>
                  <a:lnTo>
                    <a:pt x="3157789" y="1266444"/>
                  </a:lnTo>
                  <a:lnTo>
                    <a:pt x="3128772" y="1266444"/>
                  </a:lnTo>
                  <a:lnTo>
                    <a:pt x="3127248" y="1267968"/>
                  </a:lnTo>
                  <a:close/>
                </a:path>
                <a:path w="3190240" h="1386839">
                  <a:moveTo>
                    <a:pt x="64008" y="1267968"/>
                  </a:moveTo>
                  <a:lnTo>
                    <a:pt x="62484" y="1266444"/>
                  </a:lnTo>
                  <a:lnTo>
                    <a:pt x="63154" y="1266444"/>
                  </a:lnTo>
                  <a:lnTo>
                    <a:pt x="64008" y="1267968"/>
                  </a:lnTo>
                  <a:close/>
                </a:path>
                <a:path w="3190240" h="1386839">
                  <a:moveTo>
                    <a:pt x="3102025" y="1299134"/>
                  </a:moveTo>
                  <a:lnTo>
                    <a:pt x="3128772" y="1266444"/>
                  </a:lnTo>
                  <a:lnTo>
                    <a:pt x="3157789" y="1266444"/>
                  </a:lnTo>
                  <a:lnTo>
                    <a:pt x="3150108" y="1280160"/>
                  </a:lnTo>
                  <a:lnTo>
                    <a:pt x="3150108" y="1281684"/>
                  </a:lnTo>
                  <a:lnTo>
                    <a:pt x="3148584" y="1281684"/>
                  </a:lnTo>
                  <a:lnTo>
                    <a:pt x="3148584" y="1283208"/>
                  </a:lnTo>
                  <a:lnTo>
                    <a:pt x="3136114" y="1298448"/>
                  </a:lnTo>
                  <a:lnTo>
                    <a:pt x="3102864" y="1298448"/>
                  </a:lnTo>
                  <a:lnTo>
                    <a:pt x="3102025" y="1299134"/>
                  </a:lnTo>
                  <a:close/>
                </a:path>
                <a:path w="3190240" h="1386839">
                  <a:moveTo>
                    <a:pt x="89916" y="1299972"/>
                  </a:moveTo>
                  <a:lnTo>
                    <a:pt x="88392" y="1298448"/>
                  </a:lnTo>
                  <a:lnTo>
                    <a:pt x="89230" y="1299134"/>
                  </a:lnTo>
                  <a:lnTo>
                    <a:pt x="89916" y="1299972"/>
                  </a:lnTo>
                  <a:close/>
                </a:path>
                <a:path w="3190240" h="1386839">
                  <a:moveTo>
                    <a:pt x="89230" y="1299133"/>
                  </a:moveTo>
                  <a:lnTo>
                    <a:pt x="88392" y="1298448"/>
                  </a:lnTo>
                  <a:lnTo>
                    <a:pt x="88669" y="1298448"/>
                  </a:lnTo>
                  <a:lnTo>
                    <a:pt x="89230" y="1299133"/>
                  </a:lnTo>
                  <a:close/>
                </a:path>
                <a:path w="3190240" h="1386839">
                  <a:moveTo>
                    <a:pt x="3101340" y="1299972"/>
                  </a:moveTo>
                  <a:lnTo>
                    <a:pt x="3102025" y="1299133"/>
                  </a:lnTo>
                  <a:lnTo>
                    <a:pt x="3102864" y="1298448"/>
                  </a:lnTo>
                  <a:lnTo>
                    <a:pt x="3101340" y="1299972"/>
                  </a:lnTo>
                  <a:close/>
                </a:path>
                <a:path w="3190240" h="1386839">
                  <a:moveTo>
                    <a:pt x="3134868" y="1299972"/>
                  </a:moveTo>
                  <a:lnTo>
                    <a:pt x="3101340" y="1299972"/>
                  </a:lnTo>
                  <a:lnTo>
                    <a:pt x="3102864" y="1298448"/>
                  </a:lnTo>
                  <a:lnTo>
                    <a:pt x="3136114" y="1298448"/>
                  </a:lnTo>
                  <a:lnTo>
                    <a:pt x="3134868" y="1299972"/>
                  </a:lnTo>
                  <a:close/>
                </a:path>
                <a:path w="3190240" h="1386839">
                  <a:moveTo>
                    <a:pt x="90254" y="1299972"/>
                  </a:moveTo>
                  <a:lnTo>
                    <a:pt x="89916" y="1299972"/>
                  </a:lnTo>
                  <a:lnTo>
                    <a:pt x="89230" y="1299133"/>
                  </a:lnTo>
                  <a:lnTo>
                    <a:pt x="90254" y="1299972"/>
                  </a:lnTo>
                  <a:close/>
                </a:path>
                <a:path w="3190240" h="1386839">
                  <a:moveTo>
                    <a:pt x="3110314" y="1325880"/>
                  </a:moveTo>
                  <a:lnTo>
                    <a:pt x="3069335" y="1325880"/>
                  </a:lnTo>
                  <a:lnTo>
                    <a:pt x="3102025" y="1299134"/>
                  </a:lnTo>
                  <a:lnTo>
                    <a:pt x="3101340" y="1299972"/>
                  </a:lnTo>
                  <a:lnTo>
                    <a:pt x="3134868" y="1299972"/>
                  </a:lnTo>
                  <a:lnTo>
                    <a:pt x="3121152" y="1316736"/>
                  </a:lnTo>
                  <a:lnTo>
                    <a:pt x="3119627" y="1318260"/>
                  </a:lnTo>
                  <a:lnTo>
                    <a:pt x="3110314" y="1325880"/>
                  </a:lnTo>
                  <a:close/>
                </a:path>
                <a:path w="3190240" h="1386839">
                  <a:moveTo>
                    <a:pt x="123117" y="1325880"/>
                  </a:moveTo>
                  <a:lnTo>
                    <a:pt x="121920" y="1325880"/>
                  </a:lnTo>
                  <a:lnTo>
                    <a:pt x="120396" y="1324356"/>
                  </a:lnTo>
                  <a:lnTo>
                    <a:pt x="123117" y="1325880"/>
                  </a:lnTo>
                  <a:close/>
                </a:path>
                <a:path w="3190240" h="1386839">
                  <a:moveTo>
                    <a:pt x="3035041" y="1344414"/>
                  </a:moveTo>
                  <a:lnTo>
                    <a:pt x="3070860" y="1324356"/>
                  </a:lnTo>
                  <a:lnTo>
                    <a:pt x="3069335" y="1325880"/>
                  </a:lnTo>
                  <a:lnTo>
                    <a:pt x="3110314" y="1325880"/>
                  </a:lnTo>
                  <a:lnTo>
                    <a:pt x="3087962" y="1344168"/>
                  </a:lnTo>
                  <a:lnTo>
                    <a:pt x="3035808" y="1344168"/>
                  </a:lnTo>
                  <a:lnTo>
                    <a:pt x="3035041" y="1344414"/>
                  </a:lnTo>
                  <a:close/>
                </a:path>
                <a:path w="3190240" h="1386839">
                  <a:moveTo>
                    <a:pt x="158495" y="1345692"/>
                  </a:moveTo>
                  <a:lnTo>
                    <a:pt x="155448" y="1344168"/>
                  </a:lnTo>
                  <a:lnTo>
                    <a:pt x="156214" y="1344414"/>
                  </a:lnTo>
                  <a:lnTo>
                    <a:pt x="158495" y="1345692"/>
                  </a:lnTo>
                  <a:close/>
                </a:path>
                <a:path w="3190240" h="1386839">
                  <a:moveTo>
                    <a:pt x="156214" y="1344414"/>
                  </a:moveTo>
                  <a:lnTo>
                    <a:pt x="155448" y="1344168"/>
                  </a:lnTo>
                  <a:lnTo>
                    <a:pt x="155774" y="1344168"/>
                  </a:lnTo>
                  <a:lnTo>
                    <a:pt x="156214" y="1344414"/>
                  </a:lnTo>
                  <a:close/>
                </a:path>
                <a:path w="3190240" h="1386839">
                  <a:moveTo>
                    <a:pt x="3032760" y="1345692"/>
                  </a:moveTo>
                  <a:lnTo>
                    <a:pt x="3035041" y="1344414"/>
                  </a:lnTo>
                  <a:lnTo>
                    <a:pt x="3035808" y="1344168"/>
                  </a:lnTo>
                  <a:lnTo>
                    <a:pt x="3032760" y="1345692"/>
                  </a:lnTo>
                  <a:close/>
                </a:path>
                <a:path w="3190240" h="1386839">
                  <a:moveTo>
                    <a:pt x="3086100" y="1345692"/>
                  </a:moveTo>
                  <a:lnTo>
                    <a:pt x="3032760" y="1345692"/>
                  </a:lnTo>
                  <a:lnTo>
                    <a:pt x="3035808" y="1344168"/>
                  </a:lnTo>
                  <a:lnTo>
                    <a:pt x="3087962" y="1344168"/>
                  </a:lnTo>
                  <a:lnTo>
                    <a:pt x="3086100" y="1345692"/>
                  </a:lnTo>
                  <a:close/>
                </a:path>
                <a:path w="3190240" h="1386839">
                  <a:moveTo>
                    <a:pt x="3044952" y="1368552"/>
                  </a:moveTo>
                  <a:lnTo>
                    <a:pt x="146304" y="1368552"/>
                  </a:lnTo>
                  <a:lnTo>
                    <a:pt x="108204" y="1347216"/>
                  </a:lnTo>
                  <a:lnTo>
                    <a:pt x="106680" y="1347216"/>
                  </a:lnTo>
                  <a:lnTo>
                    <a:pt x="106680" y="1345692"/>
                  </a:lnTo>
                  <a:lnTo>
                    <a:pt x="158495" y="1345692"/>
                  </a:lnTo>
                  <a:lnTo>
                    <a:pt x="156214" y="1344414"/>
                  </a:lnTo>
                  <a:lnTo>
                    <a:pt x="198119" y="1357884"/>
                  </a:lnTo>
                  <a:lnTo>
                    <a:pt x="211327" y="1357884"/>
                  </a:lnTo>
                  <a:lnTo>
                    <a:pt x="240792" y="1360932"/>
                  </a:lnTo>
                  <a:lnTo>
                    <a:pt x="3055837" y="1362456"/>
                  </a:lnTo>
                  <a:lnTo>
                    <a:pt x="3044952" y="1368552"/>
                  </a:lnTo>
                  <a:close/>
                </a:path>
                <a:path w="3190240" h="1386839">
                  <a:moveTo>
                    <a:pt x="3064002" y="1357884"/>
                  </a:moveTo>
                  <a:lnTo>
                    <a:pt x="2993135" y="1357884"/>
                  </a:lnTo>
                  <a:lnTo>
                    <a:pt x="3035041" y="1344414"/>
                  </a:lnTo>
                  <a:lnTo>
                    <a:pt x="3032760" y="1345692"/>
                  </a:lnTo>
                  <a:lnTo>
                    <a:pt x="3084576" y="1345692"/>
                  </a:lnTo>
                  <a:lnTo>
                    <a:pt x="3084576" y="1347216"/>
                  </a:lnTo>
                  <a:lnTo>
                    <a:pt x="3083052" y="1347216"/>
                  </a:lnTo>
                  <a:lnTo>
                    <a:pt x="3064002" y="1357884"/>
                  </a:lnTo>
                  <a:close/>
                </a:path>
                <a:path w="3190240" h="1386839">
                  <a:moveTo>
                    <a:pt x="211327" y="1357884"/>
                  </a:moveTo>
                  <a:lnTo>
                    <a:pt x="198119" y="1357884"/>
                  </a:lnTo>
                  <a:lnTo>
                    <a:pt x="196595" y="1356360"/>
                  </a:lnTo>
                  <a:lnTo>
                    <a:pt x="211327" y="1357884"/>
                  </a:lnTo>
                  <a:close/>
                </a:path>
                <a:path w="3190240" h="1386839">
                  <a:moveTo>
                    <a:pt x="3055837" y="1362456"/>
                  </a:moveTo>
                  <a:lnTo>
                    <a:pt x="2948940" y="1362456"/>
                  </a:lnTo>
                  <a:lnTo>
                    <a:pt x="2994660" y="1356360"/>
                  </a:lnTo>
                  <a:lnTo>
                    <a:pt x="2993135" y="1357884"/>
                  </a:lnTo>
                  <a:lnTo>
                    <a:pt x="3064002" y="1357884"/>
                  </a:lnTo>
                  <a:lnTo>
                    <a:pt x="3055837" y="1362456"/>
                  </a:lnTo>
                  <a:close/>
                </a:path>
                <a:path w="3190240" h="1386839">
                  <a:moveTo>
                    <a:pt x="3000756" y="1382268"/>
                  </a:moveTo>
                  <a:lnTo>
                    <a:pt x="190500" y="1382268"/>
                  </a:lnTo>
                  <a:lnTo>
                    <a:pt x="147828" y="1368552"/>
                  </a:lnTo>
                  <a:lnTo>
                    <a:pt x="3043427" y="1368552"/>
                  </a:lnTo>
                  <a:lnTo>
                    <a:pt x="3000756" y="1382268"/>
                  </a:lnTo>
                  <a:close/>
                </a:path>
                <a:path w="3190240" h="1386839">
                  <a:moveTo>
                    <a:pt x="2951988" y="1386840"/>
                  </a:moveTo>
                  <a:lnTo>
                    <a:pt x="240792" y="1386840"/>
                  </a:lnTo>
                  <a:lnTo>
                    <a:pt x="193548" y="1382268"/>
                  </a:lnTo>
                  <a:lnTo>
                    <a:pt x="2997708" y="1382268"/>
                  </a:lnTo>
                  <a:lnTo>
                    <a:pt x="2951988" y="1386840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468582" y="3079494"/>
            <a:ext cx="14668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400" spc="15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oughput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77996" y="4102608"/>
            <a:ext cx="5646420" cy="2769235"/>
            <a:chOff x="3777996" y="4102608"/>
            <a:chExt cx="5646420" cy="2769235"/>
          </a:xfrm>
        </p:grpSpPr>
        <p:sp>
          <p:nvSpPr>
            <p:cNvPr id="28" name="object 28"/>
            <p:cNvSpPr/>
            <p:nvPr/>
          </p:nvSpPr>
          <p:spPr>
            <a:xfrm>
              <a:off x="3791711" y="4116324"/>
              <a:ext cx="5621020" cy="2743200"/>
            </a:xfrm>
            <a:custGeom>
              <a:avLst/>
              <a:gdLst/>
              <a:ahLst/>
              <a:cxnLst/>
              <a:rect l="l" t="t" r="r" b="b"/>
              <a:pathLst>
                <a:path w="5621020" h="2743200">
                  <a:moveTo>
                    <a:pt x="5163312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5163312" y="0"/>
                  </a:lnTo>
                  <a:lnTo>
                    <a:pt x="5210556" y="3048"/>
                  </a:lnTo>
                  <a:lnTo>
                    <a:pt x="5254752" y="9144"/>
                  </a:lnTo>
                  <a:lnTo>
                    <a:pt x="5298948" y="19812"/>
                  </a:lnTo>
                  <a:lnTo>
                    <a:pt x="5341620" y="36576"/>
                  </a:lnTo>
                  <a:lnTo>
                    <a:pt x="5381244" y="54864"/>
                  </a:lnTo>
                  <a:lnTo>
                    <a:pt x="5419344" y="77724"/>
                  </a:lnTo>
                  <a:lnTo>
                    <a:pt x="5454396" y="103632"/>
                  </a:lnTo>
                  <a:lnTo>
                    <a:pt x="5486400" y="134112"/>
                  </a:lnTo>
                  <a:lnTo>
                    <a:pt x="5515356" y="166116"/>
                  </a:lnTo>
                  <a:lnTo>
                    <a:pt x="5542788" y="201168"/>
                  </a:lnTo>
                  <a:lnTo>
                    <a:pt x="5565648" y="239268"/>
                  </a:lnTo>
                  <a:lnTo>
                    <a:pt x="5583936" y="278892"/>
                  </a:lnTo>
                  <a:lnTo>
                    <a:pt x="5599176" y="321563"/>
                  </a:lnTo>
                  <a:lnTo>
                    <a:pt x="5611368" y="365760"/>
                  </a:lnTo>
                  <a:lnTo>
                    <a:pt x="5617464" y="409956"/>
                  </a:lnTo>
                  <a:lnTo>
                    <a:pt x="5620512" y="457200"/>
                  </a:lnTo>
                  <a:lnTo>
                    <a:pt x="5620512" y="2286000"/>
                  </a:lnTo>
                  <a:lnTo>
                    <a:pt x="5617464" y="2333244"/>
                  </a:lnTo>
                  <a:lnTo>
                    <a:pt x="5611368" y="2377440"/>
                  </a:lnTo>
                  <a:lnTo>
                    <a:pt x="5599176" y="2421636"/>
                  </a:lnTo>
                  <a:lnTo>
                    <a:pt x="5583936" y="2464308"/>
                  </a:lnTo>
                  <a:lnTo>
                    <a:pt x="5565648" y="2503932"/>
                  </a:lnTo>
                  <a:lnTo>
                    <a:pt x="5542788" y="2542032"/>
                  </a:lnTo>
                  <a:lnTo>
                    <a:pt x="5515356" y="2577083"/>
                  </a:lnTo>
                  <a:lnTo>
                    <a:pt x="5486400" y="2609088"/>
                  </a:lnTo>
                  <a:lnTo>
                    <a:pt x="5454396" y="2638043"/>
                  </a:lnTo>
                  <a:lnTo>
                    <a:pt x="5419344" y="2665475"/>
                  </a:lnTo>
                  <a:lnTo>
                    <a:pt x="5381244" y="2688335"/>
                  </a:lnTo>
                  <a:lnTo>
                    <a:pt x="5341620" y="2706624"/>
                  </a:lnTo>
                  <a:lnTo>
                    <a:pt x="5298948" y="2721864"/>
                  </a:lnTo>
                  <a:lnTo>
                    <a:pt x="5254752" y="2734056"/>
                  </a:lnTo>
                  <a:lnTo>
                    <a:pt x="5210556" y="2740151"/>
                  </a:lnTo>
                  <a:lnTo>
                    <a:pt x="5163312" y="2743200"/>
                  </a:lnTo>
                  <a:close/>
                </a:path>
              </a:pathLst>
            </a:custGeom>
            <a:solidFill>
              <a:srgbClr val="CCCFD6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777996" y="4102608"/>
              <a:ext cx="5646420" cy="2769235"/>
            </a:xfrm>
            <a:custGeom>
              <a:avLst/>
              <a:gdLst/>
              <a:ahLst/>
              <a:cxnLst/>
              <a:rect l="l" t="t" r="r" b="b"/>
              <a:pathLst>
                <a:path w="5646420" h="2769234">
                  <a:moveTo>
                    <a:pt x="5177028" y="2769108"/>
                  </a:moveTo>
                  <a:lnTo>
                    <a:pt x="6096" y="2769108"/>
                  </a:lnTo>
                  <a:lnTo>
                    <a:pt x="0" y="276453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5177028" y="0"/>
                  </a:lnTo>
                  <a:lnTo>
                    <a:pt x="5224272" y="3048"/>
                  </a:lnTo>
                  <a:lnTo>
                    <a:pt x="5271516" y="10667"/>
                  </a:lnTo>
                  <a:lnTo>
                    <a:pt x="5284143" y="13715"/>
                  </a:lnTo>
                  <a:lnTo>
                    <a:pt x="25907" y="13715"/>
                  </a:lnTo>
                  <a:lnTo>
                    <a:pt x="13716" y="25907"/>
                  </a:lnTo>
                  <a:lnTo>
                    <a:pt x="25907" y="25907"/>
                  </a:lnTo>
                  <a:lnTo>
                    <a:pt x="25907" y="2743200"/>
                  </a:lnTo>
                  <a:lnTo>
                    <a:pt x="13716" y="2743200"/>
                  </a:lnTo>
                  <a:lnTo>
                    <a:pt x="25907" y="2756916"/>
                  </a:lnTo>
                  <a:lnTo>
                    <a:pt x="5284089" y="2756916"/>
                  </a:lnTo>
                  <a:lnTo>
                    <a:pt x="5273040" y="2759964"/>
                  </a:lnTo>
                  <a:lnTo>
                    <a:pt x="5225796" y="2767584"/>
                  </a:lnTo>
                  <a:lnTo>
                    <a:pt x="5177028" y="2769108"/>
                  </a:lnTo>
                  <a:close/>
                </a:path>
                <a:path w="5646420" h="2769234">
                  <a:moveTo>
                    <a:pt x="25907" y="25907"/>
                  </a:moveTo>
                  <a:lnTo>
                    <a:pt x="13716" y="25907"/>
                  </a:lnTo>
                  <a:lnTo>
                    <a:pt x="25907" y="13715"/>
                  </a:lnTo>
                  <a:lnTo>
                    <a:pt x="25907" y="25907"/>
                  </a:lnTo>
                  <a:close/>
                </a:path>
                <a:path w="5646420" h="2769234">
                  <a:moveTo>
                    <a:pt x="5284089" y="2756916"/>
                  </a:moveTo>
                  <a:lnTo>
                    <a:pt x="25907" y="2756916"/>
                  </a:lnTo>
                  <a:lnTo>
                    <a:pt x="25907" y="2743200"/>
                  </a:lnTo>
                  <a:lnTo>
                    <a:pt x="5177028" y="2743200"/>
                  </a:lnTo>
                  <a:lnTo>
                    <a:pt x="5221224" y="2741676"/>
                  </a:lnTo>
                  <a:lnTo>
                    <a:pt x="5265420" y="2735580"/>
                  </a:lnTo>
                  <a:lnTo>
                    <a:pt x="5308092" y="2723388"/>
                  </a:lnTo>
                  <a:lnTo>
                    <a:pt x="5349240" y="2709672"/>
                  </a:lnTo>
                  <a:lnTo>
                    <a:pt x="5388864" y="2689860"/>
                  </a:lnTo>
                  <a:lnTo>
                    <a:pt x="5425440" y="2668524"/>
                  </a:lnTo>
                  <a:lnTo>
                    <a:pt x="5458968" y="2642616"/>
                  </a:lnTo>
                  <a:lnTo>
                    <a:pt x="5490972" y="2613660"/>
                  </a:lnTo>
                  <a:lnTo>
                    <a:pt x="5519928" y="2583180"/>
                  </a:lnTo>
                  <a:lnTo>
                    <a:pt x="5544312" y="2548128"/>
                  </a:lnTo>
                  <a:lnTo>
                    <a:pt x="5567172" y="2511552"/>
                  </a:lnTo>
                  <a:lnTo>
                    <a:pt x="5585460" y="2473452"/>
                  </a:lnTo>
                  <a:lnTo>
                    <a:pt x="5600700" y="2432304"/>
                  </a:lnTo>
                  <a:lnTo>
                    <a:pt x="5611368" y="2389632"/>
                  </a:lnTo>
                  <a:lnTo>
                    <a:pt x="5618988" y="2345436"/>
                  </a:lnTo>
                  <a:lnTo>
                    <a:pt x="5620512" y="2299716"/>
                  </a:lnTo>
                  <a:lnTo>
                    <a:pt x="5620512" y="470916"/>
                  </a:lnTo>
                  <a:lnTo>
                    <a:pt x="5618988" y="426720"/>
                  </a:lnTo>
                  <a:lnTo>
                    <a:pt x="5612892" y="382524"/>
                  </a:lnTo>
                  <a:lnTo>
                    <a:pt x="5600700" y="339852"/>
                  </a:lnTo>
                  <a:lnTo>
                    <a:pt x="5586984" y="298703"/>
                  </a:lnTo>
                  <a:lnTo>
                    <a:pt x="5567172" y="259079"/>
                  </a:lnTo>
                  <a:lnTo>
                    <a:pt x="5545836" y="222503"/>
                  </a:lnTo>
                  <a:lnTo>
                    <a:pt x="5519928" y="188975"/>
                  </a:lnTo>
                  <a:lnTo>
                    <a:pt x="5490972" y="156972"/>
                  </a:lnTo>
                  <a:lnTo>
                    <a:pt x="5460492" y="128015"/>
                  </a:lnTo>
                  <a:lnTo>
                    <a:pt x="5425440" y="102107"/>
                  </a:lnTo>
                  <a:lnTo>
                    <a:pt x="5388864" y="80772"/>
                  </a:lnTo>
                  <a:lnTo>
                    <a:pt x="5350764" y="62483"/>
                  </a:lnTo>
                  <a:lnTo>
                    <a:pt x="5309616" y="47243"/>
                  </a:lnTo>
                  <a:lnTo>
                    <a:pt x="5266944" y="35052"/>
                  </a:lnTo>
                  <a:lnTo>
                    <a:pt x="5222748" y="28955"/>
                  </a:lnTo>
                  <a:lnTo>
                    <a:pt x="5177028" y="25907"/>
                  </a:lnTo>
                  <a:lnTo>
                    <a:pt x="25907" y="25907"/>
                  </a:lnTo>
                  <a:lnTo>
                    <a:pt x="25907" y="13715"/>
                  </a:lnTo>
                  <a:lnTo>
                    <a:pt x="5284143" y="13715"/>
                  </a:lnTo>
                  <a:lnTo>
                    <a:pt x="5315712" y="21335"/>
                  </a:lnTo>
                  <a:lnTo>
                    <a:pt x="5359908" y="38100"/>
                  </a:lnTo>
                  <a:lnTo>
                    <a:pt x="5401056" y="57911"/>
                  </a:lnTo>
                  <a:lnTo>
                    <a:pt x="5439156" y="80772"/>
                  </a:lnTo>
                  <a:lnTo>
                    <a:pt x="5475732" y="108203"/>
                  </a:lnTo>
                  <a:lnTo>
                    <a:pt x="5509260" y="138683"/>
                  </a:lnTo>
                  <a:lnTo>
                    <a:pt x="5539740" y="170687"/>
                  </a:lnTo>
                  <a:lnTo>
                    <a:pt x="5567172" y="207263"/>
                  </a:lnTo>
                  <a:lnTo>
                    <a:pt x="5590032" y="246887"/>
                  </a:lnTo>
                  <a:lnTo>
                    <a:pt x="5609844" y="288035"/>
                  </a:lnTo>
                  <a:lnTo>
                    <a:pt x="5625084" y="330708"/>
                  </a:lnTo>
                  <a:lnTo>
                    <a:pt x="5637276" y="374904"/>
                  </a:lnTo>
                  <a:lnTo>
                    <a:pt x="5644896" y="422148"/>
                  </a:lnTo>
                  <a:lnTo>
                    <a:pt x="5646420" y="470916"/>
                  </a:lnTo>
                  <a:lnTo>
                    <a:pt x="5646420" y="2299716"/>
                  </a:lnTo>
                  <a:lnTo>
                    <a:pt x="5644896" y="2346960"/>
                  </a:lnTo>
                  <a:lnTo>
                    <a:pt x="5637276" y="2394204"/>
                  </a:lnTo>
                  <a:lnTo>
                    <a:pt x="5626608" y="2438400"/>
                  </a:lnTo>
                  <a:lnTo>
                    <a:pt x="5609844" y="2482596"/>
                  </a:lnTo>
                  <a:lnTo>
                    <a:pt x="5590032" y="2523744"/>
                  </a:lnTo>
                  <a:lnTo>
                    <a:pt x="5567172" y="2561844"/>
                  </a:lnTo>
                  <a:lnTo>
                    <a:pt x="5539740" y="2598420"/>
                  </a:lnTo>
                  <a:lnTo>
                    <a:pt x="5509260" y="2631948"/>
                  </a:lnTo>
                  <a:lnTo>
                    <a:pt x="5477256" y="2662428"/>
                  </a:lnTo>
                  <a:lnTo>
                    <a:pt x="5440680" y="2689860"/>
                  </a:lnTo>
                  <a:lnTo>
                    <a:pt x="5401056" y="2712720"/>
                  </a:lnTo>
                  <a:lnTo>
                    <a:pt x="5359908" y="2732532"/>
                  </a:lnTo>
                  <a:lnTo>
                    <a:pt x="5317236" y="2747772"/>
                  </a:lnTo>
                  <a:lnTo>
                    <a:pt x="5284089" y="2756916"/>
                  </a:lnTo>
                  <a:close/>
                </a:path>
                <a:path w="5646420" h="2769234">
                  <a:moveTo>
                    <a:pt x="25907" y="2756916"/>
                  </a:moveTo>
                  <a:lnTo>
                    <a:pt x="13716" y="2743200"/>
                  </a:lnTo>
                  <a:lnTo>
                    <a:pt x="25907" y="2743200"/>
                  </a:lnTo>
                  <a:lnTo>
                    <a:pt x="25907" y="2756916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025889" y="4253000"/>
            <a:ext cx="4872990" cy="237998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240665" marR="5080" indent="-228600">
              <a:lnSpc>
                <a:spcPct val="85900"/>
              </a:lnSpc>
              <a:spcBef>
                <a:spcPts val="505"/>
              </a:spcBef>
              <a:buChar char="•"/>
              <a:tabLst>
                <a:tab pos="241300" algn="l"/>
              </a:tabLst>
            </a:pPr>
            <a:r>
              <a:rPr dirty="0" sz="2400" spc="-5">
                <a:latin typeface="Times New Roman"/>
                <a:cs typeface="Times New Roman"/>
              </a:rPr>
              <a:t>amount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time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execute</a:t>
            </a:r>
            <a:r>
              <a:rPr dirty="0" sz="2400" spc="-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particular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process, </a:t>
            </a:r>
            <a:r>
              <a:rPr dirty="0" sz="2400">
                <a:latin typeface="Times New Roman"/>
                <a:cs typeface="Times New Roman"/>
              </a:rPr>
              <a:t>that </a:t>
            </a:r>
            <a:r>
              <a:rPr dirty="0" sz="2400" spc="-10">
                <a:latin typeface="Times New Roman"/>
                <a:cs typeface="Times New Roman"/>
              </a:rPr>
              <a:t>is </a:t>
            </a:r>
            <a:r>
              <a:rPr dirty="0" sz="2400" spc="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interval </a:t>
            </a:r>
            <a:r>
              <a:rPr dirty="0" sz="2400" spc="-5">
                <a:latin typeface="Times New Roman"/>
                <a:cs typeface="Times New Roman"/>
              </a:rPr>
              <a:t>from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time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spc="-5">
                <a:latin typeface="Times New Roman"/>
                <a:cs typeface="Times New Roman"/>
              </a:rPr>
              <a:t>submission </a:t>
            </a:r>
            <a:r>
              <a:rPr dirty="0" sz="2400">
                <a:latin typeface="Times New Roman"/>
                <a:cs typeface="Times New Roman"/>
              </a:rPr>
              <a:t>of a </a:t>
            </a:r>
            <a:r>
              <a:rPr dirty="0" sz="2400" spc="-5">
                <a:latin typeface="Times New Roman"/>
                <a:cs typeface="Times New Roman"/>
              </a:rPr>
              <a:t>process </a:t>
            </a:r>
            <a:r>
              <a:rPr dirty="0" sz="2400">
                <a:latin typeface="Times New Roman"/>
                <a:cs typeface="Times New Roman"/>
              </a:rPr>
              <a:t>to the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time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spc="-10">
                <a:latin typeface="Times New Roman"/>
                <a:cs typeface="Times New Roman"/>
              </a:rPr>
              <a:t>completion </a:t>
            </a:r>
            <a:r>
              <a:rPr dirty="0" sz="2400">
                <a:latin typeface="Times New Roman"/>
                <a:cs typeface="Times New Roman"/>
              </a:rPr>
              <a:t>is </a:t>
            </a:r>
            <a:r>
              <a:rPr dirty="0" sz="2400" spc="-10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turnaround 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400" spc="-315">
                <a:latin typeface="Times New Roman"/>
                <a:cs typeface="Times New Roman"/>
              </a:rPr>
              <a:t>T</a:t>
            </a:r>
            <a:r>
              <a:rPr dirty="0" sz="2400" spc="-390">
                <a:latin typeface="Times New Roman"/>
                <a:cs typeface="Times New Roman"/>
              </a:rPr>
              <a:t>A</a:t>
            </a:r>
            <a:r>
              <a:rPr dirty="0" sz="2400" spc="-125">
                <a:latin typeface="Times New Roman"/>
                <a:cs typeface="Times New Roman"/>
              </a:rPr>
              <a:t>T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E</a:t>
            </a:r>
            <a:r>
              <a:rPr dirty="0" sz="2400">
                <a:latin typeface="Times New Roman"/>
                <a:cs typeface="Times New Roman"/>
              </a:rPr>
              <a:t>x</a:t>
            </a:r>
            <a:r>
              <a:rPr dirty="0" sz="2400" spc="5">
                <a:latin typeface="Times New Roman"/>
                <a:cs typeface="Times New Roman"/>
              </a:rPr>
              <a:t>i</a:t>
            </a:r>
            <a:r>
              <a:rPr dirty="0" sz="2400">
                <a:latin typeface="Times New Roman"/>
                <a:cs typeface="Times New Roman"/>
              </a:rPr>
              <a:t>t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T</a:t>
            </a:r>
            <a:r>
              <a:rPr dirty="0" sz="2400" spc="-20">
                <a:latin typeface="Times New Roman"/>
                <a:cs typeface="Times New Roman"/>
              </a:rPr>
              <a:t>i</a:t>
            </a:r>
            <a:r>
              <a:rPr dirty="0" sz="2400" spc="-70">
                <a:latin typeface="Times New Roman"/>
                <a:cs typeface="Times New Roman"/>
              </a:rPr>
              <a:t>m</a:t>
            </a:r>
            <a:r>
              <a:rPr dirty="0" sz="2400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-26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Ar</a:t>
            </a:r>
            <a:r>
              <a:rPr dirty="0" sz="2400" spc="15">
                <a:latin typeface="Times New Roman"/>
                <a:cs typeface="Times New Roman"/>
              </a:rPr>
              <a:t>r</a:t>
            </a:r>
            <a:r>
              <a:rPr dirty="0" sz="2400" spc="-20">
                <a:latin typeface="Times New Roman"/>
                <a:cs typeface="Times New Roman"/>
              </a:rPr>
              <a:t>i</a:t>
            </a:r>
            <a:r>
              <a:rPr dirty="0" sz="2400">
                <a:latin typeface="Times New Roman"/>
                <a:cs typeface="Times New Roman"/>
              </a:rPr>
              <a:t>v</a:t>
            </a:r>
            <a:r>
              <a:rPr dirty="0" sz="2400" spc="10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l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T</a:t>
            </a:r>
            <a:r>
              <a:rPr dirty="0" sz="2400" spc="-20">
                <a:latin typeface="Times New Roman"/>
                <a:cs typeface="Times New Roman"/>
              </a:rPr>
              <a:t>i</a:t>
            </a:r>
            <a:r>
              <a:rPr dirty="0" sz="2400" spc="-70">
                <a:latin typeface="Times New Roman"/>
                <a:cs typeface="Times New Roman"/>
              </a:rPr>
              <a:t>m</a:t>
            </a:r>
            <a:r>
              <a:rPr dirty="0" sz="2400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O</a:t>
            </a:r>
            <a:r>
              <a:rPr dirty="0" sz="240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400" spc="-315">
                <a:latin typeface="Times New Roman"/>
                <a:cs typeface="Times New Roman"/>
              </a:rPr>
              <a:t>T</a:t>
            </a:r>
            <a:r>
              <a:rPr dirty="0" sz="2400" spc="-390">
                <a:latin typeface="Times New Roman"/>
                <a:cs typeface="Times New Roman"/>
              </a:rPr>
              <a:t>A</a:t>
            </a:r>
            <a:r>
              <a:rPr dirty="0" sz="2400" spc="-125">
                <a:latin typeface="Times New Roman"/>
                <a:cs typeface="Times New Roman"/>
              </a:rPr>
              <a:t>T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B</a:t>
            </a:r>
            <a:r>
              <a:rPr dirty="0" sz="2400">
                <a:latin typeface="Times New Roman"/>
                <a:cs typeface="Times New Roman"/>
              </a:rPr>
              <a:t>u</a:t>
            </a:r>
            <a:r>
              <a:rPr dirty="0" sz="2400" spc="15">
                <a:latin typeface="Times New Roman"/>
                <a:cs typeface="Times New Roman"/>
              </a:rPr>
              <a:t>r</a:t>
            </a:r>
            <a:r>
              <a:rPr dirty="0" sz="2400">
                <a:latin typeface="Times New Roman"/>
                <a:cs typeface="Times New Roman"/>
              </a:rPr>
              <a:t>st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Times New Roman"/>
                <a:cs typeface="Times New Roman"/>
              </a:rPr>
              <a:t>ti</a:t>
            </a:r>
            <a:r>
              <a:rPr dirty="0" sz="2400" spc="-20">
                <a:latin typeface="Times New Roman"/>
                <a:cs typeface="Times New Roman"/>
              </a:rPr>
              <a:t>m</a:t>
            </a:r>
            <a:r>
              <a:rPr dirty="0" sz="2400" spc="-10">
                <a:latin typeface="Times New Roman"/>
                <a:cs typeface="Times New Roman"/>
              </a:rPr>
              <a:t>e</a:t>
            </a:r>
            <a:r>
              <a:rPr dirty="0" sz="2400">
                <a:latin typeface="Times New Roman"/>
                <a:cs typeface="Times New Roman"/>
              </a:rPr>
              <a:t>+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 spc="-250">
                <a:latin typeface="Times New Roman"/>
                <a:cs typeface="Times New Roman"/>
              </a:rPr>
              <a:t>W</a:t>
            </a:r>
            <a:r>
              <a:rPr dirty="0" sz="2400" spc="-35">
                <a:latin typeface="Times New Roman"/>
                <a:cs typeface="Times New Roman"/>
              </a:rPr>
              <a:t>a</a:t>
            </a:r>
            <a:r>
              <a:rPr dirty="0" sz="2400" spc="-45">
                <a:latin typeface="Times New Roman"/>
                <a:cs typeface="Times New Roman"/>
              </a:rPr>
              <a:t>it</a:t>
            </a:r>
            <a:r>
              <a:rPr dirty="0" sz="2400" spc="-20">
                <a:latin typeface="Times New Roman"/>
                <a:cs typeface="Times New Roman"/>
              </a:rPr>
              <a:t>i</a:t>
            </a:r>
            <a:r>
              <a:rPr dirty="0" sz="2400" spc="-50">
                <a:latin typeface="Times New Roman"/>
                <a:cs typeface="Times New Roman"/>
              </a:rPr>
              <a:t>n</a:t>
            </a:r>
            <a:r>
              <a:rPr dirty="0" sz="2400">
                <a:latin typeface="Times New Roman"/>
                <a:cs typeface="Times New Roman"/>
              </a:rPr>
              <a:t>g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T</a:t>
            </a:r>
            <a:r>
              <a:rPr dirty="0" sz="2400" spc="-45">
                <a:latin typeface="Times New Roman"/>
                <a:cs typeface="Times New Roman"/>
              </a:rPr>
              <a:t>im</a:t>
            </a:r>
            <a:r>
              <a:rPr dirty="0" sz="240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8076" y="4026408"/>
            <a:ext cx="3187065" cy="2931160"/>
            <a:chOff x="608076" y="4026408"/>
            <a:chExt cx="3187065" cy="2931160"/>
          </a:xfrm>
        </p:grpSpPr>
        <p:sp>
          <p:nvSpPr>
            <p:cNvPr id="32" name="object 32"/>
            <p:cNvSpPr/>
            <p:nvPr/>
          </p:nvSpPr>
          <p:spPr>
            <a:xfrm>
              <a:off x="621792" y="4040124"/>
              <a:ext cx="3161030" cy="2905125"/>
            </a:xfrm>
            <a:custGeom>
              <a:avLst/>
              <a:gdLst/>
              <a:ahLst/>
              <a:cxnLst/>
              <a:rect l="l" t="t" r="r" b="b"/>
              <a:pathLst>
                <a:path w="3161029" h="2905125">
                  <a:moveTo>
                    <a:pt x="2676143" y="2904743"/>
                  </a:moveTo>
                  <a:lnTo>
                    <a:pt x="484631" y="2904743"/>
                  </a:lnTo>
                  <a:lnTo>
                    <a:pt x="437387" y="2903219"/>
                  </a:lnTo>
                  <a:lnTo>
                    <a:pt x="391667" y="2895600"/>
                  </a:lnTo>
                  <a:lnTo>
                    <a:pt x="347471" y="2884932"/>
                  </a:lnTo>
                  <a:lnTo>
                    <a:pt x="306323" y="2871216"/>
                  </a:lnTo>
                  <a:lnTo>
                    <a:pt x="265175" y="2852927"/>
                  </a:lnTo>
                  <a:lnTo>
                    <a:pt x="227075" y="2831591"/>
                  </a:lnTo>
                  <a:lnTo>
                    <a:pt x="190500" y="2805683"/>
                  </a:lnTo>
                  <a:lnTo>
                    <a:pt x="156971" y="2778251"/>
                  </a:lnTo>
                  <a:lnTo>
                    <a:pt x="126491" y="2747772"/>
                  </a:lnTo>
                  <a:lnTo>
                    <a:pt x="99059" y="2714243"/>
                  </a:lnTo>
                  <a:lnTo>
                    <a:pt x="73151" y="2677667"/>
                  </a:lnTo>
                  <a:lnTo>
                    <a:pt x="51816" y="2639567"/>
                  </a:lnTo>
                  <a:lnTo>
                    <a:pt x="33527" y="2598419"/>
                  </a:lnTo>
                  <a:lnTo>
                    <a:pt x="19811" y="2555748"/>
                  </a:lnTo>
                  <a:lnTo>
                    <a:pt x="9143" y="2513075"/>
                  </a:lnTo>
                  <a:lnTo>
                    <a:pt x="1524" y="2467356"/>
                  </a:lnTo>
                  <a:lnTo>
                    <a:pt x="0" y="2420112"/>
                  </a:lnTo>
                  <a:lnTo>
                    <a:pt x="0" y="484632"/>
                  </a:lnTo>
                  <a:lnTo>
                    <a:pt x="1524" y="437387"/>
                  </a:lnTo>
                  <a:lnTo>
                    <a:pt x="9143" y="391667"/>
                  </a:lnTo>
                  <a:lnTo>
                    <a:pt x="19811" y="347472"/>
                  </a:lnTo>
                  <a:lnTo>
                    <a:pt x="33527" y="306323"/>
                  </a:lnTo>
                  <a:lnTo>
                    <a:pt x="51816" y="265176"/>
                  </a:lnTo>
                  <a:lnTo>
                    <a:pt x="73151" y="227076"/>
                  </a:lnTo>
                  <a:lnTo>
                    <a:pt x="99059" y="190500"/>
                  </a:lnTo>
                  <a:lnTo>
                    <a:pt x="126491" y="156972"/>
                  </a:lnTo>
                  <a:lnTo>
                    <a:pt x="156971" y="126491"/>
                  </a:lnTo>
                  <a:lnTo>
                    <a:pt x="190500" y="99060"/>
                  </a:lnTo>
                  <a:lnTo>
                    <a:pt x="227075" y="73152"/>
                  </a:lnTo>
                  <a:lnTo>
                    <a:pt x="265175" y="51816"/>
                  </a:lnTo>
                  <a:lnTo>
                    <a:pt x="306323" y="33528"/>
                  </a:lnTo>
                  <a:lnTo>
                    <a:pt x="347471" y="19812"/>
                  </a:lnTo>
                  <a:lnTo>
                    <a:pt x="391667" y="9144"/>
                  </a:lnTo>
                  <a:lnTo>
                    <a:pt x="437387" y="1524"/>
                  </a:lnTo>
                  <a:lnTo>
                    <a:pt x="484631" y="0"/>
                  </a:lnTo>
                  <a:lnTo>
                    <a:pt x="2676143" y="0"/>
                  </a:lnTo>
                  <a:lnTo>
                    <a:pt x="2723387" y="1524"/>
                  </a:lnTo>
                  <a:lnTo>
                    <a:pt x="2769107" y="9144"/>
                  </a:lnTo>
                  <a:lnTo>
                    <a:pt x="2811779" y="19812"/>
                  </a:lnTo>
                  <a:lnTo>
                    <a:pt x="2854451" y="33528"/>
                  </a:lnTo>
                  <a:lnTo>
                    <a:pt x="2895599" y="51816"/>
                  </a:lnTo>
                  <a:lnTo>
                    <a:pt x="2933699" y="73152"/>
                  </a:lnTo>
                  <a:lnTo>
                    <a:pt x="2970275" y="99060"/>
                  </a:lnTo>
                  <a:lnTo>
                    <a:pt x="3003803" y="126491"/>
                  </a:lnTo>
                  <a:lnTo>
                    <a:pt x="3034283" y="156972"/>
                  </a:lnTo>
                  <a:lnTo>
                    <a:pt x="3061715" y="190500"/>
                  </a:lnTo>
                  <a:lnTo>
                    <a:pt x="3087623" y="227076"/>
                  </a:lnTo>
                  <a:lnTo>
                    <a:pt x="3108959" y="265176"/>
                  </a:lnTo>
                  <a:lnTo>
                    <a:pt x="3127247" y="306323"/>
                  </a:lnTo>
                  <a:lnTo>
                    <a:pt x="3140963" y="347472"/>
                  </a:lnTo>
                  <a:lnTo>
                    <a:pt x="3151631" y="391667"/>
                  </a:lnTo>
                  <a:lnTo>
                    <a:pt x="3159251" y="437387"/>
                  </a:lnTo>
                  <a:lnTo>
                    <a:pt x="3160775" y="484632"/>
                  </a:lnTo>
                  <a:lnTo>
                    <a:pt x="3160775" y="2420112"/>
                  </a:lnTo>
                  <a:lnTo>
                    <a:pt x="3159251" y="2467356"/>
                  </a:lnTo>
                  <a:lnTo>
                    <a:pt x="3151631" y="2513075"/>
                  </a:lnTo>
                  <a:lnTo>
                    <a:pt x="3140963" y="2555748"/>
                  </a:lnTo>
                  <a:lnTo>
                    <a:pt x="3127247" y="2598419"/>
                  </a:lnTo>
                  <a:lnTo>
                    <a:pt x="3108959" y="2639567"/>
                  </a:lnTo>
                  <a:lnTo>
                    <a:pt x="3087623" y="2677667"/>
                  </a:lnTo>
                  <a:lnTo>
                    <a:pt x="3061715" y="2714243"/>
                  </a:lnTo>
                  <a:lnTo>
                    <a:pt x="3034283" y="2747772"/>
                  </a:lnTo>
                  <a:lnTo>
                    <a:pt x="3003803" y="2778251"/>
                  </a:lnTo>
                  <a:lnTo>
                    <a:pt x="2970275" y="2805683"/>
                  </a:lnTo>
                  <a:lnTo>
                    <a:pt x="2933699" y="2831591"/>
                  </a:lnTo>
                  <a:lnTo>
                    <a:pt x="2895599" y="2852927"/>
                  </a:lnTo>
                  <a:lnTo>
                    <a:pt x="2854451" y="2871216"/>
                  </a:lnTo>
                  <a:lnTo>
                    <a:pt x="2811779" y="2884932"/>
                  </a:lnTo>
                  <a:lnTo>
                    <a:pt x="2769107" y="2895600"/>
                  </a:lnTo>
                  <a:lnTo>
                    <a:pt x="2723387" y="2903219"/>
                  </a:lnTo>
                  <a:lnTo>
                    <a:pt x="2676143" y="2904743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08076" y="4026408"/>
              <a:ext cx="3187065" cy="2931160"/>
            </a:xfrm>
            <a:custGeom>
              <a:avLst/>
              <a:gdLst/>
              <a:ahLst/>
              <a:cxnLst/>
              <a:rect l="l" t="t" r="r" b="b"/>
              <a:pathLst>
                <a:path w="3187065" h="2931159">
                  <a:moveTo>
                    <a:pt x="2691384" y="2930652"/>
                  </a:moveTo>
                  <a:lnTo>
                    <a:pt x="498348" y="2930652"/>
                  </a:lnTo>
                  <a:lnTo>
                    <a:pt x="451104" y="2929128"/>
                  </a:lnTo>
                  <a:lnTo>
                    <a:pt x="403860" y="2923032"/>
                  </a:lnTo>
                  <a:lnTo>
                    <a:pt x="358139" y="2912364"/>
                  </a:lnTo>
                  <a:lnTo>
                    <a:pt x="315467" y="2897124"/>
                  </a:lnTo>
                  <a:lnTo>
                    <a:pt x="274319" y="2878836"/>
                  </a:lnTo>
                  <a:lnTo>
                    <a:pt x="234695" y="2855976"/>
                  </a:lnTo>
                  <a:lnTo>
                    <a:pt x="198119" y="2830068"/>
                  </a:lnTo>
                  <a:lnTo>
                    <a:pt x="163068" y="2801112"/>
                  </a:lnTo>
                  <a:lnTo>
                    <a:pt x="131064" y="2770632"/>
                  </a:lnTo>
                  <a:lnTo>
                    <a:pt x="102108" y="2735580"/>
                  </a:lnTo>
                  <a:lnTo>
                    <a:pt x="76200" y="2699004"/>
                  </a:lnTo>
                  <a:lnTo>
                    <a:pt x="54864" y="2659380"/>
                  </a:lnTo>
                  <a:lnTo>
                    <a:pt x="35052" y="2618232"/>
                  </a:lnTo>
                  <a:lnTo>
                    <a:pt x="21336" y="2574036"/>
                  </a:lnTo>
                  <a:lnTo>
                    <a:pt x="9144" y="2529840"/>
                  </a:lnTo>
                  <a:lnTo>
                    <a:pt x="3048" y="2482596"/>
                  </a:lnTo>
                  <a:lnTo>
                    <a:pt x="0" y="2435352"/>
                  </a:lnTo>
                  <a:lnTo>
                    <a:pt x="98" y="496824"/>
                  </a:lnTo>
                  <a:lnTo>
                    <a:pt x="3048" y="451104"/>
                  </a:lnTo>
                  <a:lnTo>
                    <a:pt x="9144" y="403860"/>
                  </a:lnTo>
                  <a:lnTo>
                    <a:pt x="19812" y="358140"/>
                  </a:lnTo>
                  <a:lnTo>
                    <a:pt x="35052" y="315467"/>
                  </a:lnTo>
                  <a:lnTo>
                    <a:pt x="53340" y="274320"/>
                  </a:lnTo>
                  <a:lnTo>
                    <a:pt x="76200" y="234696"/>
                  </a:lnTo>
                  <a:lnTo>
                    <a:pt x="102108" y="198120"/>
                  </a:lnTo>
                  <a:lnTo>
                    <a:pt x="131064" y="163067"/>
                  </a:lnTo>
                  <a:lnTo>
                    <a:pt x="161543" y="131063"/>
                  </a:lnTo>
                  <a:lnTo>
                    <a:pt x="196595" y="102108"/>
                  </a:lnTo>
                  <a:lnTo>
                    <a:pt x="233172" y="76200"/>
                  </a:lnTo>
                  <a:lnTo>
                    <a:pt x="272795" y="54863"/>
                  </a:lnTo>
                  <a:lnTo>
                    <a:pt x="313943" y="35052"/>
                  </a:lnTo>
                  <a:lnTo>
                    <a:pt x="358139" y="21335"/>
                  </a:lnTo>
                  <a:lnTo>
                    <a:pt x="402336" y="9143"/>
                  </a:lnTo>
                  <a:lnTo>
                    <a:pt x="449580" y="3048"/>
                  </a:lnTo>
                  <a:lnTo>
                    <a:pt x="496824" y="0"/>
                  </a:lnTo>
                  <a:lnTo>
                    <a:pt x="2689860" y="0"/>
                  </a:lnTo>
                  <a:lnTo>
                    <a:pt x="2737103" y="3048"/>
                  </a:lnTo>
                  <a:lnTo>
                    <a:pt x="2784348" y="9143"/>
                  </a:lnTo>
                  <a:lnTo>
                    <a:pt x="2828543" y="19811"/>
                  </a:lnTo>
                  <a:lnTo>
                    <a:pt x="2846222" y="25908"/>
                  </a:lnTo>
                  <a:lnTo>
                    <a:pt x="498348" y="25908"/>
                  </a:lnTo>
                  <a:lnTo>
                    <a:pt x="452628" y="28956"/>
                  </a:lnTo>
                  <a:lnTo>
                    <a:pt x="408432" y="35052"/>
                  </a:lnTo>
                  <a:lnTo>
                    <a:pt x="365760" y="45720"/>
                  </a:lnTo>
                  <a:lnTo>
                    <a:pt x="324612" y="59435"/>
                  </a:lnTo>
                  <a:lnTo>
                    <a:pt x="284988" y="77724"/>
                  </a:lnTo>
                  <a:lnTo>
                    <a:pt x="248412" y="97535"/>
                  </a:lnTo>
                  <a:lnTo>
                    <a:pt x="213360" y="121920"/>
                  </a:lnTo>
                  <a:lnTo>
                    <a:pt x="179831" y="149352"/>
                  </a:lnTo>
                  <a:lnTo>
                    <a:pt x="150876" y="179832"/>
                  </a:lnTo>
                  <a:lnTo>
                    <a:pt x="123444" y="211836"/>
                  </a:lnTo>
                  <a:lnTo>
                    <a:pt x="99060" y="246888"/>
                  </a:lnTo>
                  <a:lnTo>
                    <a:pt x="77724" y="284988"/>
                  </a:lnTo>
                  <a:lnTo>
                    <a:pt x="59436" y="323088"/>
                  </a:lnTo>
                  <a:lnTo>
                    <a:pt x="45720" y="364236"/>
                  </a:lnTo>
                  <a:lnTo>
                    <a:pt x="35052" y="406908"/>
                  </a:lnTo>
                  <a:lnTo>
                    <a:pt x="28956" y="451104"/>
                  </a:lnTo>
                  <a:lnTo>
                    <a:pt x="26006" y="496824"/>
                  </a:lnTo>
                  <a:lnTo>
                    <a:pt x="26009" y="2435352"/>
                  </a:lnTo>
                  <a:lnTo>
                    <a:pt x="28956" y="2479548"/>
                  </a:lnTo>
                  <a:lnTo>
                    <a:pt x="35052" y="2523744"/>
                  </a:lnTo>
                  <a:lnTo>
                    <a:pt x="45720" y="2566416"/>
                  </a:lnTo>
                  <a:lnTo>
                    <a:pt x="59436" y="2607564"/>
                  </a:lnTo>
                  <a:lnTo>
                    <a:pt x="77724" y="2647188"/>
                  </a:lnTo>
                  <a:lnTo>
                    <a:pt x="97536" y="2683764"/>
                  </a:lnTo>
                  <a:lnTo>
                    <a:pt x="121920" y="2718816"/>
                  </a:lnTo>
                  <a:lnTo>
                    <a:pt x="149352" y="2752344"/>
                  </a:lnTo>
                  <a:lnTo>
                    <a:pt x="179831" y="2781300"/>
                  </a:lnTo>
                  <a:lnTo>
                    <a:pt x="211836" y="2808732"/>
                  </a:lnTo>
                  <a:lnTo>
                    <a:pt x="246888" y="2833116"/>
                  </a:lnTo>
                  <a:lnTo>
                    <a:pt x="284988" y="2854452"/>
                  </a:lnTo>
                  <a:lnTo>
                    <a:pt x="323087" y="2872740"/>
                  </a:lnTo>
                  <a:lnTo>
                    <a:pt x="364236" y="2886456"/>
                  </a:lnTo>
                  <a:lnTo>
                    <a:pt x="406908" y="2897124"/>
                  </a:lnTo>
                  <a:lnTo>
                    <a:pt x="451104" y="2903220"/>
                  </a:lnTo>
                  <a:lnTo>
                    <a:pt x="498348" y="2904744"/>
                  </a:lnTo>
                  <a:lnTo>
                    <a:pt x="2849710" y="2904744"/>
                  </a:lnTo>
                  <a:lnTo>
                    <a:pt x="2830068" y="2910840"/>
                  </a:lnTo>
                  <a:lnTo>
                    <a:pt x="2785872" y="2923032"/>
                  </a:lnTo>
                  <a:lnTo>
                    <a:pt x="2738627" y="2929128"/>
                  </a:lnTo>
                  <a:lnTo>
                    <a:pt x="2691384" y="2930652"/>
                  </a:lnTo>
                  <a:close/>
                </a:path>
                <a:path w="3187065" h="2931159">
                  <a:moveTo>
                    <a:pt x="2849710" y="2904744"/>
                  </a:moveTo>
                  <a:lnTo>
                    <a:pt x="2689860" y="2904744"/>
                  </a:lnTo>
                  <a:lnTo>
                    <a:pt x="2735580" y="2903220"/>
                  </a:lnTo>
                  <a:lnTo>
                    <a:pt x="2779776" y="2897124"/>
                  </a:lnTo>
                  <a:lnTo>
                    <a:pt x="2822448" y="2886456"/>
                  </a:lnTo>
                  <a:lnTo>
                    <a:pt x="2863596" y="2872740"/>
                  </a:lnTo>
                  <a:lnTo>
                    <a:pt x="2903219" y="2854452"/>
                  </a:lnTo>
                  <a:lnTo>
                    <a:pt x="2939796" y="2834640"/>
                  </a:lnTo>
                  <a:lnTo>
                    <a:pt x="2974848" y="2810256"/>
                  </a:lnTo>
                  <a:lnTo>
                    <a:pt x="3008376" y="2782824"/>
                  </a:lnTo>
                  <a:lnTo>
                    <a:pt x="3037332" y="2752344"/>
                  </a:lnTo>
                  <a:lnTo>
                    <a:pt x="3064764" y="2720340"/>
                  </a:lnTo>
                  <a:lnTo>
                    <a:pt x="3089148" y="2685288"/>
                  </a:lnTo>
                  <a:lnTo>
                    <a:pt x="3110484" y="2647188"/>
                  </a:lnTo>
                  <a:lnTo>
                    <a:pt x="3128772" y="2607564"/>
                  </a:lnTo>
                  <a:lnTo>
                    <a:pt x="3142488" y="2566416"/>
                  </a:lnTo>
                  <a:lnTo>
                    <a:pt x="3153156" y="2523744"/>
                  </a:lnTo>
                  <a:lnTo>
                    <a:pt x="3159252" y="2479548"/>
                  </a:lnTo>
                  <a:lnTo>
                    <a:pt x="3160725" y="2435352"/>
                  </a:lnTo>
                  <a:lnTo>
                    <a:pt x="3160725" y="496824"/>
                  </a:lnTo>
                  <a:lnTo>
                    <a:pt x="3159252" y="452628"/>
                  </a:lnTo>
                  <a:lnTo>
                    <a:pt x="3153156" y="408432"/>
                  </a:lnTo>
                  <a:lnTo>
                    <a:pt x="3142488" y="365760"/>
                  </a:lnTo>
                  <a:lnTo>
                    <a:pt x="3128772" y="324612"/>
                  </a:lnTo>
                  <a:lnTo>
                    <a:pt x="3110484" y="284988"/>
                  </a:lnTo>
                  <a:lnTo>
                    <a:pt x="3090672" y="248412"/>
                  </a:lnTo>
                  <a:lnTo>
                    <a:pt x="3066288" y="213360"/>
                  </a:lnTo>
                  <a:lnTo>
                    <a:pt x="3038856" y="179832"/>
                  </a:lnTo>
                  <a:lnTo>
                    <a:pt x="3008376" y="150876"/>
                  </a:lnTo>
                  <a:lnTo>
                    <a:pt x="2976372" y="123443"/>
                  </a:lnTo>
                  <a:lnTo>
                    <a:pt x="2941319" y="99060"/>
                  </a:lnTo>
                  <a:lnTo>
                    <a:pt x="2903219" y="77724"/>
                  </a:lnTo>
                  <a:lnTo>
                    <a:pt x="2863596" y="59435"/>
                  </a:lnTo>
                  <a:lnTo>
                    <a:pt x="2822448" y="45720"/>
                  </a:lnTo>
                  <a:lnTo>
                    <a:pt x="2779776" y="35052"/>
                  </a:lnTo>
                  <a:lnTo>
                    <a:pt x="2735580" y="28956"/>
                  </a:lnTo>
                  <a:lnTo>
                    <a:pt x="2689860" y="25908"/>
                  </a:lnTo>
                  <a:lnTo>
                    <a:pt x="2846222" y="25908"/>
                  </a:lnTo>
                  <a:lnTo>
                    <a:pt x="2913888" y="53339"/>
                  </a:lnTo>
                  <a:lnTo>
                    <a:pt x="2953511" y="76200"/>
                  </a:lnTo>
                  <a:lnTo>
                    <a:pt x="2990088" y="102108"/>
                  </a:lnTo>
                  <a:lnTo>
                    <a:pt x="3025140" y="131063"/>
                  </a:lnTo>
                  <a:lnTo>
                    <a:pt x="3057144" y="161543"/>
                  </a:lnTo>
                  <a:lnTo>
                    <a:pt x="3086100" y="196596"/>
                  </a:lnTo>
                  <a:lnTo>
                    <a:pt x="3112008" y="233172"/>
                  </a:lnTo>
                  <a:lnTo>
                    <a:pt x="3133344" y="272796"/>
                  </a:lnTo>
                  <a:lnTo>
                    <a:pt x="3153156" y="313943"/>
                  </a:lnTo>
                  <a:lnTo>
                    <a:pt x="3166872" y="358140"/>
                  </a:lnTo>
                  <a:lnTo>
                    <a:pt x="3179064" y="402336"/>
                  </a:lnTo>
                  <a:lnTo>
                    <a:pt x="3185160" y="449580"/>
                  </a:lnTo>
                  <a:lnTo>
                    <a:pt x="3186684" y="496824"/>
                  </a:lnTo>
                  <a:lnTo>
                    <a:pt x="3186634" y="2435352"/>
                  </a:lnTo>
                  <a:lnTo>
                    <a:pt x="3185160" y="2481072"/>
                  </a:lnTo>
                  <a:lnTo>
                    <a:pt x="3179064" y="2528316"/>
                  </a:lnTo>
                  <a:lnTo>
                    <a:pt x="3168396" y="2572512"/>
                  </a:lnTo>
                  <a:lnTo>
                    <a:pt x="3153156" y="2616708"/>
                  </a:lnTo>
                  <a:lnTo>
                    <a:pt x="3134868" y="2657856"/>
                  </a:lnTo>
                  <a:lnTo>
                    <a:pt x="3112008" y="2697480"/>
                  </a:lnTo>
                  <a:lnTo>
                    <a:pt x="3086100" y="2734056"/>
                  </a:lnTo>
                  <a:lnTo>
                    <a:pt x="3057144" y="2769108"/>
                  </a:lnTo>
                  <a:lnTo>
                    <a:pt x="3026664" y="2801112"/>
                  </a:lnTo>
                  <a:lnTo>
                    <a:pt x="2991611" y="2830068"/>
                  </a:lnTo>
                  <a:lnTo>
                    <a:pt x="2955035" y="2855976"/>
                  </a:lnTo>
                  <a:lnTo>
                    <a:pt x="2915411" y="2877312"/>
                  </a:lnTo>
                  <a:lnTo>
                    <a:pt x="2874264" y="2897124"/>
                  </a:lnTo>
                  <a:lnTo>
                    <a:pt x="2849710" y="2904744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165420" y="5255802"/>
            <a:ext cx="2044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ar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Times New Roman"/>
                <a:cs typeface="Times New Roman"/>
              </a:rPr>
              <a:t>ti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3441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CPU</a:t>
            </a:r>
            <a:r>
              <a:rPr dirty="0" u="none" spc="-70"/>
              <a:t> </a:t>
            </a:r>
            <a:r>
              <a:rPr dirty="0" u="none"/>
              <a:t>Scheduling</a:t>
            </a:r>
            <a:r>
              <a:rPr dirty="0" u="none" spc="-105"/>
              <a:t> </a:t>
            </a:r>
            <a:r>
              <a:rPr dirty="0" u="none" spc="-15"/>
              <a:t>Criteria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3767328" y="1979676"/>
            <a:ext cx="5657215" cy="1940560"/>
            <a:chOff x="3767328" y="1979676"/>
            <a:chExt cx="5657215" cy="1940560"/>
          </a:xfrm>
        </p:grpSpPr>
        <p:sp>
          <p:nvSpPr>
            <p:cNvPr id="14" name="object 14"/>
            <p:cNvSpPr/>
            <p:nvPr/>
          </p:nvSpPr>
          <p:spPr>
            <a:xfrm>
              <a:off x="3781043" y="1993392"/>
              <a:ext cx="5631180" cy="1914525"/>
            </a:xfrm>
            <a:custGeom>
              <a:avLst/>
              <a:gdLst/>
              <a:ahLst/>
              <a:cxnLst/>
              <a:rect l="l" t="t" r="r" b="b"/>
              <a:pathLst>
                <a:path w="5631180" h="1914525">
                  <a:moveTo>
                    <a:pt x="5312664" y="1914144"/>
                  </a:moveTo>
                  <a:lnTo>
                    <a:pt x="0" y="1914144"/>
                  </a:lnTo>
                  <a:lnTo>
                    <a:pt x="0" y="0"/>
                  </a:lnTo>
                  <a:lnTo>
                    <a:pt x="5312664" y="0"/>
                  </a:lnTo>
                  <a:lnTo>
                    <a:pt x="5359908" y="3048"/>
                  </a:lnTo>
                  <a:lnTo>
                    <a:pt x="5404104" y="13716"/>
                  </a:lnTo>
                  <a:lnTo>
                    <a:pt x="5446776" y="28956"/>
                  </a:lnTo>
                  <a:lnTo>
                    <a:pt x="5486400" y="51816"/>
                  </a:lnTo>
                  <a:lnTo>
                    <a:pt x="5521452" y="77724"/>
                  </a:lnTo>
                  <a:lnTo>
                    <a:pt x="5553456" y="109728"/>
                  </a:lnTo>
                  <a:lnTo>
                    <a:pt x="5579364" y="144779"/>
                  </a:lnTo>
                  <a:lnTo>
                    <a:pt x="5602224" y="184404"/>
                  </a:lnTo>
                  <a:lnTo>
                    <a:pt x="5617464" y="227076"/>
                  </a:lnTo>
                  <a:lnTo>
                    <a:pt x="5628132" y="271272"/>
                  </a:lnTo>
                  <a:lnTo>
                    <a:pt x="5631180" y="318515"/>
                  </a:lnTo>
                  <a:lnTo>
                    <a:pt x="5631180" y="1595628"/>
                  </a:lnTo>
                  <a:lnTo>
                    <a:pt x="5628132" y="1642871"/>
                  </a:lnTo>
                  <a:lnTo>
                    <a:pt x="5617464" y="1687067"/>
                  </a:lnTo>
                  <a:lnTo>
                    <a:pt x="5602224" y="1729740"/>
                  </a:lnTo>
                  <a:lnTo>
                    <a:pt x="5579364" y="1769363"/>
                  </a:lnTo>
                  <a:lnTo>
                    <a:pt x="5553456" y="1804416"/>
                  </a:lnTo>
                  <a:lnTo>
                    <a:pt x="5521452" y="1836420"/>
                  </a:lnTo>
                  <a:lnTo>
                    <a:pt x="5486400" y="1862328"/>
                  </a:lnTo>
                  <a:lnTo>
                    <a:pt x="5446776" y="1885187"/>
                  </a:lnTo>
                  <a:lnTo>
                    <a:pt x="5404104" y="1900428"/>
                  </a:lnTo>
                  <a:lnTo>
                    <a:pt x="5359908" y="1911095"/>
                  </a:lnTo>
                  <a:lnTo>
                    <a:pt x="5312664" y="1914144"/>
                  </a:lnTo>
                  <a:close/>
                </a:path>
              </a:pathLst>
            </a:custGeom>
            <a:solidFill>
              <a:srgbClr val="CCCFD6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67328" y="1979676"/>
              <a:ext cx="5657215" cy="1940560"/>
            </a:xfrm>
            <a:custGeom>
              <a:avLst/>
              <a:gdLst/>
              <a:ahLst/>
              <a:cxnLst/>
              <a:rect l="l" t="t" r="r" b="b"/>
              <a:pathLst>
                <a:path w="5657215" h="1940560">
                  <a:moveTo>
                    <a:pt x="5326379" y="1940052"/>
                  </a:moveTo>
                  <a:lnTo>
                    <a:pt x="6095" y="1940052"/>
                  </a:lnTo>
                  <a:lnTo>
                    <a:pt x="0" y="1935480"/>
                  </a:lnTo>
                  <a:lnTo>
                    <a:pt x="0" y="6095"/>
                  </a:lnTo>
                  <a:lnTo>
                    <a:pt x="6095" y="0"/>
                  </a:lnTo>
                  <a:lnTo>
                    <a:pt x="5326379" y="0"/>
                  </a:lnTo>
                  <a:lnTo>
                    <a:pt x="5373623" y="4571"/>
                  </a:lnTo>
                  <a:lnTo>
                    <a:pt x="5375147" y="4571"/>
                  </a:lnTo>
                  <a:lnTo>
                    <a:pt x="5414336" y="13716"/>
                  </a:lnTo>
                  <a:lnTo>
                    <a:pt x="25907" y="13716"/>
                  </a:lnTo>
                  <a:lnTo>
                    <a:pt x="13716" y="25908"/>
                  </a:lnTo>
                  <a:lnTo>
                    <a:pt x="25907" y="25908"/>
                  </a:lnTo>
                  <a:lnTo>
                    <a:pt x="25907" y="1914144"/>
                  </a:lnTo>
                  <a:lnTo>
                    <a:pt x="13716" y="1914144"/>
                  </a:lnTo>
                  <a:lnTo>
                    <a:pt x="25907" y="1927860"/>
                  </a:lnTo>
                  <a:lnTo>
                    <a:pt x="5414336" y="1927860"/>
                  </a:lnTo>
                  <a:lnTo>
                    <a:pt x="5375147" y="1937004"/>
                  </a:lnTo>
                  <a:lnTo>
                    <a:pt x="5373623" y="1937004"/>
                  </a:lnTo>
                  <a:lnTo>
                    <a:pt x="5326379" y="1940052"/>
                  </a:lnTo>
                  <a:close/>
                </a:path>
                <a:path w="5657215" h="1940560">
                  <a:moveTo>
                    <a:pt x="25907" y="25908"/>
                  </a:moveTo>
                  <a:lnTo>
                    <a:pt x="13716" y="25908"/>
                  </a:lnTo>
                  <a:lnTo>
                    <a:pt x="25907" y="13716"/>
                  </a:lnTo>
                  <a:lnTo>
                    <a:pt x="25907" y="25908"/>
                  </a:lnTo>
                  <a:close/>
                </a:path>
                <a:path w="5657215" h="1940560">
                  <a:moveTo>
                    <a:pt x="5603748" y="204216"/>
                  </a:moveTo>
                  <a:lnTo>
                    <a:pt x="5582412" y="166116"/>
                  </a:lnTo>
                  <a:lnTo>
                    <a:pt x="5558028" y="132588"/>
                  </a:lnTo>
                  <a:lnTo>
                    <a:pt x="5527548" y="102108"/>
                  </a:lnTo>
                  <a:lnTo>
                    <a:pt x="5492495" y="76200"/>
                  </a:lnTo>
                  <a:lnTo>
                    <a:pt x="5454395" y="54864"/>
                  </a:lnTo>
                  <a:lnTo>
                    <a:pt x="5455919" y="54864"/>
                  </a:lnTo>
                  <a:lnTo>
                    <a:pt x="5413247" y="39624"/>
                  </a:lnTo>
                  <a:lnTo>
                    <a:pt x="5414771" y="39624"/>
                  </a:lnTo>
                  <a:lnTo>
                    <a:pt x="5370575" y="30480"/>
                  </a:lnTo>
                  <a:lnTo>
                    <a:pt x="5372099" y="30480"/>
                  </a:lnTo>
                  <a:lnTo>
                    <a:pt x="5326379" y="25908"/>
                  </a:lnTo>
                  <a:lnTo>
                    <a:pt x="25907" y="25908"/>
                  </a:lnTo>
                  <a:lnTo>
                    <a:pt x="25907" y="13716"/>
                  </a:lnTo>
                  <a:lnTo>
                    <a:pt x="5414336" y="13716"/>
                  </a:lnTo>
                  <a:lnTo>
                    <a:pt x="5420868" y="15240"/>
                  </a:lnTo>
                  <a:lnTo>
                    <a:pt x="5422392" y="15240"/>
                  </a:lnTo>
                  <a:lnTo>
                    <a:pt x="5465064" y="30480"/>
                  </a:lnTo>
                  <a:lnTo>
                    <a:pt x="5465064" y="32004"/>
                  </a:lnTo>
                  <a:lnTo>
                    <a:pt x="5466588" y="32004"/>
                  </a:lnTo>
                  <a:lnTo>
                    <a:pt x="5506212" y="53340"/>
                  </a:lnTo>
                  <a:lnTo>
                    <a:pt x="5542788" y="82296"/>
                  </a:lnTo>
                  <a:lnTo>
                    <a:pt x="5576316" y="114300"/>
                  </a:lnTo>
                  <a:lnTo>
                    <a:pt x="5603748" y="150876"/>
                  </a:lnTo>
                  <a:lnTo>
                    <a:pt x="5626608" y="192024"/>
                  </a:lnTo>
                  <a:lnTo>
                    <a:pt x="5626608" y="193548"/>
                  </a:lnTo>
                  <a:lnTo>
                    <a:pt x="5630200" y="202692"/>
                  </a:lnTo>
                  <a:lnTo>
                    <a:pt x="5603748" y="202692"/>
                  </a:lnTo>
                  <a:lnTo>
                    <a:pt x="5603748" y="204216"/>
                  </a:lnTo>
                  <a:close/>
                </a:path>
                <a:path w="5657215" h="1940560">
                  <a:moveTo>
                    <a:pt x="5618988" y="245364"/>
                  </a:moveTo>
                  <a:lnTo>
                    <a:pt x="5603748" y="202692"/>
                  </a:lnTo>
                  <a:lnTo>
                    <a:pt x="5630200" y="202692"/>
                  </a:lnTo>
                  <a:lnTo>
                    <a:pt x="5643372" y="236220"/>
                  </a:lnTo>
                  <a:lnTo>
                    <a:pt x="5643372" y="237744"/>
                  </a:lnTo>
                  <a:lnTo>
                    <a:pt x="5644794" y="243840"/>
                  </a:lnTo>
                  <a:lnTo>
                    <a:pt x="5618988" y="243840"/>
                  </a:lnTo>
                  <a:lnTo>
                    <a:pt x="5618988" y="245364"/>
                  </a:lnTo>
                  <a:close/>
                </a:path>
                <a:path w="5657215" h="1940560">
                  <a:moveTo>
                    <a:pt x="5628132" y="288036"/>
                  </a:moveTo>
                  <a:lnTo>
                    <a:pt x="5618988" y="243840"/>
                  </a:lnTo>
                  <a:lnTo>
                    <a:pt x="5644794" y="243840"/>
                  </a:lnTo>
                  <a:lnTo>
                    <a:pt x="5654040" y="283464"/>
                  </a:lnTo>
                  <a:lnTo>
                    <a:pt x="5654138" y="286512"/>
                  </a:lnTo>
                  <a:lnTo>
                    <a:pt x="5628132" y="286512"/>
                  </a:lnTo>
                  <a:lnTo>
                    <a:pt x="5628132" y="288036"/>
                  </a:lnTo>
                  <a:close/>
                </a:path>
                <a:path w="5657215" h="1940560">
                  <a:moveTo>
                    <a:pt x="5654138" y="1655064"/>
                  </a:moveTo>
                  <a:lnTo>
                    <a:pt x="5628132" y="1655064"/>
                  </a:lnTo>
                  <a:lnTo>
                    <a:pt x="5631180" y="1609344"/>
                  </a:lnTo>
                  <a:lnTo>
                    <a:pt x="5631081" y="332232"/>
                  </a:lnTo>
                  <a:lnTo>
                    <a:pt x="5628132" y="286512"/>
                  </a:lnTo>
                  <a:lnTo>
                    <a:pt x="5654138" y="286512"/>
                  </a:lnTo>
                  <a:lnTo>
                    <a:pt x="5657088" y="332232"/>
                  </a:lnTo>
                  <a:lnTo>
                    <a:pt x="5657088" y="1609344"/>
                  </a:lnTo>
                  <a:lnTo>
                    <a:pt x="5654138" y="1655064"/>
                  </a:lnTo>
                  <a:close/>
                </a:path>
                <a:path w="5657215" h="1940560">
                  <a:moveTo>
                    <a:pt x="5644794" y="1697736"/>
                  </a:moveTo>
                  <a:lnTo>
                    <a:pt x="5618988" y="1697736"/>
                  </a:lnTo>
                  <a:lnTo>
                    <a:pt x="5628132" y="1653540"/>
                  </a:lnTo>
                  <a:lnTo>
                    <a:pt x="5628132" y="1655064"/>
                  </a:lnTo>
                  <a:lnTo>
                    <a:pt x="5654138" y="1655064"/>
                  </a:lnTo>
                  <a:lnTo>
                    <a:pt x="5654040" y="1658112"/>
                  </a:lnTo>
                  <a:lnTo>
                    <a:pt x="5644794" y="1697736"/>
                  </a:lnTo>
                  <a:close/>
                </a:path>
                <a:path w="5657215" h="1940560">
                  <a:moveTo>
                    <a:pt x="5630200" y="1738883"/>
                  </a:moveTo>
                  <a:lnTo>
                    <a:pt x="5603748" y="1738883"/>
                  </a:lnTo>
                  <a:lnTo>
                    <a:pt x="5618988" y="1696212"/>
                  </a:lnTo>
                  <a:lnTo>
                    <a:pt x="5618988" y="1697736"/>
                  </a:lnTo>
                  <a:lnTo>
                    <a:pt x="5644794" y="1697736"/>
                  </a:lnTo>
                  <a:lnTo>
                    <a:pt x="5643372" y="1703832"/>
                  </a:lnTo>
                  <a:lnTo>
                    <a:pt x="5643372" y="1705356"/>
                  </a:lnTo>
                  <a:lnTo>
                    <a:pt x="5630200" y="1738883"/>
                  </a:lnTo>
                  <a:close/>
                </a:path>
                <a:path w="5657215" h="1940560">
                  <a:moveTo>
                    <a:pt x="5414336" y="1927860"/>
                  </a:moveTo>
                  <a:lnTo>
                    <a:pt x="25907" y="1927860"/>
                  </a:lnTo>
                  <a:lnTo>
                    <a:pt x="25907" y="1914144"/>
                  </a:lnTo>
                  <a:lnTo>
                    <a:pt x="5324855" y="1914144"/>
                  </a:lnTo>
                  <a:lnTo>
                    <a:pt x="5372099" y="1911096"/>
                  </a:lnTo>
                  <a:lnTo>
                    <a:pt x="5370575" y="1911096"/>
                  </a:lnTo>
                  <a:lnTo>
                    <a:pt x="5414771" y="1901952"/>
                  </a:lnTo>
                  <a:lnTo>
                    <a:pt x="5413247" y="1901952"/>
                  </a:lnTo>
                  <a:lnTo>
                    <a:pt x="5455919" y="1886712"/>
                  </a:lnTo>
                  <a:lnTo>
                    <a:pt x="5454395" y="1886712"/>
                  </a:lnTo>
                  <a:lnTo>
                    <a:pt x="5490971" y="1865376"/>
                  </a:lnTo>
                  <a:lnTo>
                    <a:pt x="5526024" y="1840992"/>
                  </a:lnTo>
                  <a:lnTo>
                    <a:pt x="5556504" y="1810512"/>
                  </a:lnTo>
                  <a:lnTo>
                    <a:pt x="5582412" y="1775460"/>
                  </a:lnTo>
                  <a:lnTo>
                    <a:pt x="5603748" y="1737360"/>
                  </a:lnTo>
                  <a:lnTo>
                    <a:pt x="5603748" y="1738883"/>
                  </a:lnTo>
                  <a:lnTo>
                    <a:pt x="5630200" y="1738883"/>
                  </a:lnTo>
                  <a:lnTo>
                    <a:pt x="5626608" y="1748028"/>
                  </a:lnTo>
                  <a:lnTo>
                    <a:pt x="5626608" y="1749552"/>
                  </a:lnTo>
                  <a:lnTo>
                    <a:pt x="5605272" y="1789176"/>
                  </a:lnTo>
                  <a:lnTo>
                    <a:pt x="5576316" y="1825752"/>
                  </a:lnTo>
                  <a:lnTo>
                    <a:pt x="5544312" y="1859280"/>
                  </a:lnTo>
                  <a:lnTo>
                    <a:pt x="5507736" y="1886712"/>
                  </a:lnTo>
                  <a:lnTo>
                    <a:pt x="5466588" y="1909572"/>
                  </a:lnTo>
                  <a:lnTo>
                    <a:pt x="5465064" y="1909572"/>
                  </a:lnTo>
                  <a:lnTo>
                    <a:pt x="5422392" y="1926336"/>
                  </a:lnTo>
                  <a:lnTo>
                    <a:pt x="5420868" y="1926336"/>
                  </a:lnTo>
                  <a:lnTo>
                    <a:pt x="5414336" y="1927860"/>
                  </a:lnTo>
                  <a:close/>
                </a:path>
                <a:path w="5657215" h="1940560">
                  <a:moveTo>
                    <a:pt x="25907" y="1927860"/>
                  </a:moveTo>
                  <a:lnTo>
                    <a:pt x="13716" y="1914144"/>
                  </a:lnTo>
                  <a:lnTo>
                    <a:pt x="25907" y="1914144"/>
                  </a:lnTo>
                  <a:lnTo>
                    <a:pt x="25907" y="1927860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013686" y="2369287"/>
            <a:ext cx="4725035" cy="107442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40665" marR="5080" indent="-228600">
              <a:lnSpc>
                <a:spcPts val="25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dirty="0" sz="2400" spc="-5">
                <a:latin typeface="Cambria"/>
                <a:cs typeface="Cambria"/>
              </a:rPr>
              <a:t>amount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10">
                <a:latin typeface="Cambria"/>
                <a:cs typeface="Cambria"/>
              </a:rPr>
              <a:t>of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time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</a:t>
            </a:r>
            <a:r>
              <a:rPr dirty="0" sz="2400" spc="-5">
                <a:latin typeface="Cambria"/>
                <a:cs typeface="Cambria"/>
              </a:rPr>
              <a:t> has </a:t>
            </a:r>
            <a:r>
              <a:rPr dirty="0" sz="2400">
                <a:latin typeface="Cambria"/>
                <a:cs typeface="Cambria"/>
              </a:rPr>
              <a:t>been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waiting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in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ready</a:t>
            </a:r>
            <a:r>
              <a:rPr dirty="0" sz="2400" spc="-9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queue.</a:t>
            </a:r>
            <a:endParaRPr sz="2400">
              <a:latin typeface="Cambria"/>
              <a:cs typeface="Cambria"/>
            </a:endParaRPr>
          </a:p>
          <a:p>
            <a:pPr marL="241300" indent="-228600">
              <a:lnSpc>
                <a:spcPts val="2855"/>
              </a:lnSpc>
              <a:buChar char="•"/>
              <a:tabLst>
                <a:tab pos="241300" algn="l"/>
              </a:tabLst>
            </a:pPr>
            <a:r>
              <a:rPr dirty="0" sz="2400" spc="-5">
                <a:latin typeface="Cambria"/>
                <a:cs typeface="Cambria"/>
              </a:rPr>
              <a:t>W</a:t>
            </a:r>
            <a:r>
              <a:rPr dirty="0" sz="2400" spc="15">
                <a:latin typeface="Cambria"/>
                <a:cs typeface="Cambria"/>
              </a:rPr>
              <a:t>T</a:t>
            </a:r>
            <a:r>
              <a:rPr dirty="0" sz="2400">
                <a:latin typeface="Cambria"/>
                <a:cs typeface="Cambria"/>
              </a:rPr>
              <a:t>=</a:t>
            </a:r>
            <a:r>
              <a:rPr dirty="0" sz="2400" spc="-60">
                <a:latin typeface="Cambria"/>
                <a:cs typeface="Cambria"/>
              </a:rPr>
              <a:t> </a:t>
            </a:r>
            <a:r>
              <a:rPr dirty="0" sz="2400" spc="-275">
                <a:latin typeface="Cambria"/>
                <a:cs typeface="Cambria"/>
              </a:rPr>
              <a:t>T</a:t>
            </a:r>
            <a:r>
              <a:rPr dirty="0" sz="2400" spc="-225">
                <a:latin typeface="Cambria"/>
                <a:cs typeface="Cambria"/>
              </a:rPr>
              <a:t>A</a:t>
            </a:r>
            <a:r>
              <a:rPr dirty="0" sz="2400" spc="-80">
                <a:latin typeface="Cambria"/>
                <a:cs typeface="Cambria"/>
              </a:rPr>
              <a:t>T</a:t>
            </a:r>
            <a:r>
              <a:rPr dirty="0" sz="2400">
                <a:latin typeface="Cambria"/>
                <a:cs typeface="Cambria"/>
              </a:rPr>
              <a:t>-</a:t>
            </a:r>
            <a:r>
              <a:rPr dirty="0" sz="2400" spc="-10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B</a:t>
            </a:r>
            <a:r>
              <a:rPr dirty="0" sz="2400" spc="-10">
                <a:latin typeface="Cambria"/>
                <a:cs typeface="Cambria"/>
              </a:rPr>
              <a:t>ur</a:t>
            </a:r>
            <a:r>
              <a:rPr dirty="0" sz="2400">
                <a:latin typeface="Cambria"/>
                <a:cs typeface="Cambria"/>
              </a:rPr>
              <a:t>st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T</a:t>
            </a:r>
            <a:r>
              <a:rPr dirty="0" sz="2400" spc="5">
                <a:latin typeface="Cambria"/>
                <a:cs typeface="Cambria"/>
              </a:rPr>
              <a:t>i</a:t>
            </a:r>
            <a:r>
              <a:rPr dirty="0" sz="2400" spc="-5">
                <a:latin typeface="Cambria"/>
                <a:cs typeface="Cambria"/>
              </a:rPr>
              <a:t>m</a:t>
            </a:r>
            <a:r>
              <a:rPr dirty="0" sz="2400">
                <a:latin typeface="Cambria"/>
                <a:cs typeface="Cambria"/>
              </a:rPr>
              <a:t>e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8931" y="1740407"/>
            <a:ext cx="3194685" cy="2418715"/>
            <a:chOff x="598931" y="1740407"/>
            <a:chExt cx="3194685" cy="2418715"/>
          </a:xfrm>
        </p:grpSpPr>
        <p:sp>
          <p:nvSpPr>
            <p:cNvPr id="18" name="object 18"/>
            <p:cNvSpPr/>
            <p:nvPr/>
          </p:nvSpPr>
          <p:spPr>
            <a:xfrm>
              <a:off x="612648" y="1754123"/>
              <a:ext cx="3168650" cy="2392680"/>
            </a:xfrm>
            <a:custGeom>
              <a:avLst/>
              <a:gdLst/>
              <a:ahLst/>
              <a:cxnLst/>
              <a:rect l="l" t="t" r="r" b="b"/>
              <a:pathLst>
                <a:path w="3168650" h="2392679">
                  <a:moveTo>
                    <a:pt x="2769108" y="2392679"/>
                  </a:moveTo>
                  <a:lnTo>
                    <a:pt x="399287" y="2392679"/>
                  </a:lnTo>
                  <a:lnTo>
                    <a:pt x="352044" y="2389632"/>
                  </a:lnTo>
                  <a:lnTo>
                    <a:pt x="307848" y="2382012"/>
                  </a:lnTo>
                  <a:lnTo>
                    <a:pt x="263651" y="2369820"/>
                  </a:lnTo>
                  <a:lnTo>
                    <a:pt x="224027" y="2351532"/>
                  </a:lnTo>
                  <a:lnTo>
                    <a:pt x="184404" y="2330195"/>
                  </a:lnTo>
                  <a:lnTo>
                    <a:pt x="149351" y="2304287"/>
                  </a:lnTo>
                  <a:lnTo>
                    <a:pt x="117348" y="2275332"/>
                  </a:lnTo>
                  <a:lnTo>
                    <a:pt x="86867" y="2243328"/>
                  </a:lnTo>
                  <a:lnTo>
                    <a:pt x="62483" y="2208275"/>
                  </a:lnTo>
                  <a:lnTo>
                    <a:pt x="41148" y="2168651"/>
                  </a:lnTo>
                  <a:lnTo>
                    <a:pt x="22859" y="2129028"/>
                  </a:lnTo>
                  <a:lnTo>
                    <a:pt x="10667" y="2084832"/>
                  </a:lnTo>
                  <a:lnTo>
                    <a:pt x="3048" y="2040636"/>
                  </a:lnTo>
                  <a:lnTo>
                    <a:pt x="0" y="1993391"/>
                  </a:lnTo>
                  <a:lnTo>
                    <a:pt x="0" y="399287"/>
                  </a:lnTo>
                  <a:lnTo>
                    <a:pt x="3048" y="352043"/>
                  </a:lnTo>
                  <a:lnTo>
                    <a:pt x="10667" y="307848"/>
                  </a:lnTo>
                  <a:lnTo>
                    <a:pt x="22859" y="263652"/>
                  </a:lnTo>
                  <a:lnTo>
                    <a:pt x="41148" y="224028"/>
                  </a:lnTo>
                  <a:lnTo>
                    <a:pt x="62483" y="184404"/>
                  </a:lnTo>
                  <a:lnTo>
                    <a:pt x="86867" y="149352"/>
                  </a:lnTo>
                  <a:lnTo>
                    <a:pt x="117348" y="117348"/>
                  </a:lnTo>
                  <a:lnTo>
                    <a:pt x="149351" y="86868"/>
                  </a:lnTo>
                  <a:lnTo>
                    <a:pt x="184404" y="62484"/>
                  </a:lnTo>
                  <a:lnTo>
                    <a:pt x="224027" y="41148"/>
                  </a:lnTo>
                  <a:lnTo>
                    <a:pt x="263651" y="22859"/>
                  </a:lnTo>
                  <a:lnTo>
                    <a:pt x="307848" y="10668"/>
                  </a:lnTo>
                  <a:lnTo>
                    <a:pt x="352044" y="3048"/>
                  </a:lnTo>
                  <a:lnTo>
                    <a:pt x="399287" y="0"/>
                  </a:lnTo>
                  <a:lnTo>
                    <a:pt x="2769108" y="0"/>
                  </a:lnTo>
                  <a:lnTo>
                    <a:pt x="2816352" y="3048"/>
                  </a:lnTo>
                  <a:lnTo>
                    <a:pt x="2860548" y="10668"/>
                  </a:lnTo>
                  <a:lnTo>
                    <a:pt x="2904744" y="22859"/>
                  </a:lnTo>
                  <a:lnTo>
                    <a:pt x="2944368" y="41148"/>
                  </a:lnTo>
                  <a:lnTo>
                    <a:pt x="2983992" y="62484"/>
                  </a:lnTo>
                  <a:lnTo>
                    <a:pt x="3019044" y="86868"/>
                  </a:lnTo>
                  <a:lnTo>
                    <a:pt x="3051048" y="117348"/>
                  </a:lnTo>
                  <a:lnTo>
                    <a:pt x="3080004" y="149352"/>
                  </a:lnTo>
                  <a:lnTo>
                    <a:pt x="3105912" y="184404"/>
                  </a:lnTo>
                  <a:lnTo>
                    <a:pt x="3127247" y="224028"/>
                  </a:lnTo>
                  <a:lnTo>
                    <a:pt x="3145536" y="263652"/>
                  </a:lnTo>
                  <a:lnTo>
                    <a:pt x="3157728" y="307848"/>
                  </a:lnTo>
                  <a:lnTo>
                    <a:pt x="3165347" y="352043"/>
                  </a:lnTo>
                  <a:lnTo>
                    <a:pt x="3168395" y="399287"/>
                  </a:lnTo>
                  <a:lnTo>
                    <a:pt x="3168395" y="1993391"/>
                  </a:lnTo>
                  <a:lnTo>
                    <a:pt x="3165347" y="2040636"/>
                  </a:lnTo>
                  <a:lnTo>
                    <a:pt x="3157728" y="2084832"/>
                  </a:lnTo>
                  <a:lnTo>
                    <a:pt x="3145536" y="2129028"/>
                  </a:lnTo>
                  <a:lnTo>
                    <a:pt x="3127247" y="2168651"/>
                  </a:lnTo>
                  <a:lnTo>
                    <a:pt x="3105912" y="2208275"/>
                  </a:lnTo>
                  <a:lnTo>
                    <a:pt x="3080004" y="2243328"/>
                  </a:lnTo>
                  <a:lnTo>
                    <a:pt x="3051048" y="2275332"/>
                  </a:lnTo>
                  <a:lnTo>
                    <a:pt x="3019044" y="2304287"/>
                  </a:lnTo>
                  <a:lnTo>
                    <a:pt x="2983992" y="2330195"/>
                  </a:lnTo>
                  <a:lnTo>
                    <a:pt x="2944368" y="2351532"/>
                  </a:lnTo>
                  <a:lnTo>
                    <a:pt x="2904744" y="2369820"/>
                  </a:lnTo>
                  <a:lnTo>
                    <a:pt x="2860548" y="2382012"/>
                  </a:lnTo>
                  <a:lnTo>
                    <a:pt x="2816352" y="2389632"/>
                  </a:lnTo>
                  <a:lnTo>
                    <a:pt x="2769108" y="239267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98931" y="1740407"/>
              <a:ext cx="3194685" cy="2418715"/>
            </a:xfrm>
            <a:custGeom>
              <a:avLst/>
              <a:gdLst/>
              <a:ahLst/>
              <a:cxnLst/>
              <a:rect l="l" t="t" r="r" b="b"/>
              <a:pathLst>
                <a:path w="3194685" h="2418715">
                  <a:moveTo>
                    <a:pt x="2784348" y="2418588"/>
                  </a:moveTo>
                  <a:lnTo>
                    <a:pt x="413004" y="2418588"/>
                  </a:lnTo>
                  <a:lnTo>
                    <a:pt x="365760" y="2417064"/>
                  </a:lnTo>
                  <a:lnTo>
                    <a:pt x="318515" y="2407920"/>
                  </a:lnTo>
                  <a:lnTo>
                    <a:pt x="274319" y="2395728"/>
                  </a:lnTo>
                  <a:lnTo>
                    <a:pt x="231648" y="2377440"/>
                  </a:lnTo>
                  <a:lnTo>
                    <a:pt x="192024" y="2356104"/>
                  </a:lnTo>
                  <a:lnTo>
                    <a:pt x="155448" y="2328672"/>
                  </a:lnTo>
                  <a:lnTo>
                    <a:pt x="121920" y="2299716"/>
                  </a:lnTo>
                  <a:lnTo>
                    <a:pt x="91440" y="2266188"/>
                  </a:lnTo>
                  <a:lnTo>
                    <a:pt x="65532" y="2229612"/>
                  </a:lnTo>
                  <a:lnTo>
                    <a:pt x="42672" y="2189988"/>
                  </a:lnTo>
                  <a:lnTo>
                    <a:pt x="24384" y="2147316"/>
                  </a:lnTo>
                  <a:lnTo>
                    <a:pt x="12192" y="2103120"/>
                  </a:lnTo>
                  <a:lnTo>
                    <a:pt x="3048" y="2055876"/>
                  </a:lnTo>
                  <a:lnTo>
                    <a:pt x="0" y="2008632"/>
                  </a:lnTo>
                  <a:lnTo>
                    <a:pt x="98" y="411480"/>
                  </a:lnTo>
                  <a:lnTo>
                    <a:pt x="3048" y="365760"/>
                  </a:lnTo>
                  <a:lnTo>
                    <a:pt x="12192" y="318516"/>
                  </a:lnTo>
                  <a:lnTo>
                    <a:pt x="24384" y="274320"/>
                  </a:lnTo>
                  <a:lnTo>
                    <a:pt x="42672" y="231648"/>
                  </a:lnTo>
                  <a:lnTo>
                    <a:pt x="64008" y="192024"/>
                  </a:lnTo>
                  <a:lnTo>
                    <a:pt x="91440" y="155448"/>
                  </a:lnTo>
                  <a:lnTo>
                    <a:pt x="120396" y="121920"/>
                  </a:lnTo>
                  <a:lnTo>
                    <a:pt x="153924" y="91440"/>
                  </a:lnTo>
                  <a:lnTo>
                    <a:pt x="190500" y="65532"/>
                  </a:lnTo>
                  <a:lnTo>
                    <a:pt x="230124" y="42672"/>
                  </a:lnTo>
                  <a:lnTo>
                    <a:pt x="272795" y="24384"/>
                  </a:lnTo>
                  <a:lnTo>
                    <a:pt x="316991" y="12191"/>
                  </a:lnTo>
                  <a:lnTo>
                    <a:pt x="364236" y="3048"/>
                  </a:lnTo>
                  <a:lnTo>
                    <a:pt x="411480" y="0"/>
                  </a:lnTo>
                  <a:lnTo>
                    <a:pt x="2782824" y="0"/>
                  </a:lnTo>
                  <a:lnTo>
                    <a:pt x="2830068" y="3048"/>
                  </a:lnTo>
                  <a:lnTo>
                    <a:pt x="2877311" y="12191"/>
                  </a:lnTo>
                  <a:lnTo>
                    <a:pt x="2921508" y="24384"/>
                  </a:lnTo>
                  <a:lnTo>
                    <a:pt x="2925064" y="25908"/>
                  </a:lnTo>
                  <a:lnTo>
                    <a:pt x="413004" y="25908"/>
                  </a:lnTo>
                  <a:lnTo>
                    <a:pt x="368808" y="28956"/>
                  </a:lnTo>
                  <a:lnTo>
                    <a:pt x="324612" y="36576"/>
                  </a:lnTo>
                  <a:lnTo>
                    <a:pt x="283464" y="48767"/>
                  </a:lnTo>
                  <a:lnTo>
                    <a:pt x="243840" y="65532"/>
                  </a:lnTo>
                  <a:lnTo>
                    <a:pt x="205740" y="86867"/>
                  </a:lnTo>
                  <a:lnTo>
                    <a:pt x="172212" y="111252"/>
                  </a:lnTo>
                  <a:lnTo>
                    <a:pt x="140208" y="138684"/>
                  </a:lnTo>
                  <a:lnTo>
                    <a:pt x="111252" y="170688"/>
                  </a:lnTo>
                  <a:lnTo>
                    <a:pt x="86868" y="205740"/>
                  </a:lnTo>
                  <a:lnTo>
                    <a:pt x="65532" y="242316"/>
                  </a:lnTo>
                  <a:lnTo>
                    <a:pt x="48768" y="281940"/>
                  </a:lnTo>
                  <a:lnTo>
                    <a:pt x="36576" y="323088"/>
                  </a:lnTo>
                  <a:lnTo>
                    <a:pt x="28956" y="367284"/>
                  </a:lnTo>
                  <a:lnTo>
                    <a:pt x="26009" y="411480"/>
                  </a:lnTo>
                  <a:lnTo>
                    <a:pt x="26013" y="2008632"/>
                  </a:lnTo>
                  <a:lnTo>
                    <a:pt x="28956" y="2051304"/>
                  </a:lnTo>
                  <a:lnTo>
                    <a:pt x="36576" y="2095500"/>
                  </a:lnTo>
                  <a:lnTo>
                    <a:pt x="48768" y="2136648"/>
                  </a:lnTo>
                  <a:lnTo>
                    <a:pt x="65532" y="2176272"/>
                  </a:lnTo>
                  <a:lnTo>
                    <a:pt x="86868" y="2214372"/>
                  </a:lnTo>
                  <a:lnTo>
                    <a:pt x="111252" y="2247900"/>
                  </a:lnTo>
                  <a:lnTo>
                    <a:pt x="138684" y="2279904"/>
                  </a:lnTo>
                  <a:lnTo>
                    <a:pt x="170688" y="2308860"/>
                  </a:lnTo>
                  <a:lnTo>
                    <a:pt x="205740" y="2333244"/>
                  </a:lnTo>
                  <a:lnTo>
                    <a:pt x="242316" y="2354580"/>
                  </a:lnTo>
                  <a:lnTo>
                    <a:pt x="281940" y="2371344"/>
                  </a:lnTo>
                  <a:lnTo>
                    <a:pt x="323087" y="2383536"/>
                  </a:lnTo>
                  <a:lnTo>
                    <a:pt x="367284" y="2391156"/>
                  </a:lnTo>
                  <a:lnTo>
                    <a:pt x="413004" y="2392680"/>
                  </a:lnTo>
                  <a:lnTo>
                    <a:pt x="2930144" y="2392680"/>
                  </a:lnTo>
                  <a:lnTo>
                    <a:pt x="2923032" y="2395728"/>
                  </a:lnTo>
                  <a:lnTo>
                    <a:pt x="2878835" y="2407920"/>
                  </a:lnTo>
                  <a:lnTo>
                    <a:pt x="2831592" y="2417064"/>
                  </a:lnTo>
                  <a:lnTo>
                    <a:pt x="2784348" y="2418588"/>
                  </a:lnTo>
                  <a:close/>
                </a:path>
                <a:path w="3194685" h="2418715">
                  <a:moveTo>
                    <a:pt x="2930144" y="2392680"/>
                  </a:moveTo>
                  <a:lnTo>
                    <a:pt x="2782824" y="2392680"/>
                  </a:lnTo>
                  <a:lnTo>
                    <a:pt x="2827019" y="2391156"/>
                  </a:lnTo>
                  <a:lnTo>
                    <a:pt x="2871216" y="2383536"/>
                  </a:lnTo>
                  <a:lnTo>
                    <a:pt x="2912364" y="2371344"/>
                  </a:lnTo>
                  <a:lnTo>
                    <a:pt x="2951988" y="2354580"/>
                  </a:lnTo>
                  <a:lnTo>
                    <a:pt x="2990088" y="2333244"/>
                  </a:lnTo>
                  <a:lnTo>
                    <a:pt x="3023616" y="2308860"/>
                  </a:lnTo>
                  <a:lnTo>
                    <a:pt x="3055619" y="2281428"/>
                  </a:lnTo>
                  <a:lnTo>
                    <a:pt x="3084576" y="2249424"/>
                  </a:lnTo>
                  <a:lnTo>
                    <a:pt x="3108960" y="2214372"/>
                  </a:lnTo>
                  <a:lnTo>
                    <a:pt x="3130296" y="2177796"/>
                  </a:lnTo>
                  <a:lnTo>
                    <a:pt x="3147060" y="2138172"/>
                  </a:lnTo>
                  <a:lnTo>
                    <a:pt x="3159252" y="2097024"/>
                  </a:lnTo>
                  <a:lnTo>
                    <a:pt x="3166872" y="2052828"/>
                  </a:lnTo>
                  <a:lnTo>
                    <a:pt x="3168345" y="2008632"/>
                  </a:lnTo>
                  <a:lnTo>
                    <a:pt x="3168343" y="411480"/>
                  </a:lnTo>
                  <a:lnTo>
                    <a:pt x="3166872" y="368808"/>
                  </a:lnTo>
                  <a:lnTo>
                    <a:pt x="3159252" y="324612"/>
                  </a:lnTo>
                  <a:lnTo>
                    <a:pt x="3147060" y="283464"/>
                  </a:lnTo>
                  <a:lnTo>
                    <a:pt x="3130296" y="243840"/>
                  </a:lnTo>
                  <a:lnTo>
                    <a:pt x="3108960" y="205740"/>
                  </a:lnTo>
                  <a:lnTo>
                    <a:pt x="3084576" y="172212"/>
                  </a:lnTo>
                  <a:lnTo>
                    <a:pt x="3057144" y="140208"/>
                  </a:lnTo>
                  <a:lnTo>
                    <a:pt x="3025140" y="111252"/>
                  </a:lnTo>
                  <a:lnTo>
                    <a:pt x="2990088" y="86867"/>
                  </a:lnTo>
                  <a:lnTo>
                    <a:pt x="2953511" y="65532"/>
                  </a:lnTo>
                  <a:lnTo>
                    <a:pt x="2913888" y="48767"/>
                  </a:lnTo>
                  <a:lnTo>
                    <a:pt x="2872740" y="36576"/>
                  </a:lnTo>
                  <a:lnTo>
                    <a:pt x="2828543" y="28956"/>
                  </a:lnTo>
                  <a:lnTo>
                    <a:pt x="2782824" y="25908"/>
                  </a:lnTo>
                  <a:lnTo>
                    <a:pt x="2925064" y="25908"/>
                  </a:lnTo>
                  <a:lnTo>
                    <a:pt x="2964180" y="42672"/>
                  </a:lnTo>
                  <a:lnTo>
                    <a:pt x="3003803" y="64008"/>
                  </a:lnTo>
                  <a:lnTo>
                    <a:pt x="3040380" y="91440"/>
                  </a:lnTo>
                  <a:lnTo>
                    <a:pt x="3073908" y="120396"/>
                  </a:lnTo>
                  <a:lnTo>
                    <a:pt x="3104388" y="153924"/>
                  </a:lnTo>
                  <a:lnTo>
                    <a:pt x="3130296" y="190500"/>
                  </a:lnTo>
                  <a:lnTo>
                    <a:pt x="3153156" y="230124"/>
                  </a:lnTo>
                  <a:lnTo>
                    <a:pt x="3171444" y="272796"/>
                  </a:lnTo>
                  <a:lnTo>
                    <a:pt x="3183635" y="316992"/>
                  </a:lnTo>
                  <a:lnTo>
                    <a:pt x="3192780" y="364236"/>
                  </a:lnTo>
                  <a:lnTo>
                    <a:pt x="3194303" y="411480"/>
                  </a:lnTo>
                  <a:lnTo>
                    <a:pt x="3194254" y="2008632"/>
                  </a:lnTo>
                  <a:lnTo>
                    <a:pt x="3192780" y="2054352"/>
                  </a:lnTo>
                  <a:lnTo>
                    <a:pt x="3183635" y="2101596"/>
                  </a:lnTo>
                  <a:lnTo>
                    <a:pt x="3171444" y="2145792"/>
                  </a:lnTo>
                  <a:lnTo>
                    <a:pt x="3153156" y="2188464"/>
                  </a:lnTo>
                  <a:lnTo>
                    <a:pt x="3131819" y="2228088"/>
                  </a:lnTo>
                  <a:lnTo>
                    <a:pt x="3104388" y="2264664"/>
                  </a:lnTo>
                  <a:lnTo>
                    <a:pt x="3075432" y="2298192"/>
                  </a:lnTo>
                  <a:lnTo>
                    <a:pt x="3041903" y="2328672"/>
                  </a:lnTo>
                  <a:lnTo>
                    <a:pt x="3005327" y="2354580"/>
                  </a:lnTo>
                  <a:lnTo>
                    <a:pt x="2965703" y="2377440"/>
                  </a:lnTo>
                  <a:lnTo>
                    <a:pt x="2930144" y="2392680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380178" y="2718289"/>
            <a:ext cx="1668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5">
                <a:solidFill>
                  <a:srgbClr val="FFFFFF"/>
                </a:solidFill>
                <a:latin typeface="Cambria"/>
                <a:cs typeface="Cambria"/>
              </a:rPr>
              <a:t>W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ai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dirty="0" sz="2400" spc="-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2400" spc="15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67328" y="4492752"/>
            <a:ext cx="5657215" cy="1940560"/>
            <a:chOff x="3767328" y="4492752"/>
            <a:chExt cx="5657215" cy="1940560"/>
          </a:xfrm>
        </p:grpSpPr>
        <p:sp>
          <p:nvSpPr>
            <p:cNvPr id="22" name="object 22"/>
            <p:cNvSpPr/>
            <p:nvPr/>
          </p:nvSpPr>
          <p:spPr>
            <a:xfrm>
              <a:off x="3781043" y="4506468"/>
              <a:ext cx="5631180" cy="1914525"/>
            </a:xfrm>
            <a:custGeom>
              <a:avLst/>
              <a:gdLst/>
              <a:ahLst/>
              <a:cxnLst/>
              <a:rect l="l" t="t" r="r" b="b"/>
              <a:pathLst>
                <a:path w="5631180" h="1914525">
                  <a:moveTo>
                    <a:pt x="5312664" y="1914144"/>
                  </a:moveTo>
                  <a:lnTo>
                    <a:pt x="0" y="1914144"/>
                  </a:lnTo>
                  <a:lnTo>
                    <a:pt x="0" y="0"/>
                  </a:lnTo>
                  <a:lnTo>
                    <a:pt x="5312664" y="0"/>
                  </a:lnTo>
                  <a:lnTo>
                    <a:pt x="5359908" y="3048"/>
                  </a:lnTo>
                  <a:lnTo>
                    <a:pt x="5404104" y="13716"/>
                  </a:lnTo>
                  <a:lnTo>
                    <a:pt x="5446776" y="28956"/>
                  </a:lnTo>
                  <a:lnTo>
                    <a:pt x="5486400" y="51816"/>
                  </a:lnTo>
                  <a:lnTo>
                    <a:pt x="5521452" y="77724"/>
                  </a:lnTo>
                  <a:lnTo>
                    <a:pt x="5553456" y="109728"/>
                  </a:lnTo>
                  <a:lnTo>
                    <a:pt x="5579364" y="144779"/>
                  </a:lnTo>
                  <a:lnTo>
                    <a:pt x="5602224" y="184404"/>
                  </a:lnTo>
                  <a:lnTo>
                    <a:pt x="5617464" y="227076"/>
                  </a:lnTo>
                  <a:lnTo>
                    <a:pt x="5628132" y="271272"/>
                  </a:lnTo>
                  <a:lnTo>
                    <a:pt x="5631180" y="318515"/>
                  </a:lnTo>
                  <a:lnTo>
                    <a:pt x="5631180" y="1595628"/>
                  </a:lnTo>
                  <a:lnTo>
                    <a:pt x="5628132" y="1642871"/>
                  </a:lnTo>
                  <a:lnTo>
                    <a:pt x="5617464" y="1687067"/>
                  </a:lnTo>
                  <a:lnTo>
                    <a:pt x="5602224" y="1729740"/>
                  </a:lnTo>
                  <a:lnTo>
                    <a:pt x="5579364" y="1769363"/>
                  </a:lnTo>
                  <a:lnTo>
                    <a:pt x="5553456" y="1804416"/>
                  </a:lnTo>
                  <a:lnTo>
                    <a:pt x="5521452" y="1836420"/>
                  </a:lnTo>
                  <a:lnTo>
                    <a:pt x="5486400" y="1862328"/>
                  </a:lnTo>
                  <a:lnTo>
                    <a:pt x="5446776" y="1885187"/>
                  </a:lnTo>
                  <a:lnTo>
                    <a:pt x="5404104" y="1900428"/>
                  </a:lnTo>
                  <a:lnTo>
                    <a:pt x="5359908" y="1911095"/>
                  </a:lnTo>
                  <a:lnTo>
                    <a:pt x="5312664" y="1914144"/>
                  </a:lnTo>
                  <a:close/>
                </a:path>
              </a:pathLst>
            </a:custGeom>
            <a:solidFill>
              <a:srgbClr val="CCCFD6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67328" y="4492752"/>
              <a:ext cx="5657215" cy="1940560"/>
            </a:xfrm>
            <a:custGeom>
              <a:avLst/>
              <a:gdLst/>
              <a:ahLst/>
              <a:cxnLst/>
              <a:rect l="l" t="t" r="r" b="b"/>
              <a:pathLst>
                <a:path w="5657215" h="1940560">
                  <a:moveTo>
                    <a:pt x="5326379" y="1940052"/>
                  </a:moveTo>
                  <a:lnTo>
                    <a:pt x="6095" y="1940052"/>
                  </a:lnTo>
                  <a:lnTo>
                    <a:pt x="0" y="1935480"/>
                  </a:lnTo>
                  <a:lnTo>
                    <a:pt x="0" y="6095"/>
                  </a:lnTo>
                  <a:lnTo>
                    <a:pt x="6095" y="0"/>
                  </a:lnTo>
                  <a:lnTo>
                    <a:pt x="5326379" y="0"/>
                  </a:lnTo>
                  <a:lnTo>
                    <a:pt x="5373623" y="4571"/>
                  </a:lnTo>
                  <a:lnTo>
                    <a:pt x="5375147" y="4571"/>
                  </a:lnTo>
                  <a:lnTo>
                    <a:pt x="5414336" y="13716"/>
                  </a:lnTo>
                  <a:lnTo>
                    <a:pt x="25907" y="13716"/>
                  </a:lnTo>
                  <a:lnTo>
                    <a:pt x="13716" y="25908"/>
                  </a:lnTo>
                  <a:lnTo>
                    <a:pt x="25907" y="25908"/>
                  </a:lnTo>
                  <a:lnTo>
                    <a:pt x="25907" y="1914144"/>
                  </a:lnTo>
                  <a:lnTo>
                    <a:pt x="13716" y="1914144"/>
                  </a:lnTo>
                  <a:lnTo>
                    <a:pt x="25907" y="1927860"/>
                  </a:lnTo>
                  <a:lnTo>
                    <a:pt x="5414336" y="1927860"/>
                  </a:lnTo>
                  <a:lnTo>
                    <a:pt x="5375147" y="1937004"/>
                  </a:lnTo>
                  <a:lnTo>
                    <a:pt x="5373623" y="1937004"/>
                  </a:lnTo>
                  <a:lnTo>
                    <a:pt x="5326379" y="1940052"/>
                  </a:lnTo>
                  <a:close/>
                </a:path>
                <a:path w="5657215" h="1940560">
                  <a:moveTo>
                    <a:pt x="25907" y="25908"/>
                  </a:moveTo>
                  <a:lnTo>
                    <a:pt x="13716" y="25908"/>
                  </a:lnTo>
                  <a:lnTo>
                    <a:pt x="25907" y="13716"/>
                  </a:lnTo>
                  <a:lnTo>
                    <a:pt x="25907" y="25908"/>
                  </a:lnTo>
                  <a:close/>
                </a:path>
                <a:path w="5657215" h="1940560">
                  <a:moveTo>
                    <a:pt x="5603748" y="204216"/>
                  </a:moveTo>
                  <a:lnTo>
                    <a:pt x="5582412" y="166116"/>
                  </a:lnTo>
                  <a:lnTo>
                    <a:pt x="5558028" y="132588"/>
                  </a:lnTo>
                  <a:lnTo>
                    <a:pt x="5527548" y="102108"/>
                  </a:lnTo>
                  <a:lnTo>
                    <a:pt x="5492495" y="76200"/>
                  </a:lnTo>
                  <a:lnTo>
                    <a:pt x="5454395" y="54864"/>
                  </a:lnTo>
                  <a:lnTo>
                    <a:pt x="5455919" y="54864"/>
                  </a:lnTo>
                  <a:lnTo>
                    <a:pt x="5413247" y="39624"/>
                  </a:lnTo>
                  <a:lnTo>
                    <a:pt x="5414771" y="39624"/>
                  </a:lnTo>
                  <a:lnTo>
                    <a:pt x="5370575" y="30480"/>
                  </a:lnTo>
                  <a:lnTo>
                    <a:pt x="5372099" y="30480"/>
                  </a:lnTo>
                  <a:lnTo>
                    <a:pt x="5326379" y="25908"/>
                  </a:lnTo>
                  <a:lnTo>
                    <a:pt x="25907" y="25908"/>
                  </a:lnTo>
                  <a:lnTo>
                    <a:pt x="25907" y="13716"/>
                  </a:lnTo>
                  <a:lnTo>
                    <a:pt x="5414336" y="13716"/>
                  </a:lnTo>
                  <a:lnTo>
                    <a:pt x="5420868" y="15240"/>
                  </a:lnTo>
                  <a:lnTo>
                    <a:pt x="5422392" y="15240"/>
                  </a:lnTo>
                  <a:lnTo>
                    <a:pt x="5465064" y="30480"/>
                  </a:lnTo>
                  <a:lnTo>
                    <a:pt x="5465064" y="32004"/>
                  </a:lnTo>
                  <a:lnTo>
                    <a:pt x="5466588" y="32004"/>
                  </a:lnTo>
                  <a:lnTo>
                    <a:pt x="5506212" y="53340"/>
                  </a:lnTo>
                  <a:lnTo>
                    <a:pt x="5542788" y="82296"/>
                  </a:lnTo>
                  <a:lnTo>
                    <a:pt x="5576316" y="114300"/>
                  </a:lnTo>
                  <a:lnTo>
                    <a:pt x="5603748" y="150876"/>
                  </a:lnTo>
                  <a:lnTo>
                    <a:pt x="5626608" y="192024"/>
                  </a:lnTo>
                  <a:lnTo>
                    <a:pt x="5626608" y="193548"/>
                  </a:lnTo>
                  <a:lnTo>
                    <a:pt x="5630200" y="202692"/>
                  </a:lnTo>
                  <a:lnTo>
                    <a:pt x="5603748" y="202692"/>
                  </a:lnTo>
                  <a:lnTo>
                    <a:pt x="5603748" y="204216"/>
                  </a:lnTo>
                  <a:close/>
                </a:path>
                <a:path w="5657215" h="1940560">
                  <a:moveTo>
                    <a:pt x="5618988" y="245364"/>
                  </a:moveTo>
                  <a:lnTo>
                    <a:pt x="5603748" y="202692"/>
                  </a:lnTo>
                  <a:lnTo>
                    <a:pt x="5630200" y="202692"/>
                  </a:lnTo>
                  <a:lnTo>
                    <a:pt x="5643372" y="236220"/>
                  </a:lnTo>
                  <a:lnTo>
                    <a:pt x="5643372" y="237744"/>
                  </a:lnTo>
                  <a:lnTo>
                    <a:pt x="5644794" y="243840"/>
                  </a:lnTo>
                  <a:lnTo>
                    <a:pt x="5618988" y="243840"/>
                  </a:lnTo>
                  <a:lnTo>
                    <a:pt x="5618988" y="245364"/>
                  </a:lnTo>
                  <a:close/>
                </a:path>
                <a:path w="5657215" h="1940560">
                  <a:moveTo>
                    <a:pt x="5628132" y="288036"/>
                  </a:moveTo>
                  <a:lnTo>
                    <a:pt x="5618988" y="243840"/>
                  </a:lnTo>
                  <a:lnTo>
                    <a:pt x="5644794" y="243840"/>
                  </a:lnTo>
                  <a:lnTo>
                    <a:pt x="5654040" y="283464"/>
                  </a:lnTo>
                  <a:lnTo>
                    <a:pt x="5654138" y="286512"/>
                  </a:lnTo>
                  <a:lnTo>
                    <a:pt x="5628132" y="286512"/>
                  </a:lnTo>
                  <a:lnTo>
                    <a:pt x="5628132" y="288036"/>
                  </a:lnTo>
                  <a:close/>
                </a:path>
                <a:path w="5657215" h="1940560">
                  <a:moveTo>
                    <a:pt x="5654138" y="1655064"/>
                  </a:moveTo>
                  <a:lnTo>
                    <a:pt x="5628132" y="1655064"/>
                  </a:lnTo>
                  <a:lnTo>
                    <a:pt x="5631180" y="1609344"/>
                  </a:lnTo>
                  <a:lnTo>
                    <a:pt x="5631081" y="332232"/>
                  </a:lnTo>
                  <a:lnTo>
                    <a:pt x="5628132" y="286512"/>
                  </a:lnTo>
                  <a:lnTo>
                    <a:pt x="5654138" y="286512"/>
                  </a:lnTo>
                  <a:lnTo>
                    <a:pt x="5657088" y="332232"/>
                  </a:lnTo>
                  <a:lnTo>
                    <a:pt x="5657088" y="1609344"/>
                  </a:lnTo>
                  <a:lnTo>
                    <a:pt x="5654138" y="1655064"/>
                  </a:lnTo>
                  <a:close/>
                </a:path>
                <a:path w="5657215" h="1940560">
                  <a:moveTo>
                    <a:pt x="5644794" y="1697736"/>
                  </a:moveTo>
                  <a:lnTo>
                    <a:pt x="5618988" y="1697736"/>
                  </a:lnTo>
                  <a:lnTo>
                    <a:pt x="5628132" y="1653540"/>
                  </a:lnTo>
                  <a:lnTo>
                    <a:pt x="5628132" y="1655064"/>
                  </a:lnTo>
                  <a:lnTo>
                    <a:pt x="5654138" y="1655064"/>
                  </a:lnTo>
                  <a:lnTo>
                    <a:pt x="5654040" y="1658112"/>
                  </a:lnTo>
                  <a:lnTo>
                    <a:pt x="5644794" y="1697736"/>
                  </a:lnTo>
                  <a:close/>
                </a:path>
                <a:path w="5657215" h="1940560">
                  <a:moveTo>
                    <a:pt x="5630200" y="1738883"/>
                  </a:moveTo>
                  <a:lnTo>
                    <a:pt x="5603748" y="1738883"/>
                  </a:lnTo>
                  <a:lnTo>
                    <a:pt x="5618988" y="1696212"/>
                  </a:lnTo>
                  <a:lnTo>
                    <a:pt x="5618988" y="1697736"/>
                  </a:lnTo>
                  <a:lnTo>
                    <a:pt x="5644794" y="1697736"/>
                  </a:lnTo>
                  <a:lnTo>
                    <a:pt x="5643372" y="1703832"/>
                  </a:lnTo>
                  <a:lnTo>
                    <a:pt x="5643372" y="1705356"/>
                  </a:lnTo>
                  <a:lnTo>
                    <a:pt x="5630200" y="1738883"/>
                  </a:lnTo>
                  <a:close/>
                </a:path>
                <a:path w="5657215" h="1940560">
                  <a:moveTo>
                    <a:pt x="5414336" y="1927860"/>
                  </a:moveTo>
                  <a:lnTo>
                    <a:pt x="25907" y="1927860"/>
                  </a:lnTo>
                  <a:lnTo>
                    <a:pt x="25907" y="1914144"/>
                  </a:lnTo>
                  <a:lnTo>
                    <a:pt x="5324855" y="1914144"/>
                  </a:lnTo>
                  <a:lnTo>
                    <a:pt x="5372099" y="1911096"/>
                  </a:lnTo>
                  <a:lnTo>
                    <a:pt x="5370575" y="1911096"/>
                  </a:lnTo>
                  <a:lnTo>
                    <a:pt x="5414771" y="1901952"/>
                  </a:lnTo>
                  <a:lnTo>
                    <a:pt x="5413247" y="1901952"/>
                  </a:lnTo>
                  <a:lnTo>
                    <a:pt x="5455919" y="1886712"/>
                  </a:lnTo>
                  <a:lnTo>
                    <a:pt x="5454395" y="1886712"/>
                  </a:lnTo>
                  <a:lnTo>
                    <a:pt x="5490971" y="1865376"/>
                  </a:lnTo>
                  <a:lnTo>
                    <a:pt x="5526024" y="1840992"/>
                  </a:lnTo>
                  <a:lnTo>
                    <a:pt x="5556504" y="1810512"/>
                  </a:lnTo>
                  <a:lnTo>
                    <a:pt x="5582412" y="1775460"/>
                  </a:lnTo>
                  <a:lnTo>
                    <a:pt x="5603748" y="1737360"/>
                  </a:lnTo>
                  <a:lnTo>
                    <a:pt x="5603748" y="1738883"/>
                  </a:lnTo>
                  <a:lnTo>
                    <a:pt x="5630200" y="1738883"/>
                  </a:lnTo>
                  <a:lnTo>
                    <a:pt x="5626608" y="1748028"/>
                  </a:lnTo>
                  <a:lnTo>
                    <a:pt x="5626608" y="1749552"/>
                  </a:lnTo>
                  <a:lnTo>
                    <a:pt x="5605272" y="1789176"/>
                  </a:lnTo>
                  <a:lnTo>
                    <a:pt x="5576316" y="1825752"/>
                  </a:lnTo>
                  <a:lnTo>
                    <a:pt x="5544312" y="1859280"/>
                  </a:lnTo>
                  <a:lnTo>
                    <a:pt x="5507736" y="1886712"/>
                  </a:lnTo>
                  <a:lnTo>
                    <a:pt x="5466588" y="1909572"/>
                  </a:lnTo>
                  <a:lnTo>
                    <a:pt x="5465064" y="1909572"/>
                  </a:lnTo>
                  <a:lnTo>
                    <a:pt x="5422392" y="1926336"/>
                  </a:lnTo>
                  <a:lnTo>
                    <a:pt x="5420868" y="1926336"/>
                  </a:lnTo>
                  <a:lnTo>
                    <a:pt x="5414336" y="1927860"/>
                  </a:lnTo>
                  <a:close/>
                </a:path>
                <a:path w="5657215" h="1940560">
                  <a:moveTo>
                    <a:pt x="25907" y="1927860"/>
                  </a:moveTo>
                  <a:lnTo>
                    <a:pt x="13716" y="1914144"/>
                  </a:lnTo>
                  <a:lnTo>
                    <a:pt x="25907" y="1914144"/>
                  </a:lnTo>
                  <a:lnTo>
                    <a:pt x="25907" y="1927860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013686" y="4588309"/>
            <a:ext cx="5079365" cy="71310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240665" marR="5080" indent="-228600">
              <a:lnSpc>
                <a:spcPts val="2530"/>
              </a:lnSpc>
              <a:spcBef>
                <a:spcPts val="475"/>
              </a:spcBef>
              <a:buChar char="•"/>
              <a:tabLst>
                <a:tab pos="241300" algn="l"/>
                <a:tab pos="1091565" algn="l"/>
                <a:tab pos="1402080" algn="l"/>
                <a:tab pos="1975485" algn="l"/>
                <a:tab pos="2185670" algn="l"/>
                <a:tab pos="2658110" algn="l"/>
                <a:tab pos="2780030" algn="l"/>
                <a:tab pos="3489960" algn="l"/>
                <a:tab pos="4401185" algn="l"/>
                <a:tab pos="4846320" algn="l"/>
                <a:tab pos="4916805" algn="l"/>
              </a:tabLst>
            </a:pPr>
            <a:r>
              <a:rPr dirty="0" sz="2400" spc="-25">
                <a:latin typeface="Cambria"/>
                <a:cs typeface="Cambria"/>
              </a:rPr>
              <a:t>t</a:t>
            </a:r>
            <a:r>
              <a:rPr dirty="0" sz="2400" spc="25">
                <a:latin typeface="Cambria"/>
                <a:cs typeface="Cambria"/>
              </a:rPr>
              <a:t>i</a:t>
            </a:r>
            <a:r>
              <a:rPr dirty="0" sz="2400" spc="-30">
                <a:latin typeface="Cambria"/>
                <a:cs typeface="Cambria"/>
              </a:rPr>
              <a:t>m</a:t>
            </a:r>
            <a:r>
              <a:rPr dirty="0" sz="2400">
                <a:latin typeface="Cambria"/>
                <a:cs typeface="Cambria"/>
              </a:rPr>
              <a:t>e	</a:t>
            </a:r>
            <a:r>
              <a:rPr dirty="0" sz="2400" spc="-35">
                <a:latin typeface="Cambria"/>
                <a:cs typeface="Cambria"/>
              </a:rPr>
              <a:t>fr</a:t>
            </a:r>
            <a:r>
              <a:rPr dirty="0" sz="2400" spc="-30">
                <a:latin typeface="Cambria"/>
                <a:cs typeface="Cambria"/>
              </a:rPr>
              <a:t>o</a:t>
            </a:r>
            <a:r>
              <a:rPr dirty="0" sz="2400">
                <a:latin typeface="Cambria"/>
                <a:cs typeface="Cambria"/>
              </a:rPr>
              <a:t>m	</a:t>
            </a:r>
            <a:r>
              <a:rPr dirty="0" sz="2400" spc="25">
                <a:latin typeface="Cambria"/>
                <a:cs typeface="Cambria"/>
              </a:rPr>
              <a:t>t</a:t>
            </a:r>
            <a:r>
              <a:rPr dirty="0" sz="2400" spc="-30">
                <a:latin typeface="Cambria"/>
                <a:cs typeface="Cambria"/>
              </a:rPr>
              <a:t>h</a:t>
            </a:r>
            <a:r>
              <a:rPr dirty="0" sz="2400">
                <a:latin typeface="Cambria"/>
                <a:cs typeface="Cambria"/>
              </a:rPr>
              <a:t>e	s</a:t>
            </a:r>
            <a:r>
              <a:rPr dirty="0" sz="2400" spc="-10">
                <a:latin typeface="Cambria"/>
                <a:cs typeface="Cambria"/>
              </a:rPr>
              <a:t>u</a:t>
            </a:r>
            <a:r>
              <a:rPr dirty="0" sz="2400" spc="5">
                <a:latin typeface="Cambria"/>
                <a:cs typeface="Cambria"/>
              </a:rPr>
              <a:t>b</a:t>
            </a:r>
            <a:r>
              <a:rPr dirty="0" sz="2400" spc="-5">
                <a:latin typeface="Cambria"/>
                <a:cs typeface="Cambria"/>
              </a:rPr>
              <a:t>m</a:t>
            </a:r>
            <a:r>
              <a:rPr dirty="0" sz="2400" spc="-20">
                <a:latin typeface="Cambria"/>
                <a:cs typeface="Cambria"/>
              </a:rPr>
              <a:t>i</a:t>
            </a:r>
            <a:r>
              <a:rPr dirty="0" sz="2400" spc="20">
                <a:latin typeface="Cambria"/>
                <a:cs typeface="Cambria"/>
              </a:rPr>
              <a:t>s</a:t>
            </a:r>
            <a:r>
              <a:rPr dirty="0" sz="2400" spc="-25">
                <a:latin typeface="Cambria"/>
                <a:cs typeface="Cambria"/>
              </a:rPr>
              <a:t>s</a:t>
            </a:r>
            <a:r>
              <a:rPr dirty="0" sz="2400" spc="25">
                <a:latin typeface="Cambria"/>
                <a:cs typeface="Cambria"/>
              </a:rPr>
              <a:t>i</a:t>
            </a:r>
            <a:r>
              <a:rPr dirty="0" sz="2400" spc="-30">
                <a:latin typeface="Cambria"/>
                <a:cs typeface="Cambria"/>
              </a:rPr>
              <a:t>o</a:t>
            </a:r>
            <a:r>
              <a:rPr dirty="0" sz="2400">
                <a:latin typeface="Cambria"/>
                <a:cs typeface="Cambria"/>
              </a:rPr>
              <a:t>n	</a:t>
            </a:r>
            <a:r>
              <a:rPr dirty="0" sz="2400" spc="-5">
                <a:latin typeface="Cambria"/>
                <a:cs typeface="Cambria"/>
              </a:rPr>
              <a:t>o</a:t>
            </a:r>
            <a:r>
              <a:rPr dirty="0" sz="2400">
                <a:latin typeface="Cambria"/>
                <a:cs typeface="Cambria"/>
              </a:rPr>
              <a:t>f		a  </a:t>
            </a:r>
            <a:r>
              <a:rPr dirty="0" sz="2400" spc="-35">
                <a:latin typeface="Cambria"/>
                <a:cs typeface="Cambria"/>
              </a:rPr>
              <a:t>r</a:t>
            </a:r>
            <a:r>
              <a:rPr dirty="0" sz="2400" spc="5">
                <a:latin typeface="Cambria"/>
                <a:cs typeface="Cambria"/>
              </a:rPr>
              <a:t>e</a:t>
            </a:r>
            <a:r>
              <a:rPr dirty="0" sz="2400" spc="-20">
                <a:latin typeface="Cambria"/>
                <a:cs typeface="Cambria"/>
              </a:rPr>
              <a:t>q</a:t>
            </a:r>
            <a:r>
              <a:rPr dirty="0" sz="2400" spc="-10">
                <a:latin typeface="Cambria"/>
                <a:cs typeface="Cambria"/>
              </a:rPr>
              <a:t>u</a:t>
            </a:r>
            <a:r>
              <a:rPr dirty="0" sz="2400" spc="5">
                <a:latin typeface="Cambria"/>
                <a:cs typeface="Cambria"/>
              </a:rPr>
              <a:t>e</a:t>
            </a:r>
            <a:r>
              <a:rPr dirty="0" sz="2400">
                <a:latin typeface="Cambria"/>
                <a:cs typeface="Cambria"/>
              </a:rPr>
              <a:t>st	</a:t>
            </a:r>
            <a:r>
              <a:rPr dirty="0" sz="2400" spc="-10">
                <a:latin typeface="Cambria"/>
                <a:cs typeface="Cambria"/>
              </a:rPr>
              <a:t>u</a:t>
            </a:r>
            <a:r>
              <a:rPr dirty="0" sz="2400">
                <a:latin typeface="Cambria"/>
                <a:cs typeface="Cambria"/>
              </a:rPr>
              <a:t>n</a:t>
            </a:r>
            <a:r>
              <a:rPr dirty="0" sz="2400" spc="-25">
                <a:latin typeface="Cambria"/>
                <a:cs typeface="Cambria"/>
              </a:rPr>
              <a:t>t</a:t>
            </a:r>
            <a:r>
              <a:rPr dirty="0" sz="2400" spc="5">
                <a:latin typeface="Cambria"/>
                <a:cs typeface="Cambria"/>
              </a:rPr>
              <a:t>i</a:t>
            </a:r>
            <a:r>
              <a:rPr dirty="0" sz="2400">
                <a:latin typeface="Cambria"/>
                <a:cs typeface="Cambria"/>
              </a:rPr>
              <a:t>l	</a:t>
            </a:r>
            <a:r>
              <a:rPr dirty="0" sz="2400" spc="-25">
                <a:latin typeface="Cambria"/>
                <a:cs typeface="Cambria"/>
              </a:rPr>
              <a:t>t</a:t>
            </a:r>
            <a:r>
              <a:rPr dirty="0" sz="2400" spc="15">
                <a:latin typeface="Cambria"/>
                <a:cs typeface="Cambria"/>
              </a:rPr>
              <a:t>h</a:t>
            </a:r>
            <a:r>
              <a:rPr dirty="0" sz="2400">
                <a:latin typeface="Cambria"/>
                <a:cs typeface="Cambria"/>
              </a:rPr>
              <a:t>e		</a:t>
            </a:r>
            <a:r>
              <a:rPr dirty="0" sz="2400" spc="-10">
                <a:latin typeface="Cambria"/>
                <a:cs typeface="Cambria"/>
              </a:rPr>
              <a:t>f</a:t>
            </a:r>
            <a:r>
              <a:rPr dirty="0" sz="2400" spc="5">
                <a:latin typeface="Cambria"/>
                <a:cs typeface="Cambria"/>
              </a:rPr>
              <a:t>i</a:t>
            </a:r>
            <a:r>
              <a:rPr dirty="0" sz="2400" spc="-10">
                <a:latin typeface="Cambria"/>
                <a:cs typeface="Cambria"/>
              </a:rPr>
              <a:t>r</a:t>
            </a:r>
            <a:r>
              <a:rPr dirty="0" sz="2400">
                <a:latin typeface="Cambria"/>
                <a:cs typeface="Cambria"/>
              </a:rPr>
              <a:t>st	</a:t>
            </a:r>
            <a:r>
              <a:rPr dirty="0" sz="2400" spc="-35">
                <a:latin typeface="Cambria"/>
                <a:cs typeface="Cambria"/>
              </a:rPr>
              <a:t>r</a:t>
            </a:r>
            <a:r>
              <a:rPr dirty="0" sz="2400" spc="5">
                <a:latin typeface="Cambria"/>
                <a:cs typeface="Cambria"/>
              </a:rPr>
              <a:t>e</a:t>
            </a:r>
            <a:r>
              <a:rPr dirty="0" sz="2400">
                <a:latin typeface="Cambria"/>
                <a:cs typeface="Cambria"/>
              </a:rPr>
              <a:t>s</a:t>
            </a:r>
            <a:r>
              <a:rPr dirty="0" sz="2400" spc="5">
                <a:latin typeface="Cambria"/>
                <a:cs typeface="Cambria"/>
              </a:rPr>
              <a:t>p</a:t>
            </a:r>
            <a:r>
              <a:rPr dirty="0" sz="2400" spc="-30">
                <a:latin typeface="Cambria"/>
                <a:cs typeface="Cambria"/>
              </a:rPr>
              <a:t>o</a:t>
            </a:r>
            <a:r>
              <a:rPr dirty="0" sz="2400">
                <a:latin typeface="Cambria"/>
                <a:cs typeface="Cambria"/>
              </a:rPr>
              <a:t>n</a:t>
            </a:r>
            <a:r>
              <a:rPr dirty="0" sz="2400" spc="-25">
                <a:latin typeface="Cambria"/>
                <a:cs typeface="Cambria"/>
              </a:rPr>
              <a:t>s</a:t>
            </a:r>
            <a:r>
              <a:rPr dirty="0" sz="2400">
                <a:latin typeface="Cambria"/>
                <a:cs typeface="Cambria"/>
              </a:rPr>
              <a:t>e	</a:t>
            </a:r>
            <a:r>
              <a:rPr dirty="0" sz="2400" spc="25">
                <a:latin typeface="Cambria"/>
                <a:cs typeface="Cambria"/>
              </a:rPr>
              <a:t>i</a:t>
            </a:r>
            <a:r>
              <a:rPr dirty="0" sz="2400">
                <a:latin typeface="Cambria"/>
                <a:cs typeface="Cambria"/>
              </a:rPr>
              <a:t>s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2285" y="5231394"/>
            <a:ext cx="4852035" cy="1036319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algn="just" marL="12700" marR="5080">
              <a:lnSpc>
                <a:spcPct val="88100"/>
              </a:lnSpc>
              <a:spcBef>
                <a:spcPts val="440"/>
              </a:spcBef>
            </a:pPr>
            <a:r>
              <a:rPr dirty="0" sz="2400" spc="-15">
                <a:latin typeface="Cambria"/>
                <a:cs typeface="Cambria"/>
              </a:rPr>
              <a:t>produced </a:t>
            </a:r>
            <a:r>
              <a:rPr dirty="0" sz="2400" spc="10">
                <a:latin typeface="Cambria"/>
                <a:cs typeface="Cambria"/>
              </a:rPr>
              <a:t>or </a:t>
            </a:r>
            <a:r>
              <a:rPr dirty="0" sz="2400" spc="-5">
                <a:latin typeface="Cambria"/>
                <a:cs typeface="Cambria"/>
              </a:rPr>
              <a:t>amount of </a:t>
            </a:r>
            <a:r>
              <a:rPr dirty="0" sz="2400" spc="-10">
                <a:latin typeface="Cambria"/>
                <a:cs typeface="Cambria"/>
              </a:rPr>
              <a:t>time it </a:t>
            </a:r>
            <a:r>
              <a:rPr dirty="0" sz="2400" spc="-20">
                <a:latin typeface="Cambria"/>
                <a:cs typeface="Cambria"/>
              </a:rPr>
              <a:t>takes 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from </a:t>
            </a:r>
            <a:r>
              <a:rPr dirty="0" sz="2400" spc="-15">
                <a:latin typeface="Cambria"/>
                <a:cs typeface="Cambria"/>
              </a:rPr>
              <a:t>when </a:t>
            </a:r>
            <a:r>
              <a:rPr dirty="0" sz="2400">
                <a:latin typeface="Cambria"/>
                <a:cs typeface="Cambria"/>
              </a:rPr>
              <a:t>a </a:t>
            </a:r>
            <a:r>
              <a:rPr dirty="0" sz="2400" spc="-15">
                <a:latin typeface="Cambria"/>
                <a:cs typeface="Cambria"/>
              </a:rPr>
              <a:t>request </a:t>
            </a:r>
            <a:r>
              <a:rPr dirty="0" sz="2400" spc="-30">
                <a:latin typeface="Cambria"/>
                <a:cs typeface="Cambria"/>
              </a:rPr>
              <a:t>was </a:t>
            </a:r>
            <a:r>
              <a:rPr dirty="0" sz="2400" spc="-10">
                <a:latin typeface="Cambria"/>
                <a:cs typeface="Cambria"/>
              </a:rPr>
              <a:t>submitted </a:t>
            </a:r>
            <a:r>
              <a:rPr dirty="0" sz="2400" spc="-5">
                <a:latin typeface="Cambria"/>
                <a:cs typeface="Cambria"/>
              </a:rPr>
              <a:t> until</a:t>
            </a:r>
            <a:r>
              <a:rPr dirty="0" sz="2400" spc="-6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first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response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produced.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8931" y="4253484"/>
            <a:ext cx="3194685" cy="2418715"/>
            <a:chOff x="598931" y="4253484"/>
            <a:chExt cx="3194685" cy="2418715"/>
          </a:xfrm>
        </p:grpSpPr>
        <p:sp>
          <p:nvSpPr>
            <p:cNvPr id="27" name="object 27"/>
            <p:cNvSpPr/>
            <p:nvPr/>
          </p:nvSpPr>
          <p:spPr>
            <a:xfrm>
              <a:off x="612648" y="4267200"/>
              <a:ext cx="3168650" cy="2392680"/>
            </a:xfrm>
            <a:custGeom>
              <a:avLst/>
              <a:gdLst/>
              <a:ahLst/>
              <a:cxnLst/>
              <a:rect l="l" t="t" r="r" b="b"/>
              <a:pathLst>
                <a:path w="3168650" h="2392679">
                  <a:moveTo>
                    <a:pt x="2769108" y="2392679"/>
                  </a:moveTo>
                  <a:lnTo>
                    <a:pt x="399287" y="2392679"/>
                  </a:lnTo>
                  <a:lnTo>
                    <a:pt x="352044" y="2389632"/>
                  </a:lnTo>
                  <a:lnTo>
                    <a:pt x="307848" y="2382012"/>
                  </a:lnTo>
                  <a:lnTo>
                    <a:pt x="263651" y="2369820"/>
                  </a:lnTo>
                  <a:lnTo>
                    <a:pt x="224027" y="2351532"/>
                  </a:lnTo>
                  <a:lnTo>
                    <a:pt x="184404" y="2330195"/>
                  </a:lnTo>
                  <a:lnTo>
                    <a:pt x="149351" y="2304287"/>
                  </a:lnTo>
                  <a:lnTo>
                    <a:pt x="117348" y="2275332"/>
                  </a:lnTo>
                  <a:lnTo>
                    <a:pt x="86867" y="2243328"/>
                  </a:lnTo>
                  <a:lnTo>
                    <a:pt x="62483" y="2208275"/>
                  </a:lnTo>
                  <a:lnTo>
                    <a:pt x="41148" y="2168651"/>
                  </a:lnTo>
                  <a:lnTo>
                    <a:pt x="22859" y="2129028"/>
                  </a:lnTo>
                  <a:lnTo>
                    <a:pt x="10667" y="2084832"/>
                  </a:lnTo>
                  <a:lnTo>
                    <a:pt x="3048" y="2040636"/>
                  </a:lnTo>
                  <a:lnTo>
                    <a:pt x="0" y="1993391"/>
                  </a:lnTo>
                  <a:lnTo>
                    <a:pt x="0" y="399287"/>
                  </a:lnTo>
                  <a:lnTo>
                    <a:pt x="3048" y="352043"/>
                  </a:lnTo>
                  <a:lnTo>
                    <a:pt x="10667" y="307848"/>
                  </a:lnTo>
                  <a:lnTo>
                    <a:pt x="22859" y="263652"/>
                  </a:lnTo>
                  <a:lnTo>
                    <a:pt x="41148" y="224028"/>
                  </a:lnTo>
                  <a:lnTo>
                    <a:pt x="62483" y="184404"/>
                  </a:lnTo>
                  <a:lnTo>
                    <a:pt x="86867" y="149352"/>
                  </a:lnTo>
                  <a:lnTo>
                    <a:pt x="117348" y="117348"/>
                  </a:lnTo>
                  <a:lnTo>
                    <a:pt x="149351" y="86868"/>
                  </a:lnTo>
                  <a:lnTo>
                    <a:pt x="184404" y="62484"/>
                  </a:lnTo>
                  <a:lnTo>
                    <a:pt x="224027" y="41148"/>
                  </a:lnTo>
                  <a:lnTo>
                    <a:pt x="263651" y="22859"/>
                  </a:lnTo>
                  <a:lnTo>
                    <a:pt x="307848" y="10668"/>
                  </a:lnTo>
                  <a:lnTo>
                    <a:pt x="352044" y="3048"/>
                  </a:lnTo>
                  <a:lnTo>
                    <a:pt x="399287" y="0"/>
                  </a:lnTo>
                  <a:lnTo>
                    <a:pt x="2769108" y="0"/>
                  </a:lnTo>
                  <a:lnTo>
                    <a:pt x="2816352" y="3048"/>
                  </a:lnTo>
                  <a:lnTo>
                    <a:pt x="2860548" y="10668"/>
                  </a:lnTo>
                  <a:lnTo>
                    <a:pt x="2904744" y="22859"/>
                  </a:lnTo>
                  <a:lnTo>
                    <a:pt x="2944368" y="41148"/>
                  </a:lnTo>
                  <a:lnTo>
                    <a:pt x="2983992" y="62484"/>
                  </a:lnTo>
                  <a:lnTo>
                    <a:pt x="3019044" y="86868"/>
                  </a:lnTo>
                  <a:lnTo>
                    <a:pt x="3051048" y="117348"/>
                  </a:lnTo>
                  <a:lnTo>
                    <a:pt x="3080004" y="149352"/>
                  </a:lnTo>
                  <a:lnTo>
                    <a:pt x="3105912" y="184404"/>
                  </a:lnTo>
                  <a:lnTo>
                    <a:pt x="3127247" y="224028"/>
                  </a:lnTo>
                  <a:lnTo>
                    <a:pt x="3145536" y="263652"/>
                  </a:lnTo>
                  <a:lnTo>
                    <a:pt x="3157728" y="307848"/>
                  </a:lnTo>
                  <a:lnTo>
                    <a:pt x="3165347" y="352043"/>
                  </a:lnTo>
                  <a:lnTo>
                    <a:pt x="3168395" y="399287"/>
                  </a:lnTo>
                  <a:lnTo>
                    <a:pt x="3168395" y="1993391"/>
                  </a:lnTo>
                  <a:lnTo>
                    <a:pt x="3165347" y="2040636"/>
                  </a:lnTo>
                  <a:lnTo>
                    <a:pt x="3157728" y="2084832"/>
                  </a:lnTo>
                  <a:lnTo>
                    <a:pt x="3145536" y="2129028"/>
                  </a:lnTo>
                  <a:lnTo>
                    <a:pt x="3127247" y="2168651"/>
                  </a:lnTo>
                  <a:lnTo>
                    <a:pt x="3105912" y="2208275"/>
                  </a:lnTo>
                  <a:lnTo>
                    <a:pt x="3080004" y="2243328"/>
                  </a:lnTo>
                  <a:lnTo>
                    <a:pt x="3051048" y="2275332"/>
                  </a:lnTo>
                  <a:lnTo>
                    <a:pt x="3019044" y="2304287"/>
                  </a:lnTo>
                  <a:lnTo>
                    <a:pt x="2983992" y="2330195"/>
                  </a:lnTo>
                  <a:lnTo>
                    <a:pt x="2944368" y="2351532"/>
                  </a:lnTo>
                  <a:lnTo>
                    <a:pt x="2904744" y="2369820"/>
                  </a:lnTo>
                  <a:lnTo>
                    <a:pt x="2860548" y="2382012"/>
                  </a:lnTo>
                  <a:lnTo>
                    <a:pt x="2816352" y="2389632"/>
                  </a:lnTo>
                  <a:lnTo>
                    <a:pt x="2769108" y="239267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98931" y="4253484"/>
              <a:ext cx="3194685" cy="2418715"/>
            </a:xfrm>
            <a:custGeom>
              <a:avLst/>
              <a:gdLst/>
              <a:ahLst/>
              <a:cxnLst/>
              <a:rect l="l" t="t" r="r" b="b"/>
              <a:pathLst>
                <a:path w="3194685" h="2418715">
                  <a:moveTo>
                    <a:pt x="2784348" y="2418588"/>
                  </a:moveTo>
                  <a:lnTo>
                    <a:pt x="413004" y="2418588"/>
                  </a:lnTo>
                  <a:lnTo>
                    <a:pt x="365760" y="2417064"/>
                  </a:lnTo>
                  <a:lnTo>
                    <a:pt x="318515" y="2407920"/>
                  </a:lnTo>
                  <a:lnTo>
                    <a:pt x="274319" y="2395728"/>
                  </a:lnTo>
                  <a:lnTo>
                    <a:pt x="231648" y="2377440"/>
                  </a:lnTo>
                  <a:lnTo>
                    <a:pt x="192024" y="2356104"/>
                  </a:lnTo>
                  <a:lnTo>
                    <a:pt x="155448" y="2328672"/>
                  </a:lnTo>
                  <a:lnTo>
                    <a:pt x="121920" y="2299716"/>
                  </a:lnTo>
                  <a:lnTo>
                    <a:pt x="91440" y="2266188"/>
                  </a:lnTo>
                  <a:lnTo>
                    <a:pt x="65532" y="2229612"/>
                  </a:lnTo>
                  <a:lnTo>
                    <a:pt x="42672" y="2189988"/>
                  </a:lnTo>
                  <a:lnTo>
                    <a:pt x="24384" y="2147316"/>
                  </a:lnTo>
                  <a:lnTo>
                    <a:pt x="12192" y="2103120"/>
                  </a:lnTo>
                  <a:lnTo>
                    <a:pt x="3048" y="2055876"/>
                  </a:lnTo>
                  <a:lnTo>
                    <a:pt x="0" y="2008632"/>
                  </a:lnTo>
                  <a:lnTo>
                    <a:pt x="98" y="411480"/>
                  </a:lnTo>
                  <a:lnTo>
                    <a:pt x="3048" y="365760"/>
                  </a:lnTo>
                  <a:lnTo>
                    <a:pt x="12192" y="318516"/>
                  </a:lnTo>
                  <a:lnTo>
                    <a:pt x="24384" y="274320"/>
                  </a:lnTo>
                  <a:lnTo>
                    <a:pt x="42672" y="231648"/>
                  </a:lnTo>
                  <a:lnTo>
                    <a:pt x="64008" y="192024"/>
                  </a:lnTo>
                  <a:lnTo>
                    <a:pt x="91440" y="155448"/>
                  </a:lnTo>
                  <a:lnTo>
                    <a:pt x="120396" y="121920"/>
                  </a:lnTo>
                  <a:lnTo>
                    <a:pt x="153924" y="91440"/>
                  </a:lnTo>
                  <a:lnTo>
                    <a:pt x="190500" y="65532"/>
                  </a:lnTo>
                  <a:lnTo>
                    <a:pt x="230124" y="42672"/>
                  </a:lnTo>
                  <a:lnTo>
                    <a:pt x="272795" y="24384"/>
                  </a:lnTo>
                  <a:lnTo>
                    <a:pt x="316991" y="12191"/>
                  </a:lnTo>
                  <a:lnTo>
                    <a:pt x="364236" y="3048"/>
                  </a:lnTo>
                  <a:lnTo>
                    <a:pt x="411480" y="0"/>
                  </a:lnTo>
                  <a:lnTo>
                    <a:pt x="2782824" y="0"/>
                  </a:lnTo>
                  <a:lnTo>
                    <a:pt x="2830068" y="3048"/>
                  </a:lnTo>
                  <a:lnTo>
                    <a:pt x="2877311" y="12191"/>
                  </a:lnTo>
                  <a:lnTo>
                    <a:pt x="2921508" y="24384"/>
                  </a:lnTo>
                  <a:lnTo>
                    <a:pt x="2925064" y="25908"/>
                  </a:lnTo>
                  <a:lnTo>
                    <a:pt x="413004" y="25908"/>
                  </a:lnTo>
                  <a:lnTo>
                    <a:pt x="368808" y="28956"/>
                  </a:lnTo>
                  <a:lnTo>
                    <a:pt x="324612" y="36576"/>
                  </a:lnTo>
                  <a:lnTo>
                    <a:pt x="283464" y="48767"/>
                  </a:lnTo>
                  <a:lnTo>
                    <a:pt x="243840" y="65532"/>
                  </a:lnTo>
                  <a:lnTo>
                    <a:pt x="205740" y="86867"/>
                  </a:lnTo>
                  <a:lnTo>
                    <a:pt x="172212" y="111252"/>
                  </a:lnTo>
                  <a:lnTo>
                    <a:pt x="140208" y="138684"/>
                  </a:lnTo>
                  <a:lnTo>
                    <a:pt x="111252" y="170688"/>
                  </a:lnTo>
                  <a:lnTo>
                    <a:pt x="86868" y="205740"/>
                  </a:lnTo>
                  <a:lnTo>
                    <a:pt x="65532" y="242316"/>
                  </a:lnTo>
                  <a:lnTo>
                    <a:pt x="48768" y="281940"/>
                  </a:lnTo>
                  <a:lnTo>
                    <a:pt x="36576" y="323088"/>
                  </a:lnTo>
                  <a:lnTo>
                    <a:pt x="28956" y="367284"/>
                  </a:lnTo>
                  <a:lnTo>
                    <a:pt x="26009" y="411480"/>
                  </a:lnTo>
                  <a:lnTo>
                    <a:pt x="26013" y="2008632"/>
                  </a:lnTo>
                  <a:lnTo>
                    <a:pt x="28956" y="2051304"/>
                  </a:lnTo>
                  <a:lnTo>
                    <a:pt x="36576" y="2095500"/>
                  </a:lnTo>
                  <a:lnTo>
                    <a:pt x="48768" y="2136648"/>
                  </a:lnTo>
                  <a:lnTo>
                    <a:pt x="65532" y="2176272"/>
                  </a:lnTo>
                  <a:lnTo>
                    <a:pt x="86868" y="2214372"/>
                  </a:lnTo>
                  <a:lnTo>
                    <a:pt x="111252" y="2247900"/>
                  </a:lnTo>
                  <a:lnTo>
                    <a:pt x="138684" y="2279904"/>
                  </a:lnTo>
                  <a:lnTo>
                    <a:pt x="170688" y="2308860"/>
                  </a:lnTo>
                  <a:lnTo>
                    <a:pt x="205740" y="2333244"/>
                  </a:lnTo>
                  <a:lnTo>
                    <a:pt x="242316" y="2354580"/>
                  </a:lnTo>
                  <a:lnTo>
                    <a:pt x="281940" y="2371344"/>
                  </a:lnTo>
                  <a:lnTo>
                    <a:pt x="323087" y="2383536"/>
                  </a:lnTo>
                  <a:lnTo>
                    <a:pt x="367284" y="2391156"/>
                  </a:lnTo>
                  <a:lnTo>
                    <a:pt x="413004" y="2392680"/>
                  </a:lnTo>
                  <a:lnTo>
                    <a:pt x="2930144" y="2392680"/>
                  </a:lnTo>
                  <a:lnTo>
                    <a:pt x="2923032" y="2395728"/>
                  </a:lnTo>
                  <a:lnTo>
                    <a:pt x="2878835" y="2407920"/>
                  </a:lnTo>
                  <a:lnTo>
                    <a:pt x="2831592" y="2417064"/>
                  </a:lnTo>
                  <a:lnTo>
                    <a:pt x="2784348" y="2418588"/>
                  </a:lnTo>
                  <a:close/>
                </a:path>
                <a:path w="3194685" h="2418715">
                  <a:moveTo>
                    <a:pt x="2930144" y="2392680"/>
                  </a:moveTo>
                  <a:lnTo>
                    <a:pt x="2782824" y="2392680"/>
                  </a:lnTo>
                  <a:lnTo>
                    <a:pt x="2827019" y="2391156"/>
                  </a:lnTo>
                  <a:lnTo>
                    <a:pt x="2871216" y="2383536"/>
                  </a:lnTo>
                  <a:lnTo>
                    <a:pt x="2912364" y="2371344"/>
                  </a:lnTo>
                  <a:lnTo>
                    <a:pt x="2951988" y="2354580"/>
                  </a:lnTo>
                  <a:lnTo>
                    <a:pt x="2990088" y="2333244"/>
                  </a:lnTo>
                  <a:lnTo>
                    <a:pt x="3023616" y="2308860"/>
                  </a:lnTo>
                  <a:lnTo>
                    <a:pt x="3055619" y="2281428"/>
                  </a:lnTo>
                  <a:lnTo>
                    <a:pt x="3084576" y="2249424"/>
                  </a:lnTo>
                  <a:lnTo>
                    <a:pt x="3108960" y="2214372"/>
                  </a:lnTo>
                  <a:lnTo>
                    <a:pt x="3130296" y="2177796"/>
                  </a:lnTo>
                  <a:lnTo>
                    <a:pt x="3147060" y="2138172"/>
                  </a:lnTo>
                  <a:lnTo>
                    <a:pt x="3159252" y="2097024"/>
                  </a:lnTo>
                  <a:lnTo>
                    <a:pt x="3166872" y="2052828"/>
                  </a:lnTo>
                  <a:lnTo>
                    <a:pt x="3168345" y="2008632"/>
                  </a:lnTo>
                  <a:lnTo>
                    <a:pt x="3168343" y="411480"/>
                  </a:lnTo>
                  <a:lnTo>
                    <a:pt x="3166872" y="368808"/>
                  </a:lnTo>
                  <a:lnTo>
                    <a:pt x="3159252" y="324612"/>
                  </a:lnTo>
                  <a:lnTo>
                    <a:pt x="3147060" y="283464"/>
                  </a:lnTo>
                  <a:lnTo>
                    <a:pt x="3130296" y="243840"/>
                  </a:lnTo>
                  <a:lnTo>
                    <a:pt x="3108960" y="205740"/>
                  </a:lnTo>
                  <a:lnTo>
                    <a:pt x="3084576" y="172212"/>
                  </a:lnTo>
                  <a:lnTo>
                    <a:pt x="3057144" y="140208"/>
                  </a:lnTo>
                  <a:lnTo>
                    <a:pt x="3025140" y="111252"/>
                  </a:lnTo>
                  <a:lnTo>
                    <a:pt x="2990088" y="86867"/>
                  </a:lnTo>
                  <a:lnTo>
                    <a:pt x="2953511" y="65532"/>
                  </a:lnTo>
                  <a:lnTo>
                    <a:pt x="2913888" y="48767"/>
                  </a:lnTo>
                  <a:lnTo>
                    <a:pt x="2872740" y="36576"/>
                  </a:lnTo>
                  <a:lnTo>
                    <a:pt x="2828543" y="28956"/>
                  </a:lnTo>
                  <a:lnTo>
                    <a:pt x="2782824" y="25908"/>
                  </a:lnTo>
                  <a:lnTo>
                    <a:pt x="2925064" y="25908"/>
                  </a:lnTo>
                  <a:lnTo>
                    <a:pt x="2964180" y="42672"/>
                  </a:lnTo>
                  <a:lnTo>
                    <a:pt x="3003803" y="64008"/>
                  </a:lnTo>
                  <a:lnTo>
                    <a:pt x="3040380" y="91440"/>
                  </a:lnTo>
                  <a:lnTo>
                    <a:pt x="3073908" y="120396"/>
                  </a:lnTo>
                  <a:lnTo>
                    <a:pt x="3104388" y="153924"/>
                  </a:lnTo>
                  <a:lnTo>
                    <a:pt x="3130296" y="190500"/>
                  </a:lnTo>
                  <a:lnTo>
                    <a:pt x="3153156" y="230124"/>
                  </a:lnTo>
                  <a:lnTo>
                    <a:pt x="3171444" y="272796"/>
                  </a:lnTo>
                  <a:lnTo>
                    <a:pt x="3183635" y="316992"/>
                  </a:lnTo>
                  <a:lnTo>
                    <a:pt x="3192780" y="364236"/>
                  </a:lnTo>
                  <a:lnTo>
                    <a:pt x="3194303" y="411480"/>
                  </a:lnTo>
                  <a:lnTo>
                    <a:pt x="3194254" y="2008632"/>
                  </a:lnTo>
                  <a:lnTo>
                    <a:pt x="3192780" y="2054352"/>
                  </a:lnTo>
                  <a:lnTo>
                    <a:pt x="3183635" y="2101596"/>
                  </a:lnTo>
                  <a:lnTo>
                    <a:pt x="3171444" y="2145792"/>
                  </a:lnTo>
                  <a:lnTo>
                    <a:pt x="3153156" y="2188464"/>
                  </a:lnTo>
                  <a:lnTo>
                    <a:pt x="3131819" y="2228088"/>
                  </a:lnTo>
                  <a:lnTo>
                    <a:pt x="3104388" y="2264664"/>
                  </a:lnTo>
                  <a:lnTo>
                    <a:pt x="3075432" y="2298192"/>
                  </a:lnTo>
                  <a:lnTo>
                    <a:pt x="3041903" y="2328672"/>
                  </a:lnTo>
                  <a:lnTo>
                    <a:pt x="3005327" y="2354580"/>
                  </a:lnTo>
                  <a:lnTo>
                    <a:pt x="2965703" y="2377440"/>
                  </a:lnTo>
                  <a:lnTo>
                    <a:pt x="2930144" y="2392680"/>
                  </a:lnTo>
                  <a:close/>
                </a:path>
              </a:pathLst>
            </a:custGeom>
            <a:solidFill>
              <a:srgbClr val="EDEB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29416" y="5231394"/>
            <a:ext cx="1914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Response</a:t>
            </a:r>
            <a:r>
              <a:rPr dirty="0" sz="2400" spc="-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249" y="555751"/>
            <a:ext cx="66592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000" spc="-20"/>
              <a:t>Scheduling</a:t>
            </a:r>
            <a:r>
              <a:rPr dirty="0" u="none" sz="4000" spc="-45"/>
              <a:t> </a:t>
            </a:r>
            <a:r>
              <a:rPr dirty="0" u="none" sz="4000" spc="-10"/>
              <a:t>Algorithm</a:t>
            </a:r>
            <a:r>
              <a:rPr dirty="0" u="none" sz="4000" spc="-40"/>
              <a:t> </a:t>
            </a:r>
            <a:r>
              <a:rPr dirty="0" u="none" sz="4000" spc="-20"/>
              <a:t>Objectives</a:t>
            </a:r>
            <a:endParaRPr sz="4000"/>
          </a:p>
        </p:txBody>
      </p:sp>
      <p:grpSp>
        <p:nvGrpSpPr>
          <p:cNvPr id="13" name="object 13"/>
          <p:cNvGrpSpPr/>
          <p:nvPr/>
        </p:nvGrpSpPr>
        <p:grpSpPr>
          <a:xfrm>
            <a:off x="816863" y="1959864"/>
            <a:ext cx="4087495" cy="1285240"/>
            <a:chOff x="816863" y="1959864"/>
            <a:chExt cx="4087495" cy="1285240"/>
          </a:xfrm>
        </p:grpSpPr>
        <p:sp>
          <p:nvSpPr>
            <p:cNvPr id="14" name="object 14"/>
            <p:cNvSpPr/>
            <p:nvPr/>
          </p:nvSpPr>
          <p:spPr>
            <a:xfrm>
              <a:off x="821435" y="1964436"/>
              <a:ext cx="4078604" cy="1275715"/>
            </a:xfrm>
            <a:custGeom>
              <a:avLst/>
              <a:gdLst/>
              <a:ahLst/>
              <a:cxnLst/>
              <a:rect l="l" t="t" r="r" b="b"/>
              <a:pathLst>
                <a:path w="4078604" h="1275714">
                  <a:moveTo>
                    <a:pt x="4078224" y="1275587"/>
                  </a:moveTo>
                  <a:lnTo>
                    <a:pt x="0" y="1275587"/>
                  </a:lnTo>
                  <a:lnTo>
                    <a:pt x="0" y="0"/>
                  </a:lnTo>
                  <a:lnTo>
                    <a:pt x="4078224" y="0"/>
                  </a:lnTo>
                  <a:lnTo>
                    <a:pt x="4078224" y="1275587"/>
                  </a:lnTo>
                  <a:close/>
                </a:path>
              </a:pathLst>
            </a:custGeom>
            <a:solidFill>
              <a:srgbClr val="CACACA">
                <a:alpha val="3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16863" y="1959864"/>
              <a:ext cx="4087495" cy="1285240"/>
            </a:xfrm>
            <a:custGeom>
              <a:avLst/>
              <a:gdLst/>
              <a:ahLst/>
              <a:cxnLst/>
              <a:rect l="l" t="t" r="r" b="b"/>
              <a:pathLst>
                <a:path w="4087495" h="1285239">
                  <a:moveTo>
                    <a:pt x="4085844" y="1284731"/>
                  </a:moveTo>
                  <a:lnTo>
                    <a:pt x="3048" y="1284731"/>
                  </a:lnTo>
                  <a:lnTo>
                    <a:pt x="0" y="128320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4085844" y="0"/>
                  </a:lnTo>
                  <a:lnTo>
                    <a:pt x="4087368" y="3047"/>
                  </a:lnTo>
                  <a:lnTo>
                    <a:pt x="4087368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1275587"/>
                  </a:lnTo>
                  <a:lnTo>
                    <a:pt x="4572" y="1275587"/>
                  </a:lnTo>
                  <a:lnTo>
                    <a:pt x="9144" y="1280159"/>
                  </a:lnTo>
                  <a:lnTo>
                    <a:pt x="4087368" y="1280159"/>
                  </a:lnTo>
                  <a:lnTo>
                    <a:pt x="4087368" y="1283207"/>
                  </a:lnTo>
                  <a:lnTo>
                    <a:pt x="4085844" y="1284731"/>
                  </a:lnTo>
                  <a:close/>
                </a:path>
                <a:path w="4087495" h="128523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4087495" h="1285239">
                  <a:moveTo>
                    <a:pt x="4078224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4078224" y="4571"/>
                  </a:lnTo>
                  <a:lnTo>
                    <a:pt x="4078224" y="9143"/>
                  </a:lnTo>
                  <a:close/>
                </a:path>
                <a:path w="4087495" h="1285239">
                  <a:moveTo>
                    <a:pt x="4078224" y="1280159"/>
                  </a:moveTo>
                  <a:lnTo>
                    <a:pt x="4078224" y="4571"/>
                  </a:lnTo>
                  <a:lnTo>
                    <a:pt x="4082796" y="9143"/>
                  </a:lnTo>
                  <a:lnTo>
                    <a:pt x="4087368" y="9143"/>
                  </a:lnTo>
                  <a:lnTo>
                    <a:pt x="4087368" y="1275587"/>
                  </a:lnTo>
                  <a:lnTo>
                    <a:pt x="4082796" y="1275587"/>
                  </a:lnTo>
                  <a:lnTo>
                    <a:pt x="4078224" y="1280159"/>
                  </a:lnTo>
                  <a:close/>
                </a:path>
                <a:path w="4087495" h="1285239">
                  <a:moveTo>
                    <a:pt x="4087368" y="9143"/>
                  </a:moveTo>
                  <a:lnTo>
                    <a:pt x="4082796" y="9143"/>
                  </a:lnTo>
                  <a:lnTo>
                    <a:pt x="4078224" y="4571"/>
                  </a:lnTo>
                  <a:lnTo>
                    <a:pt x="4087368" y="4571"/>
                  </a:lnTo>
                  <a:lnTo>
                    <a:pt x="4087368" y="9143"/>
                  </a:lnTo>
                  <a:close/>
                </a:path>
                <a:path w="4087495" h="1285239">
                  <a:moveTo>
                    <a:pt x="9144" y="1280159"/>
                  </a:moveTo>
                  <a:lnTo>
                    <a:pt x="4572" y="1275587"/>
                  </a:lnTo>
                  <a:lnTo>
                    <a:pt x="9144" y="1275587"/>
                  </a:lnTo>
                  <a:lnTo>
                    <a:pt x="9144" y="1280159"/>
                  </a:lnTo>
                  <a:close/>
                </a:path>
                <a:path w="4087495" h="1285239">
                  <a:moveTo>
                    <a:pt x="4078224" y="1280159"/>
                  </a:moveTo>
                  <a:lnTo>
                    <a:pt x="9144" y="1280159"/>
                  </a:lnTo>
                  <a:lnTo>
                    <a:pt x="9144" y="1275587"/>
                  </a:lnTo>
                  <a:lnTo>
                    <a:pt x="4078224" y="1275587"/>
                  </a:lnTo>
                  <a:lnTo>
                    <a:pt x="4078224" y="1280159"/>
                  </a:lnTo>
                  <a:close/>
                </a:path>
                <a:path w="4087495" h="1285239">
                  <a:moveTo>
                    <a:pt x="4087368" y="1280159"/>
                  </a:moveTo>
                  <a:lnTo>
                    <a:pt x="4078224" y="1280159"/>
                  </a:lnTo>
                  <a:lnTo>
                    <a:pt x="4082796" y="1275587"/>
                  </a:lnTo>
                  <a:lnTo>
                    <a:pt x="4087368" y="1275587"/>
                  </a:lnTo>
                  <a:lnTo>
                    <a:pt x="4087368" y="1280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671359" y="2186475"/>
            <a:ext cx="2088514" cy="77787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459"/>
              </a:spcBef>
            </a:pPr>
            <a:r>
              <a:rPr dirty="0" sz="2600" spc="10">
                <a:latin typeface="Cambria"/>
                <a:cs typeface="Cambria"/>
              </a:rPr>
              <a:t>M</a:t>
            </a:r>
            <a:r>
              <a:rPr dirty="0" sz="2600" spc="-25">
                <a:latin typeface="Cambria"/>
                <a:cs typeface="Cambria"/>
              </a:rPr>
              <a:t>a</a:t>
            </a:r>
            <a:r>
              <a:rPr dirty="0" sz="2600" spc="15">
                <a:latin typeface="Cambria"/>
                <a:cs typeface="Cambria"/>
              </a:rPr>
              <a:t>x</a:t>
            </a:r>
            <a:r>
              <a:rPr dirty="0" sz="2600" spc="-25">
                <a:latin typeface="Cambria"/>
                <a:cs typeface="Cambria"/>
              </a:rPr>
              <a:t>i</a:t>
            </a:r>
            <a:r>
              <a:rPr dirty="0" sz="2600" spc="20">
                <a:latin typeface="Cambria"/>
                <a:cs typeface="Cambria"/>
              </a:rPr>
              <a:t>m</a:t>
            </a:r>
            <a:r>
              <a:rPr dirty="0" sz="2600" spc="-10">
                <a:latin typeface="Cambria"/>
                <a:cs typeface="Cambria"/>
              </a:rPr>
              <a:t>u</a:t>
            </a:r>
            <a:r>
              <a:rPr dirty="0" sz="2600">
                <a:latin typeface="Cambria"/>
                <a:cs typeface="Cambria"/>
              </a:rPr>
              <a:t>m</a:t>
            </a:r>
            <a:r>
              <a:rPr dirty="0" sz="2600" spc="-85">
                <a:latin typeface="Cambria"/>
                <a:cs typeface="Cambria"/>
              </a:rPr>
              <a:t> </a:t>
            </a:r>
            <a:r>
              <a:rPr dirty="0" sz="2600" spc="-10">
                <a:latin typeface="Cambria"/>
                <a:cs typeface="Cambria"/>
              </a:rPr>
              <a:t>C</a:t>
            </a:r>
            <a:r>
              <a:rPr dirty="0" sz="2600" spc="-25">
                <a:latin typeface="Cambria"/>
                <a:cs typeface="Cambria"/>
              </a:rPr>
              <a:t>P</a:t>
            </a:r>
            <a:r>
              <a:rPr dirty="0" sz="2600">
                <a:latin typeface="Cambria"/>
                <a:cs typeface="Cambria"/>
              </a:rPr>
              <a:t>U  </a:t>
            </a:r>
            <a:r>
              <a:rPr dirty="0" sz="2600" spc="-5">
                <a:latin typeface="Cambria"/>
                <a:cs typeface="Cambria"/>
              </a:rPr>
              <a:t>utilization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38556" y="1767839"/>
            <a:ext cx="919480" cy="1365885"/>
            <a:chOff x="638556" y="1767839"/>
            <a:chExt cx="919480" cy="1365885"/>
          </a:xfrm>
        </p:grpSpPr>
        <p:sp>
          <p:nvSpPr>
            <p:cNvPr id="18" name="object 18"/>
            <p:cNvSpPr/>
            <p:nvPr/>
          </p:nvSpPr>
          <p:spPr>
            <a:xfrm>
              <a:off x="652272" y="1781556"/>
              <a:ext cx="893444" cy="1339850"/>
            </a:xfrm>
            <a:custGeom>
              <a:avLst/>
              <a:gdLst/>
              <a:ahLst/>
              <a:cxnLst/>
              <a:rect l="l" t="t" r="r" b="b"/>
              <a:pathLst>
                <a:path w="893444" h="1339850">
                  <a:moveTo>
                    <a:pt x="893064" y="1339596"/>
                  </a:moveTo>
                  <a:lnTo>
                    <a:pt x="0" y="1339596"/>
                  </a:lnTo>
                  <a:lnTo>
                    <a:pt x="0" y="0"/>
                  </a:lnTo>
                  <a:lnTo>
                    <a:pt x="893064" y="0"/>
                  </a:lnTo>
                  <a:lnTo>
                    <a:pt x="893064" y="1339596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38556" y="1767839"/>
              <a:ext cx="919480" cy="1365885"/>
            </a:xfrm>
            <a:custGeom>
              <a:avLst/>
              <a:gdLst/>
              <a:ahLst/>
              <a:cxnLst/>
              <a:rect l="l" t="t" r="r" b="b"/>
              <a:pathLst>
                <a:path w="919480" h="1365885">
                  <a:moveTo>
                    <a:pt x="914400" y="1365504"/>
                  </a:moveTo>
                  <a:lnTo>
                    <a:pt x="6096" y="1365504"/>
                  </a:lnTo>
                  <a:lnTo>
                    <a:pt x="0" y="136093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914400" y="0"/>
                  </a:lnTo>
                  <a:lnTo>
                    <a:pt x="918972" y="6096"/>
                  </a:lnTo>
                  <a:lnTo>
                    <a:pt x="918972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339596"/>
                  </a:lnTo>
                  <a:lnTo>
                    <a:pt x="13716" y="1339596"/>
                  </a:lnTo>
                  <a:lnTo>
                    <a:pt x="25908" y="1353312"/>
                  </a:lnTo>
                  <a:lnTo>
                    <a:pt x="918972" y="1353312"/>
                  </a:lnTo>
                  <a:lnTo>
                    <a:pt x="918972" y="1360932"/>
                  </a:lnTo>
                  <a:lnTo>
                    <a:pt x="914400" y="1365504"/>
                  </a:lnTo>
                  <a:close/>
                </a:path>
                <a:path w="919480" h="1365885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919480" h="1365885">
                  <a:moveTo>
                    <a:pt x="893064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893064" y="13716"/>
                  </a:lnTo>
                  <a:lnTo>
                    <a:pt x="893064" y="25908"/>
                  </a:lnTo>
                  <a:close/>
                </a:path>
                <a:path w="919480" h="1365885">
                  <a:moveTo>
                    <a:pt x="893064" y="1353312"/>
                  </a:moveTo>
                  <a:lnTo>
                    <a:pt x="893064" y="13716"/>
                  </a:lnTo>
                  <a:lnTo>
                    <a:pt x="906780" y="25908"/>
                  </a:lnTo>
                  <a:lnTo>
                    <a:pt x="918972" y="25908"/>
                  </a:lnTo>
                  <a:lnTo>
                    <a:pt x="918972" y="1339596"/>
                  </a:lnTo>
                  <a:lnTo>
                    <a:pt x="906780" y="1339596"/>
                  </a:lnTo>
                  <a:lnTo>
                    <a:pt x="893064" y="1353312"/>
                  </a:lnTo>
                  <a:close/>
                </a:path>
                <a:path w="919480" h="1365885">
                  <a:moveTo>
                    <a:pt x="918972" y="25908"/>
                  </a:moveTo>
                  <a:lnTo>
                    <a:pt x="906780" y="25908"/>
                  </a:lnTo>
                  <a:lnTo>
                    <a:pt x="893064" y="13716"/>
                  </a:lnTo>
                  <a:lnTo>
                    <a:pt x="918972" y="13716"/>
                  </a:lnTo>
                  <a:lnTo>
                    <a:pt x="918972" y="25908"/>
                  </a:lnTo>
                  <a:close/>
                </a:path>
                <a:path w="919480" h="1365885">
                  <a:moveTo>
                    <a:pt x="25908" y="1353312"/>
                  </a:moveTo>
                  <a:lnTo>
                    <a:pt x="13716" y="1339596"/>
                  </a:lnTo>
                  <a:lnTo>
                    <a:pt x="25908" y="1339596"/>
                  </a:lnTo>
                  <a:lnTo>
                    <a:pt x="25908" y="1353312"/>
                  </a:lnTo>
                  <a:close/>
                </a:path>
                <a:path w="919480" h="1365885">
                  <a:moveTo>
                    <a:pt x="893064" y="1353312"/>
                  </a:moveTo>
                  <a:lnTo>
                    <a:pt x="25908" y="1353312"/>
                  </a:lnTo>
                  <a:lnTo>
                    <a:pt x="25908" y="1339596"/>
                  </a:lnTo>
                  <a:lnTo>
                    <a:pt x="893064" y="1339596"/>
                  </a:lnTo>
                  <a:lnTo>
                    <a:pt x="893064" y="1353312"/>
                  </a:lnTo>
                  <a:close/>
                </a:path>
                <a:path w="919480" h="1365885">
                  <a:moveTo>
                    <a:pt x="918972" y="1353312"/>
                  </a:moveTo>
                  <a:lnTo>
                    <a:pt x="893064" y="1353312"/>
                  </a:lnTo>
                  <a:lnTo>
                    <a:pt x="906780" y="1339596"/>
                  </a:lnTo>
                  <a:lnTo>
                    <a:pt x="918972" y="1339596"/>
                  </a:lnTo>
                  <a:lnTo>
                    <a:pt x="918972" y="1353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5323332" y="1959864"/>
            <a:ext cx="4089400" cy="1285240"/>
            <a:chOff x="5323332" y="1959864"/>
            <a:chExt cx="4089400" cy="1285240"/>
          </a:xfrm>
        </p:grpSpPr>
        <p:sp>
          <p:nvSpPr>
            <p:cNvPr id="21" name="object 21"/>
            <p:cNvSpPr/>
            <p:nvPr/>
          </p:nvSpPr>
          <p:spPr>
            <a:xfrm>
              <a:off x="5327904" y="1964436"/>
              <a:ext cx="4079875" cy="1275715"/>
            </a:xfrm>
            <a:custGeom>
              <a:avLst/>
              <a:gdLst/>
              <a:ahLst/>
              <a:cxnLst/>
              <a:rect l="l" t="t" r="r" b="b"/>
              <a:pathLst>
                <a:path w="4079875" h="1275714">
                  <a:moveTo>
                    <a:pt x="4079748" y="1275587"/>
                  </a:moveTo>
                  <a:lnTo>
                    <a:pt x="0" y="1275587"/>
                  </a:lnTo>
                  <a:lnTo>
                    <a:pt x="0" y="0"/>
                  </a:lnTo>
                  <a:lnTo>
                    <a:pt x="4079748" y="0"/>
                  </a:lnTo>
                  <a:lnTo>
                    <a:pt x="4079748" y="1275587"/>
                  </a:lnTo>
                  <a:close/>
                </a:path>
              </a:pathLst>
            </a:custGeom>
            <a:solidFill>
              <a:srgbClr val="CACACA">
                <a:alpha val="3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23332" y="1959864"/>
              <a:ext cx="4089400" cy="1285240"/>
            </a:xfrm>
            <a:custGeom>
              <a:avLst/>
              <a:gdLst/>
              <a:ahLst/>
              <a:cxnLst/>
              <a:rect l="l" t="t" r="r" b="b"/>
              <a:pathLst>
                <a:path w="4089400" h="1285239">
                  <a:moveTo>
                    <a:pt x="4087368" y="1284731"/>
                  </a:moveTo>
                  <a:lnTo>
                    <a:pt x="3048" y="1284731"/>
                  </a:lnTo>
                  <a:lnTo>
                    <a:pt x="0" y="128320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4087368" y="0"/>
                  </a:lnTo>
                  <a:lnTo>
                    <a:pt x="4088892" y="3047"/>
                  </a:lnTo>
                  <a:lnTo>
                    <a:pt x="4088892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1275587"/>
                  </a:lnTo>
                  <a:lnTo>
                    <a:pt x="4572" y="1275587"/>
                  </a:lnTo>
                  <a:lnTo>
                    <a:pt x="9144" y="1280159"/>
                  </a:lnTo>
                  <a:lnTo>
                    <a:pt x="4088892" y="1280159"/>
                  </a:lnTo>
                  <a:lnTo>
                    <a:pt x="4088892" y="1283207"/>
                  </a:lnTo>
                  <a:lnTo>
                    <a:pt x="4087368" y="1284731"/>
                  </a:lnTo>
                  <a:close/>
                </a:path>
                <a:path w="4089400" h="128523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4089400" h="1285239">
                  <a:moveTo>
                    <a:pt x="4079747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4079747" y="4571"/>
                  </a:lnTo>
                  <a:lnTo>
                    <a:pt x="4079747" y="9143"/>
                  </a:lnTo>
                  <a:close/>
                </a:path>
                <a:path w="4089400" h="1285239">
                  <a:moveTo>
                    <a:pt x="4079747" y="1280159"/>
                  </a:moveTo>
                  <a:lnTo>
                    <a:pt x="4079747" y="4571"/>
                  </a:lnTo>
                  <a:lnTo>
                    <a:pt x="4084320" y="9143"/>
                  </a:lnTo>
                  <a:lnTo>
                    <a:pt x="4088892" y="9143"/>
                  </a:lnTo>
                  <a:lnTo>
                    <a:pt x="4088892" y="1275587"/>
                  </a:lnTo>
                  <a:lnTo>
                    <a:pt x="4084320" y="1275587"/>
                  </a:lnTo>
                  <a:lnTo>
                    <a:pt x="4079747" y="1280159"/>
                  </a:lnTo>
                  <a:close/>
                </a:path>
                <a:path w="4089400" h="1285239">
                  <a:moveTo>
                    <a:pt x="4088892" y="9143"/>
                  </a:moveTo>
                  <a:lnTo>
                    <a:pt x="4084320" y="9143"/>
                  </a:lnTo>
                  <a:lnTo>
                    <a:pt x="4079747" y="4571"/>
                  </a:lnTo>
                  <a:lnTo>
                    <a:pt x="4088892" y="4571"/>
                  </a:lnTo>
                  <a:lnTo>
                    <a:pt x="4088892" y="9143"/>
                  </a:lnTo>
                  <a:close/>
                </a:path>
                <a:path w="4089400" h="1285239">
                  <a:moveTo>
                    <a:pt x="9144" y="1280159"/>
                  </a:moveTo>
                  <a:lnTo>
                    <a:pt x="4572" y="1275587"/>
                  </a:lnTo>
                  <a:lnTo>
                    <a:pt x="9144" y="1275587"/>
                  </a:lnTo>
                  <a:lnTo>
                    <a:pt x="9144" y="1280159"/>
                  </a:lnTo>
                  <a:close/>
                </a:path>
                <a:path w="4089400" h="1285239">
                  <a:moveTo>
                    <a:pt x="4079747" y="1280159"/>
                  </a:moveTo>
                  <a:lnTo>
                    <a:pt x="9144" y="1280159"/>
                  </a:lnTo>
                  <a:lnTo>
                    <a:pt x="9144" y="1275587"/>
                  </a:lnTo>
                  <a:lnTo>
                    <a:pt x="4079747" y="1275587"/>
                  </a:lnTo>
                  <a:lnTo>
                    <a:pt x="4079747" y="1280159"/>
                  </a:lnTo>
                  <a:close/>
                </a:path>
                <a:path w="4089400" h="1285239">
                  <a:moveTo>
                    <a:pt x="4088892" y="1280159"/>
                  </a:moveTo>
                  <a:lnTo>
                    <a:pt x="4079747" y="1280159"/>
                  </a:lnTo>
                  <a:lnTo>
                    <a:pt x="4084320" y="1275587"/>
                  </a:lnTo>
                  <a:lnTo>
                    <a:pt x="4088892" y="1275587"/>
                  </a:lnTo>
                  <a:lnTo>
                    <a:pt x="4088892" y="1280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179353" y="2351021"/>
            <a:ext cx="3103880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0">
                <a:latin typeface="Cambria"/>
                <a:cs typeface="Cambria"/>
              </a:rPr>
              <a:t>M</a:t>
            </a:r>
            <a:r>
              <a:rPr dirty="0" sz="2600" spc="-25">
                <a:latin typeface="Cambria"/>
                <a:cs typeface="Cambria"/>
              </a:rPr>
              <a:t>a</a:t>
            </a:r>
            <a:r>
              <a:rPr dirty="0" sz="2600" spc="15">
                <a:latin typeface="Cambria"/>
                <a:cs typeface="Cambria"/>
              </a:rPr>
              <a:t>x</a:t>
            </a:r>
            <a:r>
              <a:rPr dirty="0" sz="2600" spc="-25">
                <a:latin typeface="Cambria"/>
                <a:cs typeface="Cambria"/>
              </a:rPr>
              <a:t>i</a:t>
            </a:r>
            <a:r>
              <a:rPr dirty="0" sz="2600" spc="20">
                <a:latin typeface="Cambria"/>
                <a:cs typeface="Cambria"/>
              </a:rPr>
              <a:t>m</a:t>
            </a:r>
            <a:r>
              <a:rPr dirty="0" sz="2600" spc="-10">
                <a:latin typeface="Cambria"/>
                <a:cs typeface="Cambria"/>
              </a:rPr>
              <a:t>u</a:t>
            </a:r>
            <a:r>
              <a:rPr dirty="0" sz="2600">
                <a:latin typeface="Cambria"/>
                <a:cs typeface="Cambria"/>
              </a:rPr>
              <a:t>m</a:t>
            </a:r>
            <a:r>
              <a:rPr dirty="0" sz="2600" spc="-110">
                <a:latin typeface="Cambria"/>
                <a:cs typeface="Cambria"/>
              </a:rPr>
              <a:t> </a:t>
            </a:r>
            <a:r>
              <a:rPr dirty="0" sz="2600" spc="-25">
                <a:latin typeface="Cambria"/>
                <a:cs typeface="Cambria"/>
              </a:rPr>
              <a:t>t</a:t>
            </a:r>
            <a:r>
              <a:rPr dirty="0" sz="2600" spc="20">
                <a:latin typeface="Cambria"/>
                <a:cs typeface="Cambria"/>
              </a:rPr>
              <a:t>h</a:t>
            </a:r>
            <a:r>
              <a:rPr dirty="0" sz="2600" spc="-40">
                <a:latin typeface="Cambria"/>
                <a:cs typeface="Cambria"/>
              </a:rPr>
              <a:t>r</a:t>
            </a:r>
            <a:r>
              <a:rPr dirty="0" sz="2600" spc="-5">
                <a:latin typeface="Cambria"/>
                <a:cs typeface="Cambria"/>
              </a:rPr>
              <a:t>o</a:t>
            </a:r>
            <a:r>
              <a:rPr dirty="0" sz="2600" spc="-10">
                <a:latin typeface="Cambria"/>
                <a:cs typeface="Cambria"/>
              </a:rPr>
              <a:t>u</a:t>
            </a:r>
            <a:r>
              <a:rPr dirty="0" sz="2600" spc="-40">
                <a:latin typeface="Cambria"/>
                <a:cs typeface="Cambria"/>
              </a:rPr>
              <a:t>g</a:t>
            </a:r>
            <a:r>
              <a:rPr dirty="0" sz="2600" spc="20">
                <a:latin typeface="Cambria"/>
                <a:cs typeface="Cambria"/>
              </a:rPr>
              <a:t>h</a:t>
            </a:r>
            <a:r>
              <a:rPr dirty="0" sz="2600" spc="-20">
                <a:latin typeface="Cambria"/>
                <a:cs typeface="Cambria"/>
              </a:rPr>
              <a:t>p</a:t>
            </a:r>
            <a:r>
              <a:rPr dirty="0" sz="2600" spc="-10">
                <a:latin typeface="Cambria"/>
                <a:cs typeface="Cambria"/>
              </a:rPr>
              <a:t>u</a:t>
            </a:r>
            <a:r>
              <a:rPr dirty="0" sz="2600">
                <a:latin typeface="Cambria"/>
                <a:cs typeface="Cambria"/>
              </a:rPr>
              <a:t>t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46547" y="1767839"/>
            <a:ext cx="917575" cy="1365885"/>
            <a:chOff x="5146547" y="1767839"/>
            <a:chExt cx="917575" cy="1365885"/>
          </a:xfrm>
        </p:grpSpPr>
        <p:sp>
          <p:nvSpPr>
            <p:cNvPr id="25" name="object 25"/>
            <p:cNvSpPr/>
            <p:nvPr/>
          </p:nvSpPr>
          <p:spPr>
            <a:xfrm>
              <a:off x="5160264" y="1781556"/>
              <a:ext cx="891540" cy="1339850"/>
            </a:xfrm>
            <a:custGeom>
              <a:avLst/>
              <a:gdLst/>
              <a:ahLst/>
              <a:cxnLst/>
              <a:rect l="l" t="t" r="r" b="b"/>
              <a:pathLst>
                <a:path w="891539" h="1339850">
                  <a:moveTo>
                    <a:pt x="891539" y="1339596"/>
                  </a:moveTo>
                  <a:lnTo>
                    <a:pt x="0" y="1339596"/>
                  </a:lnTo>
                  <a:lnTo>
                    <a:pt x="0" y="0"/>
                  </a:lnTo>
                  <a:lnTo>
                    <a:pt x="891539" y="0"/>
                  </a:lnTo>
                  <a:lnTo>
                    <a:pt x="891539" y="1339596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46547" y="1767839"/>
              <a:ext cx="917575" cy="1365885"/>
            </a:xfrm>
            <a:custGeom>
              <a:avLst/>
              <a:gdLst/>
              <a:ahLst/>
              <a:cxnLst/>
              <a:rect l="l" t="t" r="r" b="b"/>
              <a:pathLst>
                <a:path w="917575" h="1365885">
                  <a:moveTo>
                    <a:pt x="912876" y="1365504"/>
                  </a:moveTo>
                  <a:lnTo>
                    <a:pt x="6096" y="1365504"/>
                  </a:lnTo>
                  <a:lnTo>
                    <a:pt x="0" y="136093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912876" y="0"/>
                  </a:lnTo>
                  <a:lnTo>
                    <a:pt x="917448" y="6096"/>
                  </a:lnTo>
                  <a:lnTo>
                    <a:pt x="917448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339596"/>
                  </a:lnTo>
                  <a:lnTo>
                    <a:pt x="13716" y="1339596"/>
                  </a:lnTo>
                  <a:lnTo>
                    <a:pt x="25908" y="1353312"/>
                  </a:lnTo>
                  <a:lnTo>
                    <a:pt x="917448" y="1353312"/>
                  </a:lnTo>
                  <a:lnTo>
                    <a:pt x="917448" y="1360932"/>
                  </a:lnTo>
                  <a:lnTo>
                    <a:pt x="912876" y="1365504"/>
                  </a:lnTo>
                  <a:close/>
                </a:path>
                <a:path w="917575" h="1365885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917575" h="1365885">
                  <a:moveTo>
                    <a:pt x="891539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891539" y="13716"/>
                  </a:lnTo>
                  <a:lnTo>
                    <a:pt x="891539" y="25908"/>
                  </a:lnTo>
                  <a:close/>
                </a:path>
                <a:path w="917575" h="1365885">
                  <a:moveTo>
                    <a:pt x="891539" y="1353312"/>
                  </a:moveTo>
                  <a:lnTo>
                    <a:pt x="891539" y="13716"/>
                  </a:lnTo>
                  <a:lnTo>
                    <a:pt x="905256" y="25908"/>
                  </a:lnTo>
                  <a:lnTo>
                    <a:pt x="917448" y="25908"/>
                  </a:lnTo>
                  <a:lnTo>
                    <a:pt x="917448" y="1339596"/>
                  </a:lnTo>
                  <a:lnTo>
                    <a:pt x="905256" y="1339596"/>
                  </a:lnTo>
                  <a:lnTo>
                    <a:pt x="891539" y="1353312"/>
                  </a:lnTo>
                  <a:close/>
                </a:path>
                <a:path w="917575" h="1365885">
                  <a:moveTo>
                    <a:pt x="917448" y="25908"/>
                  </a:moveTo>
                  <a:lnTo>
                    <a:pt x="905256" y="25908"/>
                  </a:lnTo>
                  <a:lnTo>
                    <a:pt x="891539" y="13716"/>
                  </a:lnTo>
                  <a:lnTo>
                    <a:pt x="917448" y="13716"/>
                  </a:lnTo>
                  <a:lnTo>
                    <a:pt x="917448" y="25908"/>
                  </a:lnTo>
                  <a:close/>
                </a:path>
                <a:path w="917575" h="1365885">
                  <a:moveTo>
                    <a:pt x="25908" y="1353312"/>
                  </a:moveTo>
                  <a:lnTo>
                    <a:pt x="13716" y="1339596"/>
                  </a:lnTo>
                  <a:lnTo>
                    <a:pt x="25908" y="1339596"/>
                  </a:lnTo>
                  <a:lnTo>
                    <a:pt x="25908" y="1353312"/>
                  </a:lnTo>
                  <a:close/>
                </a:path>
                <a:path w="917575" h="1365885">
                  <a:moveTo>
                    <a:pt x="891539" y="1353312"/>
                  </a:moveTo>
                  <a:lnTo>
                    <a:pt x="25908" y="1353312"/>
                  </a:lnTo>
                  <a:lnTo>
                    <a:pt x="25908" y="1339596"/>
                  </a:lnTo>
                  <a:lnTo>
                    <a:pt x="891539" y="1339596"/>
                  </a:lnTo>
                  <a:lnTo>
                    <a:pt x="891539" y="1353312"/>
                  </a:lnTo>
                  <a:close/>
                </a:path>
                <a:path w="917575" h="1365885">
                  <a:moveTo>
                    <a:pt x="917448" y="1353312"/>
                  </a:moveTo>
                  <a:lnTo>
                    <a:pt x="891539" y="1353312"/>
                  </a:lnTo>
                  <a:lnTo>
                    <a:pt x="905256" y="1339596"/>
                  </a:lnTo>
                  <a:lnTo>
                    <a:pt x="917448" y="1339596"/>
                  </a:lnTo>
                  <a:lnTo>
                    <a:pt x="917448" y="1353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816863" y="3564636"/>
            <a:ext cx="4087495" cy="1285240"/>
            <a:chOff x="816863" y="3564636"/>
            <a:chExt cx="4087495" cy="1285240"/>
          </a:xfrm>
        </p:grpSpPr>
        <p:sp>
          <p:nvSpPr>
            <p:cNvPr id="28" name="object 28"/>
            <p:cNvSpPr/>
            <p:nvPr/>
          </p:nvSpPr>
          <p:spPr>
            <a:xfrm>
              <a:off x="821435" y="3569208"/>
              <a:ext cx="4078604" cy="1275715"/>
            </a:xfrm>
            <a:custGeom>
              <a:avLst/>
              <a:gdLst/>
              <a:ahLst/>
              <a:cxnLst/>
              <a:rect l="l" t="t" r="r" b="b"/>
              <a:pathLst>
                <a:path w="4078604" h="1275714">
                  <a:moveTo>
                    <a:pt x="4078224" y="1275588"/>
                  </a:moveTo>
                  <a:lnTo>
                    <a:pt x="0" y="1275588"/>
                  </a:lnTo>
                  <a:lnTo>
                    <a:pt x="0" y="0"/>
                  </a:lnTo>
                  <a:lnTo>
                    <a:pt x="4078224" y="0"/>
                  </a:lnTo>
                  <a:lnTo>
                    <a:pt x="4078224" y="1275588"/>
                  </a:lnTo>
                  <a:close/>
                </a:path>
              </a:pathLst>
            </a:custGeom>
            <a:solidFill>
              <a:srgbClr val="CACACA">
                <a:alpha val="3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6863" y="3564636"/>
              <a:ext cx="4087495" cy="1285240"/>
            </a:xfrm>
            <a:custGeom>
              <a:avLst/>
              <a:gdLst/>
              <a:ahLst/>
              <a:cxnLst/>
              <a:rect l="l" t="t" r="r" b="b"/>
              <a:pathLst>
                <a:path w="4087495" h="1285239">
                  <a:moveTo>
                    <a:pt x="4085844" y="1284731"/>
                  </a:moveTo>
                  <a:lnTo>
                    <a:pt x="3048" y="1284731"/>
                  </a:lnTo>
                  <a:lnTo>
                    <a:pt x="0" y="128320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4085844" y="0"/>
                  </a:lnTo>
                  <a:lnTo>
                    <a:pt x="4087368" y="3047"/>
                  </a:lnTo>
                  <a:lnTo>
                    <a:pt x="4087368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1275587"/>
                  </a:lnTo>
                  <a:lnTo>
                    <a:pt x="4572" y="1275587"/>
                  </a:lnTo>
                  <a:lnTo>
                    <a:pt x="9144" y="1280159"/>
                  </a:lnTo>
                  <a:lnTo>
                    <a:pt x="4087368" y="1280159"/>
                  </a:lnTo>
                  <a:lnTo>
                    <a:pt x="4087368" y="1283207"/>
                  </a:lnTo>
                  <a:lnTo>
                    <a:pt x="4085844" y="1284731"/>
                  </a:lnTo>
                  <a:close/>
                </a:path>
                <a:path w="4087495" h="128523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4087495" h="1285239">
                  <a:moveTo>
                    <a:pt x="4078224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4078224" y="4571"/>
                  </a:lnTo>
                  <a:lnTo>
                    <a:pt x="4078224" y="9143"/>
                  </a:lnTo>
                  <a:close/>
                </a:path>
                <a:path w="4087495" h="1285239">
                  <a:moveTo>
                    <a:pt x="4078224" y="1280159"/>
                  </a:moveTo>
                  <a:lnTo>
                    <a:pt x="4078224" y="4571"/>
                  </a:lnTo>
                  <a:lnTo>
                    <a:pt x="4082796" y="9143"/>
                  </a:lnTo>
                  <a:lnTo>
                    <a:pt x="4087368" y="9143"/>
                  </a:lnTo>
                  <a:lnTo>
                    <a:pt x="4087368" y="1275587"/>
                  </a:lnTo>
                  <a:lnTo>
                    <a:pt x="4082796" y="1275587"/>
                  </a:lnTo>
                  <a:lnTo>
                    <a:pt x="4078224" y="1280159"/>
                  </a:lnTo>
                  <a:close/>
                </a:path>
                <a:path w="4087495" h="1285239">
                  <a:moveTo>
                    <a:pt x="4087368" y="9143"/>
                  </a:moveTo>
                  <a:lnTo>
                    <a:pt x="4082796" y="9143"/>
                  </a:lnTo>
                  <a:lnTo>
                    <a:pt x="4078224" y="4571"/>
                  </a:lnTo>
                  <a:lnTo>
                    <a:pt x="4087368" y="4571"/>
                  </a:lnTo>
                  <a:lnTo>
                    <a:pt x="4087368" y="9143"/>
                  </a:lnTo>
                  <a:close/>
                </a:path>
                <a:path w="4087495" h="1285239">
                  <a:moveTo>
                    <a:pt x="9144" y="1280159"/>
                  </a:moveTo>
                  <a:lnTo>
                    <a:pt x="4572" y="1275587"/>
                  </a:lnTo>
                  <a:lnTo>
                    <a:pt x="9144" y="1275587"/>
                  </a:lnTo>
                  <a:lnTo>
                    <a:pt x="9144" y="1280159"/>
                  </a:lnTo>
                  <a:close/>
                </a:path>
                <a:path w="4087495" h="1285239">
                  <a:moveTo>
                    <a:pt x="4078224" y="1280159"/>
                  </a:moveTo>
                  <a:lnTo>
                    <a:pt x="9144" y="1280159"/>
                  </a:lnTo>
                  <a:lnTo>
                    <a:pt x="9144" y="1275587"/>
                  </a:lnTo>
                  <a:lnTo>
                    <a:pt x="4078224" y="1275587"/>
                  </a:lnTo>
                  <a:lnTo>
                    <a:pt x="4078224" y="1280159"/>
                  </a:lnTo>
                  <a:close/>
                </a:path>
                <a:path w="4087495" h="1285239">
                  <a:moveTo>
                    <a:pt x="4087368" y="1280159"/>
                  </a:moveTo>
                  <a:lnTo>
                    <a:pt x="4078224" y="1280159"/>
                  </a:lnTo>
                  <a:lnTo>
                    <a:pt x="4082796" y="1275587"/>
                  </a:lnTo>
                  <a:lnTo>
                    <a:pt x="4087368" y="1275587"/>
                  </a:lnTo>
                  <a:lnTo>
                    <a:pt x="4087368" y="1280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671359" y="3791248"/>
            <a:ext cx="3086100" cy="77787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459"/>
              </a:spcBef>
            </a:pPr>
            <a:r>
              <a:rPr dirty="0" sz="2600" spc="10">
                <a:latin typeface="Cambria"/>
                <a:cs typeface="Cambria"/>
              </a:rPr>
              <a:t>M</a:t>
            </a:r>
            <a:r>
              <a:rPr dirty="0" sz="2600" spc="-25">
                <a:latin typeface="Cambria"/>
                <a:cs typeface="Cambria"/>
              </a:rPr>
              <a:t>i</a:t>
            </a:r>
            <a:r>
              <a:rPr dirty="0" sz="2600">
                <a:latin typeface="Cambria"/>
                <a:cs typeface="Cambria"/>
              </a:rPr>
              <a:t>n</a:t>
            </a:r>
            <a:r>
              <a:rPr dirty="0" sz="2600" spc="5">
                <a:latin typeface="Cambria"/>
                <a:cs typeface="Cambria"/>
              </a:rPr>
              <a:t>i</a:t>
            </a:r>
            <a:r>
              <a:rPr dirty="0" sz="2600" spc="-10">
                <a:latin typeface="Cambria"/>
                <a:cs typeface="Cambria"/>
              </a:rPr>
              <a:t>mu</a:t>
            </a:r>
            <a:r>
              <a:rPr dirty="0" sz="2600">
                <a:latin typeface="Cambria"/>
                <a:cs typeface="Cambria"/>
              </a:rPr>
              <a:t>m</a:t>
            </a:r>
            <a:r>
              <a:rPr dirty="0" sz="2600" spc="-110">
                <a:latin typeface="Cambria"/>
                <a:cs typeface="Cambria"/>
              </a:rPr>
              <a:t> </a:t>
            </a:r>
            <a:r>
              <a:rPr dirty="0" sz="2600" spc="-25">
                <a:latin typeface="Cambria"/>
                <a:cs typeface="Cambria"/>
              </a:rPr>
              <a:t>t</a:t>
            </a:r>
            <a:r>
              <a:rPr dirty="0" sz="2600" spc="20">
                <a:latin typeface="Cambria"/>
                <a:cs typeface="Cambria"/>
              </a:rPr>
              <a:t>u</a:t>
            </a:r>
            <a:r>
              <a:rPr dirty="0" sz="2600" spc="-10">
                <a:latin typeface="Cambria"/>
                <a:cs typeface="Cambria"/>
              </a:rPr>
              <a:t>r</a:t>
            </a:r>
            <a:r>
              <a:rPr dirty="0" sz="2600">
                <a:latin typeface="Cambria"/>
                <a:cs typeface="Cambria"/>
              </a:rPr>
              <a:t>na</a:t>
            </a:r>
            <a:r>
              <a:rPr dirty="0" sz="2600" spc="-65">
                <a:latin typeface="Cambria"/>
                <a:cs typeface="Cambria"/>
              </a:rPr>
              <a:t>r</a:t>
            </a:r>
            <a:r>
              <a:rPr dirty="0" sz="2600" spc="-5">
                <a:latin typeface="Cambria"/>
                <a:cs typeface="Cambria"/>
              </a:rPr>
              <a:t>o</a:t>
            </a:r>
            <a:r>
              <a:rPr dirty="0" sz="2600" spc="-10">
                <a:latin typeface="Cambria"/>
                <a:cs typeface="Cambria"/>
              </a:rPr>
              <a:t>u</a:t>
            </a:r>
            <a:r>
              <a:rPr dirty="0" sz="2600">
                <a:latin typeface="Cambria"/>
                <a:cs typeface="Cambria"/>
              </a:rPr>
              <a:t>nd  </a:t>
            </a:r>
            <a:r>
              <a:rPr dirty="0" sz="2600">
                <a:latin typeface="Cambria"/>
                <a:cs typeface="Cambria"/>
              </a:rPr>
              <a:t>time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38556" y="3372611"/>
            <a:ext cx="919480" cy="1365885"/>
            <a:chOff x="638556" y="3372611"/>
            <a:chExt cx="919480" cy="1365885"/>
          </a:xfrm>
        </p:grpSpPr>
        <p:sp>
          <p:nvSpPr>
            <p:cNvPr id="32" name="object 32"/>
            <p:cNvSpPr/>
            <p:nvPr/>
          </p:nvSpPr>
          <p:spPr>
            <a:xfrm>
              <a:off x="652272" y="3386327"/>
              <a:ext cx="893444" cy="1339850"/>
            </a:xfrm>
            <a:custGeom>
              <a:avLst/>
              <a:gdLst/>
              <a:ahLst/>
              <a:cxnLst/>
              <a:rect l="l" t="t" r="r" b="b"/>
              <a:pathLst>
                <a:path w="893444" h="1339850">
                  <a:moveTo>
                    <a:pt x="893064" y="1339596"/>
                  </a:moveTo>
                  <a:lnTo>
                    <a:pt x="0" y="1339596"/>
                  </a:lnTo>
                  <a:lnTo>
                    <a:pt x="0" y="0"/>
                  </a:lnTo>
                  <a:lnTo>
                    <a:pt x="893064" y="0"/>
                  </a:lnTo>
                  <a:lnTo>
                    <a:pt x="893064" y="1339596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38556" y="3372611"/>
              <a:ext cx="919480" cy="1365885"/>
            </a:xfrm>
            <a:custGeom>
              <a:avLst/>
              <a:gdLst/>
              <a:ahLst/>
              <a:cxnLst/>
              <a:rect l="l" t="t" r="r" b="b"/>
              <a:pathLst>
                <a:path w="919480" h="1365885">
                  <a:moveTo>
                    <a:pt x="914400" y="1365504"/>
                  </a:moveTo>
                  <a:lnTo>
                    <a:pt x="6096" y="1365504"/>
                  </a:lnTo>
                  <a:lnTo>
                    <a:pt x="0" y="136093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914400" y="0"/>
                  </a:lnTo>
                  <a:lnTo>
                    <a:pt x="918972" y="6096"/>
                  </a:lnTo>
                  <a:lnTo>
                    <a:pt x="918972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339596"/>
                  </a:lnTo>
                  <a:lnTo>
                    <a:pt x="13716" y="1339596"/>
                  </a:lnTo>
                  <a:lnTo>
                    <a:pt x="25908" y="1353312"/>
                  </a:lnTo>
                  <a:lnTo>
                    <a:pt x="918972" y="1353312"/>
                  </a:lnTo>
                  <a:lnTo>
                    <a:pt x="918972" y="1360932"/>
                  </a:lnTo>
                  <a:lnTo>
                    <a:pt x="914400" y="1365504"/>
                  </a:lnTo>
                  <a:close/>
                </a:path>
                <a:path w="919480" h="1365885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919480" h="1365885">
                  <a:moveTo>
                    <a:pt x="893064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893064" y="13716"/>
                  </a:lnTo>
                  <a:lnTo>
                    <a:pt x="893064" y="25908"/>
                  </a:lnTo>
                  <a:close/>
                </a:path>
                <a:path w="919480" h="1365885">
                  <a:moveTo>
                    <a:pt x="893064" y="1353312"/>
                  </a:moveTo>
                  <a:lnTo>
                    <a:pt x="893064" y="13716"/>
                  </a:lnTo>
                  <a:lnTo>
                    <a:pt x="906780" y="25908"/>
                  </a:lnTo>
                  <a:lnTo>
                    <a:pt x="918972" y="25908"/>
                  </a:lnTo>
                  <a:lnTo>
                    <a:pt x="918972" y="1339596"/>
                  </a:lnTo>
                  <a:lnTo>
                    <a:pt x="906780" y="1339596"/>
                  </a:lnTo>
                  <a:lnTo>
                    <a:pt x="893064" y="1353312"/>
                  </a:lnTo>
                  <a:close/>
                </a:path>
                <a:path w="919480" h="1365885">
                  <a:moveTo>
                    <a:pt x="918972" y="25908"/>
                  </a:moveTo>
                  <a:lnTo>
                    <a:pt x="906780" y="25908"/>
                  </a:lnTo>
                  <a:lnTo>
                    <a:pt x="893064" y="13716"/>
                  </a:lnTo>
                  <a:lnTo>
                    <a:pt x="918972" y="13716"/>
                  </a:lnTo>
                  <a:lnTo>
                    <a:pt x="918972" y="25908"/>
                  </a:lnTo>
                  <a:close/>
                </a:path>
                <a:path w="919480" h="1365885">
                  <a:moveTo>
                    <a:pt x="25908" y="1353312"/>
                  </a:moveTo>
                  <a:lnTo>
                    <a:pt x="13716" y="1339596"/>
                  </a:lnTo>
                  <a:lnTo>
                    <a:pt x="25908" y="1339596"/>
                  </a:lnTo>
                  <a:lnTo>
                    <a:pt x="25908" y="1353312"/>
                  </a:lnTo>
                  <a:close/>
                </a:path>
                <a:path w="919480" h="1365885">
                  <a:moveTo>
                    <a:pt x="893064" y="1353312"/>
                  </a:moveTo>
                  <a:lnTo>
                    <a:pt x="25908" y="1353312"/>
                  </a:lnTo>
                  <a:lnTo>
                    <a:pt x="25908" y="1339596"/>
                  </a:lnTo>
                  <a:lnTo>
                    <a:pt x="893064" y="1339596"/>
                  </a:lnTo>
                  <a:lnTo>
                    <a:pt x="893064" y="1353312"/>
                  </a:lnTo>
                  <a:close/>
                </a:path>
                <a:path w="919480" h="1365885">
                  <a:moveTo>
                    <a:pt x="918972" y="1353312"/>
                  </a:moveTo>
                  <a:lnTo>
                    <a:pt x="893064" y="1353312"/>
                  </a:lnTo>
                  <a:lnTo>
                    <a:pt x="906780" y="1339596"/>
                  </a:lnTo>
                  <a:lnTo>
                    <a:pt x="918972" y="1339596"/>
                  </a:lnTo>
                  <a:lnTo>
                    <a:pt x="918972" y="1353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323332" y="3564636"/>
            <a:ext cx="4089400" cy="1285240"/>
            <a:chOff x="5323332" y="3564636"/>
            <a:chExt cx="4089400" cy="1285240"/>
          </a:xfrm>
        </p:grpSpPr>
        <p:sp>
          <p:nvSpPr>
            <p:cNvPr id="35" name="object 35"/>
            <p:cNvSpPr/>
            <p:nvPr/>
          </p:nvSpPr>
          <p:spPr>
            <a:xfrm>
              <a:off x="5327904" y="3569208"/>
              <a:ext cx="4079875" cy="1275715"/>
            </a:xfrm>
            <a:custGeom>
              <a:avLst/>
              <a:gdLst/>
              <a:ahLst/>
              <a:cxnLst/>
              <a:rect l="l" t="t" r="r" b="b"/>
              <a:pathLst>
                <a:path w="4079875" h="1275714">
                  <a:moveTo>
                    <a:pt x="4079748" y="1275588"/>
                  </a:moveTo>
                  <a:lnTo>
                    <a:pt x="0" y="1275588"/>
                  </a:lnTo>
                  <a:lnTo>
                    <a:pt x="0" y="0"/>
                  </a:lnTo>
                  <a:lnTo>
                    <a:pt x="4079748" y="0"/>
                  </a:lnTo>
                  <a:lnTo>
                    <a:pt x="4079748" y="1275588"/>
                  </a:lnTo>
                  <a:close/>
                </a:path>
              </a:pathLst>
            </a:custGeom>
            <a:solidFill>
              <a:srgbClr val="CACACA">
                <a:alpha val="3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323332" y="3564636"/>
              <a:ext cx="4089400" cy="1285240"/>
            </a:xfrm>
            <a:custGeom>
              <a:avLst/>
              <a:gdLst/>
              <a:ahLst/>
              <a:cxnLst/>
              <a:rect l="l" t="t" r="r" b="b"/>
              <a:pathLst>
                <a:path w="4089400" h="1285239">
                  <a:moveTo>
                    <a:pt x="4087368" y="1284731"/>
                  </a:moveTo>
                  <a:lnTo>
                    <a:pt x="3048" y="1284731"/>
                  </a:lnTo>
                  <a:lnTo>
                    <a:pt x="0" y="128320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4087368" y="0"/>
                  </a:lnTo>
                  <a:lnTo>
                    <a:pt x="4088892" y="3047"/>
                  </a:lnTo>
                  <a:lnTo>
                    <a:pt x="4088892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1275587"/>
                  </a:lnTo>
                  <a:lnTo>
                    <a:pt x="4572" y="1275587"/>
                  </a:lnTo>
                  <a:lnTo>
                    <a:pt x="9144" y="1280159"/>
                  </a:lnTo>
                  <a:lnTo>
                    <a:pt x="4088892" y="1280159"/>
                  </a:lnTo>
                  <a:lnTo>
                    <a:pt x="4088892" y="1283207"/>
                  </a:lnTo>
                  <a:lnTo>
                    <a:pt x="4087368" y="1284731"/>
                  </a:lnTo>
                  <a:close/>
                </a:path>
                <a:path w="4089400" h="128523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4089400" h="1285239">
                  <a:moveTo>
                    <a:pt x="4079747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4079747" y="4571"/>
                  </a:lnTo>
                  <a:lnTo>
                    <a:pt x="4079747" y="9143"/>
                  </a:lnTo>
                  <a:close/>
                </a:path>
                <a:path w="4089400" h="1285239">
                  <a:moveTo>
                    <a:pt x="4079747" y="1280159"/>
                  </a:moveTo>
                  <a:lnTo>
                    <a:pt x="4079747" y="4571"/>
                  </a:lnTo>
                  <a:lnTo>
                    <a:pt x="4084320" y="9143"/>
                  </a:lnTo>
                  <a:lnTo>
                    <a:pt x="4088892" y="9143"/>
                  </a:lnTo>
                  <a:lnTo>
                    <a:pt x="4088892" y="1275587"/>
                  </a:lnTo>
                  <a:lnTo>
                    <a:pt x="4084320" y="1275587"/>
                  </a:lnTo>
                  <a:lnTo>
                    <a:pt x="4079747" y="1280159"/>
                  </a:lnTo>
                  <a:close/>
                </a:path>
                <a:path w="4089400" h="1285239">
                  <a:moveTo>
                    <a:pt x="4088892" y="9143"/>
                  </a:moveTo>
                  <a:lnTo>
                    <a:pt x="4084320" y="9143"/>
                  </a:lnTo>
                  <a:lnTo>
                    <a:pt x="4079747" y="4571"/>
                  </a:lnTo>
                  <a:lnTo>
                    <a:pt x="4088892" y="4571"/>
                  </a:lnTo>
                  <a:lnTo>
                    <a:pt x="4088892" y="9143"/>
                  </a:lnTo>
                  <a:close/>
                </a:path>
                <a:path w="4089400" h="1285239">
                  <a:moveTo>
                    <a:pt x="9144" y="1280159"/>
                  </a:moveTo>
                  <a:lnTo>
                    <a:pt x="4572" y="1275587"/>
                  </a:lnTo>
                  <a:lnTo>
                    <a:pt x="9144" y="1275587"/>
                  </a:lnTo>
                  <a:lnTo>
                    <a:pt x="9144" y="1280159"/>
                  </a:lnTo>
                  <a:close/>
                </a:path>
                <a:path w="4089400" h="1285239">
                  <a:moveTo>
                    <a:pt x="4079747" y="1280159"/>
                  </a:moveTo>
                  <a:lnTo>
                    <a:pt x="9144" y="1280159"/>
                  </a:lnTo>
                  <a:lnTo>
                    <a:pt x="9144" y="1275587"/>
                  </a:lnTo>
                  <a:lnTo>
                    <a:pt x="4079747" y="1275587"/>
                  </a:lnTo>
                  <a:lnTo>
                    <a:pt x="4079747" y="1280159"/>
                  </a:lnTo>
                  <a:close/>
                </a:path>
                <a:path w="4089400" h="1285239">
                  <a:moveTo>
                    <a:pt x="4088892" y="1280159"/>
                  </a:moveTo>
                  <a:lnTo>
                    <a:pt x="4079747" y="1280159"/>
                  </a:lnTo>
                  <a:lnTo>
                    <a:pt x="4084320" y="1275587"/>
                  </a:lnTo>
                  <a:lnTo>
                    <a:pt x="4088892" y="1275587"/>
                  </a:lnTo>
                  <a:lnTo>
                    <a:pt x="4088892" y="1280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179353" y="3791248"/>
            <a:ext cx="2500630" cy="77787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459"/>
              </a:spcBef>
            </a:pPr>
            <a:r>
              <a:rPr dirty="0" sz="2600" spc="10">
                <a:latin typeface="Cambria"/>
                <a:cs typeface="Cambria"/>
              </a:rPr>
              <a:t>M</a:t>
            </a:r>
            <a:r>
              <a:rPr dirty="0" sz="2600" spc="-25">
                <a:latin typeface="Cambria"/>
                <a:cs typeface="Cambria"/>
              </a:rPr>
              <a:t>i</a:t>
            </a:r>
            <a:r>
              <a:rPr dirty="0" sz="2600">
                <a:latin typeface="Cambria"/>
                <a:cs typeface="Cambria"/>
              </a:rPr>
              <a:t>n</a:t>
            </a:r>
            <a:r>
              <a:rPr dirty="0" sz="2600" spc="5">
                <a:latin typeface="Cambria"/>
                <a:cs typeface="Cambria"/>
              </a:rPr>
              <a:t>i</a:t>
            </a:r>
            <a:r>
              <a:rPr dirty="0" sz="2600" spc="-10">
                <a:latin typeface="Cambria"/>
                <a:cs typeface="Cambria"/>
              </a:rPr>
              <a:t>mu</a:t>
            </a:r>
            <a:r>
              <a:rPr dirty="0" sz="2600">
                <a:latin typeface="Cambria"/>
                <a:cs typeface="Cambria"/>
              </a:rPr>
              <a:t>m</a:t>
            </a:r>
            <a:r>
              <a:rPr dirty="0" sz="2600" spc="-110">
                <a:latin typeface="Cambria"/>
                <a:cs typeface="Cambria"/>
              </a:rPr>
              <a:t> </a:t>
            </a:r>
            <a:r>
              <a:rPr dirty="0" sz="2600" spc="-65">
                <a:latin typeface="Cambria"/>
                <a:cs typeface="Cambria"/>
              </a:rPr>
              <a:t>w</a:t>
            </a:r>
            <a:r>
              <a:rPr dirty="0" sz="2600">
                <a:latin typeface="Cambria"/>
                <a:cs typeface="Cambria"/>
              </a:rPr>
              <a:t>a</a:t>
            </a:r>
            <a:r>
              <a:rPr dirty="0" sz="2600" spc="-25">
                <a:latin typeface="Cambria"/>
                <a:cs typeface="Cambria"/>
              </a:rPr>
              <a:t>iti</a:t>
            </a:r>
            <a:r>
              <a:rPr dirty="0" sz="2600">
                <a:latin typeface="Cambria"/>
                <a:cs typeface="Cambria"/>
              </a:rPr>
              <a:t>ng  </a:t>
            </a:r>
            <a:r>
              <a:rPr dirty="0" sz="2600">
                <a:latin typeface="Cambria"/>
                <a:cs typeface="Cambria"/>
              </a:rPr>
              <a:t>time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146547" y="3372611"/>
            <a:ext cx="917575" cy="1365885"/>
            <a:chOff x="5146547" y="3372611"/>
            <a:chExt cx="917575" cy="1365885"/>
          </a:xfrm>
        </p:grpSpPr>
        <p:sp>
          <p:nvSpPr>
            <p:cNvPr id="39" name="object 39"/>
            <p:cNvSpPr/>
            <p:nvPr/>
          </p:nvSpPr>
          <p:spPr>
            <a:xfrm>
              <a:off x="5160264" y="3386327"/>
              <a:ext cx="891540" cy="1339850"/>
            </a:xfrm>
            <a:custGeom>
              <a:avLst/>
              <a:gdLst/>
              <a:ahLst/>
              <a:cxnLst/>
              <a:rect l="l" t="t" r="r" b="b"/>
              <a:pathLst>
                <a:path w="891539" h="1339850">
                  <a:moveTo>
                    <a:pt x="891539" y="1339596"/>
                  </a:moveTo>
                  <a:lnTo>
                    <a:pt x="0" y="1339596"/>
                  </a:lnTo>
                  <a:lnTo>
                    <a:pt x="0" y="0"/>
                  </a:lnTo>
                  <a:lnTo>
                    <a:pt x="891539" y="0"/>
                  </a:lnTo>
                  <a:lnTo>
                    <a:pt x="891539" y="1339596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46547" y="3372611"/>
              <a:ext cx="917575" cy="1365885"/>
            </a:xfrm>
            <a:custGeom>
              <a:avLst/>
              <a:gdLst/>
              <a:ahLst/>
              <a:cxnLst/>
              <a:rect l="l" t="t" r="r" b="b"/>
              <a:pathLst>
                <a:path w="917575" h="1365885">
                  <a:moveTo>
                    <a:pt x="912876" y="1365504"/>
                  </a:moveTo>
                  <a:lnTo>
                    <a:pt x="6096" y="1365504"/>
                  </a:lnTo>
                  <a:lnTo>
                    <a:pt x="0" y="136093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912876" y="0"/>
                  </a:lnTo>
                  <a:lnTo>
                    <a:pt x="917448" y="6096"/>
                  </a:lnTo>
                  <a:lnTo>
                    <a:pt x="917448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339596"/>
                  </a:lnTo>
                  <a:lnTo>
                    <a:pt x="13716" y="1339596"/>
                  </a:lnTo>
                  <a:lnTo>
                    <a:pt x="25908" y="1353312"/>
                  </a:lnTo>
                  <a:lnTo>
                    <a:pt x="917448" y="1353312"/>
                  </a:lnTo>
                  <a:lnTo>
                    <a:pt x="917448" y="1360932"/>
                  </a:lnTo>
                  <a:lnTo>
                    <a:pt x="912876" y="1365504"/>
                  </a:lnTo>
                  <a:close/>
                </a:path>
                <a:path w="917575" h="1365885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917575" h="1365885">
                  <a:moveTo>
                    <a:pt x="891539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891539" y="13716"/>
                  </a:lnTo>
                  <a:lnTo>
                    <a:pt x="891539" y="25908"/>
                  </a:lnTo>
                  <a:close/>
                </a:path>
                <a:path w="917575" h="1365885">
                  <a:moveTo>
                    <a:pt x="891539" y="1353312"/>
                  </a:moveTo>
                  <a:lnTo>
                    <a:pt x="891539" y="13716"/>
                  </a:lnTo>
                  <a:lnTo>
                    <a:pt x="905256" y="25908"/>
                  </a:lnTo>
                  <a:lnTo>
                    <a:pt x="917448" y="25908"/>
                  </a:lnTo>
                  <a:lnTo>
                    <a:pt x="917448" y="1339596"/>
                  </a:lnTo>
                  <a:lnTo>
                    <a:pt x="905256" y="1339596"/>
                  </a:lnTo>
                  <a:lnTo>
                    <a:pt x="891539" y="1353312"/>
                  </a:lnTo>
                  <a:close/>
                </a:path>
                <a:path w="917575" h="1365885">
                  <a:moveTo>
                    <a:pt x="917448" y="25908"/>
                  </a:moveTo>
                  <a:lnTo>
                    <a:pt x="905256" y="25908"/>
                  </a:lnTo>
                  <a:lnTo>
                    <a:pt x="891539" y="13716"/>
                  </a:lnTo>
                  <a:lnTo>
                    <a:pt x="917448" y="13716"/>
                  </a:lnTo>
                  <a:lnTo>
                    <a:pt x="917448" y="25908"/>
                  </a:lnTo>
                  <a:close/>
                </a:path>
                <a:path w="917575" h="1365885">
                  <a:moveTo>
                    <a:pt x="25908" y="1353312"/>
                  </a:moveTo>
                  <a:lnTo>
                    <a:pt x="13716" y="1339596"/>
                  </a:lnTo>
                  <a:lnTo>
                    <a:pt x="25908" y="1339596"/>
                  </a:lnTo>
                  <a:lnTo>
                    <a:pt x="25908" y="1353312"/>
                  </a:lnTo>
                  <a:close/>
                </a:path>
                <a:path w="917575" h="1365885">
                  <a:moveTo>
                    <a:pt x="891539" y="1353312"/>
                  </a:moveTo>
                  <a:lnTo>
                    <a:pt x="25908" y="1353312"/>
                  </a:lnTo>
                  <a:lnTo>
                    <a:pt x="25908" y="1339596"/>
                  </a:lnTo>
                  <a:lnTo>
                    <a:pt x="891539" y="1339596"/>
                  </a:lnTo>
                  <a:lnTo>
                    <a:pt x="891539" y="1353312"/>
                  </a:lnTo>
                  <a:close/>
                </a:path>
                <a:path w="917575" h="1365885">
                  <a:moveTo>
                    <a:pt x="917448" y="1353312"/>
                  </a:moveTo>
                  <a:lnTo>
                    <a:pt x="891539" y="1353312"/>
                  </a:lnTo>
                  <a:lnTo>
                    <a:pt x="905256" y="1339596"/>
                  </a:lnTo>
                  <a:lnTo>
                    <a:pt x="917448" y="1339596"/>
                  </a:lnTo>
                  <a:lnTo>
                    <a:pt x="917448" y="1353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3070859" y="5169408"/>
            <a:ext cx="4087495" cy="1285240"/>
            <a:chOff x="3070859" y="5169408"/>
            <a:chExt cx="4087495" cy="1285240"/>
          </a:xfrm>
        </p:grpSpPr>
        <p:sp>
          <p:nvSpPr>
            <p:cNvPr id="42" name="object 42"/>
            <p:cNvSpPr/>
            <p:nvPr/>
          </p:nvSpPr>
          <p:spPr>
            <a:xfrm>
              <a:off x="3075432" y="5173980"/>
              <a:ext cx="4078604" cy="1275715"/>
            </a:xfrm>
            <a:custGeom>
              <a:avLst/>
              <a:gdLst/>
              <a:ahLst/>
              <a:cxnLst/>
              <a:rect l="l" t="t" r="r" b="b"/>
              <a:pathLst>
                <a:path w="4078604" h="1275714">
                  <a:moveTo>
                    <a:pt x="4078223" y="1275587"/>
                  </a:moveTo>
                  <a:lnTo>
                    <a:pt x="0" y="1275587"/>
                  </a:lnTo>
                  <a:lnTo>
                    <a:pt x="0" y="0"/>
                  </a:lnTo>
                  <a:lnTo>
                    <a:pt x="4078223" y="0"/>
                  </a:lnTo>
                  <a:lnTo>
                    <a:pt x="4078223" y="1275587"/>
                  </a:lnTo>
                  <a:close/>
                </a:path>
              </a:pathLst>
            </a:custGeom>
            <a:solidFill>
              <a:srgbClr val="CACACA">
                <a:alpha val="3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0859" y="5169408"/>
              <a:ext cx="4087495" cy="1285240"/>
            </a:xfrm>
            <a:custGeom>
              <a:avLst/>
              <a:gdLst/>
              <a:ahLst/>
              <a:cxnLst/>
              <a:rect l="l" t="t" r="r" b="b"/>
              <a:pathLst>
                <a:path w="4087495" h="1285239">
                  <a:moveTo>
                    <a:pt x="4085844" y="1284731"/>
                  </a:moveTo>
                  <a:lnTo>
                    <a:pt x="3048" y="1284731"/>
                  </a:lnTo>
                  <a:lnTo>
                    <a:pt x="0" y="128320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4085844" y="0"/>
                  </a:lnTo>
                  <a:lnTo>
                    <a:pt x="4087368" y="3047"/>
                  </a:lnTo>
                  <a:lnTo>
                    <a:pt x="4087368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1275587"/>
                  </a:lnTo>
                  <a:lnTo>
                    <a:pt x="4572" y="1275587"/>
                  </a:lnTo>
                  <a:lnTo>
                    <a:pt x="9144" y="1280159"/>
                  </a:lnTo>
                  <a:lnTo>
                    <a:pt x="4087368" y="1280159"/>
                  </a:lnTo>
                  <a:lnTo>
                    <a:pt x="4087368" y="1283207"/>
                  </a:lnTo>
                  <a:lnTo>
                    <a:pt x="4085844" y="1284731"/>
                  </a:lnTo>
                  <a:close/>
                </a:path>
                <a:path w="4087495" h="1285239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4087495" h="1285239">
                  <a:moveTo>
                    <a:pt x="4078224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4078224" y="4571"/>
                  </a:lnTo>
                  <a:lnTo>
                    <a:pt x="4078224" y="9143"/>
                  </a:lnTo>
                  <a:close/>
                </a:path>
                <a:path w="4087495" h="1285239">
                  <a:moveTo>
                    <a:pt x="4078224" y="1280159"/>
                  </a:moveTo>
                  <a:lnTo>
                    <a:pt x="4078224" y="4571"/>
                  </a:lnTo>
                  <a:lnTo>
                    <a:pt x="4082796" y="9143"/>
                  </a:lnTo>
                  <a:lnTo>
                    <a:pt x="4087368" y="9143"/>
                  </a:lnTo>
                  <a:lnTo>
                    <a:pt x="4087368" y="1275587"/>
                  </a:lnTo>
                  <a:lnTo>
                    <a:pt x="4082796" y="1275587"/>
                  </a:lnTo>
                  <a:lnTo>
                    <a:pt x="4078224" y="1280159"/>
                  </a:lnTo>
                  <a:close/>
                </a:path>
                <a:path w="4087495" h="1285239">
                  <a:moveTo>
                    <a:pt x="4087368" y="9143"/>
                  </a:moveTo>
                  <a:lnTo>
                    <a:pt x="4082796" y="9143"/>
                  </a:lnTo>
                  <a:lnTo>
                    <a:pt x="4078224" y="4571"/>
                  </a:lnTo>
                  <a:lnTo>
                    <a:pt x="4087368" y="4571"/>
                  </a:lnTo>
                  <a:lnTo>
                    <a:pt x="4087368" y="9143"/>
                  </a:lnTo>
                  <a:close/>
                </a:path>
                <a:path w="4087495" h="1285239">
                  <a:moveTo>
                    <a:pt x="9144" y="1280159"/>
                  </a:moveTo>
                  <a:lnTo>
                    <a:pt x="4572" y="1275587"/>
                  </a:lnTo>
                  <a:lnTo>
                    <a:pt x="9144" y="1275587"/>
                  </a:lnTo>
                  <a:lnTo>
                    <a:pt x="9144" y="1280159"/>
                  </a:lnTo>
                  <a:close/>
                </a:path>
                <a:path w="4087495" h="1285239">
                  <a:moveTo>
                    <a:pt x="4078224" y="1280159"/>
                  </a:moveTo>
                  <a:lnTo>
                    <a:pt x="9144" y="1280159"/>
                  </a:lnTo>
                  <a:lnTo>
                    <a:pt x="9144" y="1275587"/>
                  </a:lnTo>
                  <a:lnTo>
                    <a:pt x="4078224" y="1275587"/>
                  </a:lnTo>
                  <a:lnTo>
                    <a:pt x="4078224" y="1280159"/>
                  </a:lnTo>
                  <a:close/>
                </a:path>
                <a:path w="4087495" h="1285239">
                  <a:moveTo>
                    <a:pt x="4087368" y="1280159"/>
                  </a:moveTo>
                  <a:lnTo>
                    <a:pt x="4078224" y="1280159"/>
                  </a:lnTo>
                  <a:lnTo>
                    <a:pt x="4082796" y="1275587"/>
                  </a:lnTo>
                  <a:lnTo>
                    <a:pt x="4087368" y="1275587"/>
                  </a:lnTo>
                  <a:lnTo>
                    <a:pt x="4087368" y="1280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3925275" y="5396021"/>
            <a:ext cx="2733675" cy="77787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459"/>
              </a:spcBef>
            </a:pPr>
            <a:r>
              <a:rPr dirty="0" sz="2600" spc="10">
                <a:latin typeface="Cambria"/>
                <a:cs typeface="Cambria"/>
              </a:rPr>
              <a:t>M</a:t>
            </a:r>
            <a:r>
              <a:rPr dirty="0" sz="2600" spc="-25">
                <a:latin typeface="Cambria"/>
                <a:cs typeface="Cambria"/>
              </a:rPr>
              <a:t>i</a:t>
            </a:r>
            <a:r>
              <a:rPr dirty="0" sz="2600">
                <a:latin typeface="Cambria"/>
                <a:cs typeface="Cambria"/>
              </a:rPr>
              <a:t>n</a:t>
            </a:r>
            <a:r>
              <a:rPr dirty="0" sz="2600" spc="5">
                <a:latin typeface="Cambria"/>
                <a:cs typeface="Cambria"/>
              </a:rPr>
              <a:t>i</a:t>
            </a:r>
            <a:r>
              <a:rPr dirty="0" sz="2600" spc="-10">
                <a:latin typeface="Cambria"/>
                <a:cs typeface="Cambria"/>
              </a:rPr>
              <a:t>mu</a:t>
            </a:r>
            <a:r>
              <a:rPr dirty="0" sz="2600">
                <a:latin typeface="Cambria"/>
                <a:cs typeface="Cambria"/>
              </a:rPr>
              <a:t>m</a:t>
            </a:r>
            <a:r>
              <a:rPr dirty="0" sz="2600" spc="-110">
                <a:latin typeface="Cambria"/>
                <a:cs typeface="Cambria"/>
              </a:rPr>
              <a:t> </a:t>
            </a:r>
            <a:r>
              <a:rPr dirty="0" sz="2600" spc="-40">
                <a:latin typeface="Cambria"/>
                <a:cs typeface="Cambria"/>
              </a:rPr>
              <a:t>r</a:t>
            </a:r>
            <a:r>
              <a:rPr dirty="0" sz="2600" spc="5">
                <a:latin typeface="Cambria"/>
                <a:cs typeface="Cambria"/>
              </a:rPr>
              <a:t>e</a:t>
            </a:r>
            <a:r>
              <a:rPr dirty="0" sz="2600">
                <a:latin typeface="Cambria"/>
                <a:cs typeface="Cambria"/>
              </a:rPr>
              <a:t>s</a:t>
            </a:r>
            <a:r>
              <a:rPr dirty="0" sz="2600" spc="10">
                <a:latin typeface="Cambria"/>
                <a:cs typeface="Cambria"/>
              </a:rPr>
              <a:t>p</a:t>
            </a:r>
            <a:r>
              <a:rPr dirty="0" sz="2600" spc="-30">
                <a:latin typeface="Cambria"/>
                <a:cs typeface="Cambria"/>
              </a:rPr>
              <a:t>o</a:t>
            </a:r>
            <a:r>
              <a:rPr dirty="0" sz="2600">
                <a:latin typeface="Cambria"/>
                <a:cs typeface="Cambria"/>
              </a:rPr>
              <a:t>n</a:t>
            </a:r>
            <a:r>
              <a:rPr dirty="0" sz="2600" spc="-30">
                <a:latin typeface="Cambria"/>
                <a:cs typeface="Cambria"/>
              </a:rPr>
              <a:t>s</a:t>
            </a:r>
            <a:r>
              <a:rPr dirty="0" sz="2600">
                <a:latin typeface="Cambria"/>
                <a:cs typeface="Cambria"/>
              </a:rPr>
              <a:t>e  </a:t>
            </a:r>
            <a:r>
              <a:rPr dirty="0" sz="2600">
                <a:latin typeface="Cambria"/>
                <a:cs typeface="Cambria"/>
              </a:rPr>
              <a:t>time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892551" y="4977384"/>
            <a:ext cx="917575" cy="1365885"/>
            <a:chOff x="2892551" y="4977384"/>
            <a:chExt cx="917575" cy="1365885"/>
          </a:xfrm>
        </p:grpSpPr>
        <p:sp>
          <p:nvSpPr>
            <p:cNvPr id="46" name="object 46"/>
            <p:cNvSpPr/>
            <p:nvPr/>
          </p:nvSpPr>
          <p:spPr>
            <a:xfrm>
              <a:off x="2906267" y="4991100"/>
              <a:ext cx="891540" cy="1339850"/>
            </a:xfrm>
            <a:custGeom>
              <a:avLst/>
              <a:gdLst/>
              <a:ahLst/>
              <a:cxnLst/>
              <a:rect l="l" t="t" r="r" b="b"/>
              <a:pathLst>
                <a:path w="891539" h="1339850">
                  <a:moveTo>
                    <a:pt x="891540" y="1339596"/>
                  </a:moveTo>
                  <a:lnTo>
                    <a:pt x="0" y="1339596"/>
                  </a:lnTo>
                  <a:lnTo>
                    <a:pt x="0" y="0"/>
                  </a:lnTo>
                  <a:lnTo>
                    <a:pt x="891540" y="0"/>
                  </a:lnTo>
                  <a:lnTo>
                    <a:pt x="891540" y="1339596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92551" y="4977384"/>
              <a:ext cx="917575" cy="1365885"/>
            </a:xfrm>
            <a:custGeom>
              <a:avLst/>
              <a:gdLst/>
              <a:ahLst/>
              <a:cxnLst/>
              <a:rect l="l" t="t" r="r" b="b"/>
              <a:pathLst>
                <a:path w="917575" h="1365885">
                  <a:moveTo>
                    <a:pt x="912876" y="1365504"/>
                  </a:moveTo>
                  <a:lnTo>
                    <a:pt x="6096" y="1365504"/>
                  </a:lnTo>
                  <a:lnTo>
                    <a:pt x="0" y="136093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912876" y="0"/>
                  </a:lnTo>
                  <a:lnTo>
                    <a:pt x="917448" y="6096"/>
                  </a:lnTo>
                  <a:lnTo>
                    <a:pt x="917448" y="13716"/>
                  </a:lnTo>
                  <a:lnTo>
                    <a:pt x="25908" y="13716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339596"/>
                  </a:lnTo>
                  <a:lnTo>
                    <a:pt x="13716" y="1339596"/>
                  </a:lnTo>
                  <a:lnTo>
                    <a:pt x="25908" y="1353312"/>
                  </a:lnTo>
                  <a:lnTo>
                    <a:pt x="917448" y="1353312"/>
                  </a:lnTo>
                  <a:lnTo>
                    <a:pt x="917448" y="1360932"/>
                  </a:lnTo>
                  <a:lnTo>
                    <a:pt x="912876" y="1365504"/>
                  </a:lnTo>
                  <a:close/>
                </a:path>
                <a:path w="917575" h="1365885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917575" h="1365885">
                  <a:moveTo>
                    <a:pt x="891539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891539" y="13716"/>
                  </a:lnTo>
                  <a:lnTo>
                    <a:pt x="891539" y="25908"/>
                  </a:lnTo>
                  <a:close/>
                </a:path>
                <a:path w="917575" h="1365885">
                  <a:moveTo>
                    <a:pt x="891539" y="1353312"/>
                  </a:moveTo>
                  <a:lnTo>
                    <a:pt x="891539" y="13716"/>
                  </a:lnTo>
                  <a:lnTo>
                    <a:pt x="905256" y="25908"/>
                  </a:lnTo>
                  <a:lnTo>
                    <a:pt x="917448" y="25908"/>
                  </a:lnTo>
                  <a:lnTo>
                    <a:pt x="917448" y="1339596"/>
                  </a:lnTo>
                  <a:lnTo>
                    <a:pt x="905256" y="1339596"/>
                  </a:lnTo>
                  <a:lnTo>
                    <a:pt x="891539" y="1353312"/>
                  </a:lnTo>
                  <a:close/>
                </a:path>
                <a:path w="917575" h="1365885">
                  <a:moveTo>
                    <a:pt x="917448" y="25908"/>
                  </a:moveTo>
                  <a:lnTo>
                    <a:pt x="905256" y="25908"/>
                  </a:lnTo>
                  <a:lnTo>
                    <a:pt x="891539" y="13716"/>
                  </a:lnTo>
                  <a:lnTo>
                    <a:pt x="917448" y="13716"/>
                  </a:lnTo>
                  <a:lnTo>
                    <a:pt x="917448" y="25908"/>
                  </a:lnTo>
                  <a:close/>
                </a:path>
                <a:path w="917575" h="1365885">
                  <a:moveTo>
                    <a:pt x="25908" y="1353312"/>
                  </a:moveTo>
                  <a:lnTo>
                    <a:pt x="13716" y="1339596"/>
                  </a:lnTo>
                  <a:lnTo>
                    <a:pt x="25908" y="1339596"/>
                  </a:lnTo>
                  <a:lnTo>
                    <a:pt x="25908" y="1353312"/>
                  </a:lnTo>
                  <a:close/>
                </a:path>
                <a:path w="917575" h="1365885">
                  <a:moveTo>
                    <a:pt x="891539" y="1353312"/>
                  </a:moveTo>
                  <a:lnTo>
                    <a:pt x="25908" y="1353312"/>
                  </a:lnTo>
                  <a:lnTo>
                    <a:pt x="25908" y="1339596"/>
                  </a:lnTo>
                  <a:lnTo>
                    <a:pt x="891539" y="1339596"/>
                  </a:lnTo>
                  <a:lnTo>
                    <a:pt x="891539" y="1353312"/>
                  </a:lnTo>
                  <a:close/>
                </a:path>
                <a:path w="917575" h="1365885">
                  <a:moveTo>
                    <a:pt x="917448" y="1353312"/>
                  </a:moveTo>
                  <a:lnTo>
                    <a:pt x="891539" y="1353312"/>
                  </a:lnTo>
                  <a:lnTo>
                    <a:pt x="905256" y="1339596"/>
                  </a:lnTo>
                  <a:lnTo>
                    <a:pt x="917448" y="1339596"/>
                  </a:lnTo>
                  <a:lnTo>
                    <a:pt x="917448" y="1353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586230"/>
            <a:ext cx="71037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000" spc="-20"/>
              <a:t>CPU</a:t>
            </a:r>
            <a:r>
              <a:rPr dirty="0" u="none" sz="4000" spc="-5"/>
              <a:t> </a:t>
            </a:r>
            <a:r>
              <a:rPr dirty="0" u="none" sz="4000" spc="-20"/>
              <a:t>Scheduling</a:t>
            </a:r>
            <a:r>
              <a:rPr dirty="0" u="none" sz="4000" spc="5"/>
              <a:t> </a:t>
            </a:r>
            <a:r>
              <a:rPr dirty="0" u="none" sz="4000" spc="-5"/>
              <a:t>-</a:t>
            </a:r>
            <a:r>
              <a:rPr dirty="0" u="none" sz="4000" spc="-15"/>
              <a:t> </a:t>
            </a:r>
            <a:r>
              <a:rPr dirty="0" u="none" sz="4000" spc="5"/>
              <a:t>Non</a:t>
            </a:r>
            <a:r>
              <a:rPr dirty="0" u="none" sz="4000" spc="-20"/>
              <a:t> Pre-emptive</a:t>
            </a:r>
            <a:endParaRPr sz="4000"/>
          </a:p>
        </p:txBody>
      </p:sp>
      <p:grpSp>
        <p:nvGrpSpPr>
          <p:cNvPr id="13" name="object 13"/>
          <p:cNvGrpSpPr/>
          <p:nvPr/>
        </p:nvGrpSpPr>
        <p:grpSpPr>
          <a:xfrm>
            <a:off x="740664" y="2397251"/>
            <a:ext cx="8503920" cy="3629025"/>
            <a:chOff x="740664" y="2397251"/>
            <a:chExt cx="8503920" cy="362902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664" y="2404872"/>
              <a:ext cx="8503919" cy="36210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1287" y="3584447"/>
              <a:ext cx="7653528" cy="24140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2000" y="2401823"/>
              <a:ext cx="8444865" cy="3583304"/>
            </a:xfrm>
            <a:custGeom>
              <a:avLst/>
              <a:gdLst/>
              <a:ahLst/>
              <a:cxnLst/>
              <a:rect l="l" t="t" r="r" b="b"/>
              <a:pathLst>
                <a:path w="8444865" h="3583304">
                  <a:moveTo>
                    <a:pt x="8444483" y="3582924"/>
                  </a:moveTo>
                  <a:lnTo>
                    <a:pt x="0" y="3582924"/>
                  </a:lnTo>
                  <a:lnTo>
                    <a:pt x="0" y="0"/>
                  </a:lnTo>
                  <a:lnTo>
                    <a:pt x="8444483" y="0"/>
                  </a:lnTo>
                  <a:lnTo>
                    <a:pt x="8444483" y="3582924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57428" y="2397251"/>
              <a:ext cx="8453755" cy="3592195"/>
            </a:xfrm>
            <a:custGeom>
              <a:avLst/>
              <a:gdLst/>
              <a:ahLst/>
              <a:cxnLst/>
              <a:rect l="l" t="t" r="r" b="b"/>
              <a:pathLst>
                <a:path w="8453755" h="3592195">
                  <a:moveTo>
                    <a:pt x="8452104" y="3592068"/>
                  </a:moveTo>
                  <a:lnTo>
                    <a:pt x="3048" y="3592068"/>
                  </a:lnTo>
                  <a:lnTo>
                    <a:pt x="0" y="359054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52104" y="0"/>
                  </a:lnTo>
                  <a:lnTo>
                    <a:pt x="8453628" y="3048"/>
                  </a:lnTo>
                  <a:lnTo>
                    <a:pt x="845362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582924"/>
                  </a:lnTo>
                  <a:lnTo>
                    <a:pt x="4572" y="3582924"/>
                  </a:lnTo>
                  <a:lnTo>
                    <a:pt x="9144" y="3587496"/>
                  </a:lnTo>
                  <a:lnTo>
                    <a:pt x="8453628" y="3587496"/>
                  </a:lnTo>
                  <a:lnTo>
                    <a:pt x="8453628" y="3590544"/>
                  </a:lnTo>
                  <a:lnTo>
                    <a:pt x="8452104" y="3592068"/>
                  </a:lnTo>
                  <a:close/>
                </a:path>
                <a:path w="8453755" h="359219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453755" h="3592195">
                  <a:moveTo>
                    <a:pt x="844448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444484" y="4572"/>
                  </a:lnTo>
                  <a:lnTo>
                    <a:pt x="8444484" y="9144"/>
                  </a:lnTo>
                  <a:close/>
                </a:path>
                <a:path w="8453755" h="3592195">
                  <a:moveTo>
                    <a:pt x="8444484" y="3587496"/>
                  </a:moveTo>
                  <a:lnTo>
                    <a:pt x="8444484" y="4572"/>
                  </a:lnTo>
                  <a:lnTo>
                    <a:pt x="8449056" y="9144"/>
                  </a:lnTo>
                  <a:lnTo>
                    <a:pt x="8453628" y="9144"/>
                  </a:lnTo>
                  <a:lnTo>
                    <a:pt x="8453628" y="3582924"/>
                  </a:lnTo>
                  <a:lnTo>
                    <a:pt x="8449056" y="3582924"/>
                  </a:lnTo>
                  <a:lnTo>
                    <a:pt x="8444484" y="3587496"/>
                  </a:lnTo>
                  <a:close/>
                </a:path>
                <a:path w="8453755" h="3592195">
                  <a:moveTo>
                    <a:pt x="8453628" y="9144"/>
                  </a:moveTo>
                  <a:lnTo>
                    <a:pt x="8449056" y="9144"/>
                  </a:lnTo>
                  <a:lnTo>
                    <a:pt x="8444484" y="4572"/>
                  </a:lnTo>
                  <a:lnTo>
                    <a:pt x="8453628" y="4572"/>
                  </a:lnTo>
                  <a:lnTo>
                    <a:pt x="8453628" y="9144"/>
                  </a:lnTo>
                  <a:close/>
                </a:path>
                <a:path w="8453755" h="3592195">
                  <a:moveTo>
                    <a:pt x="9144" y="3587496"/>
                  </a:moveTo>
                  <a:lnTo>
                    <a:pt x="4572" y="3582924"/>
                  </a:lnTo>
                  <a:lnTo>
                    <a:pt x="9144" y="3582924"/>
                  </a:lnTo>
                  <a:lnTo>
                    <a:pt x="9144" y="3587496"/>
                  </a:lnTo>
                  <a:close/>
                </a:path>
                <a:path w="8453755" h="3592195">
                  <a:moveTo>
                    <a:pt x="8444484" y="3587496"/>
                  </a:moveTo>
                  <a:lnTo>
                    <a:pt x="9144" y="3587496"/>
                  </a:lnTo>
                  <a:lnTo>
                    <a:pt x="9144" y="3582924"/>
                  </a:lnTo>
                  <a:lnTo>
                    <a:pt x="8444484" y="3582924"/>
                  </a:lnTo>
                  <a:lnTo>
                    <a:pt x="8444484" y="3587496"/>
                  </a:lnTo>
                  <a:close/>
                </a:path>
                <a:path w="8453755" h="3592195">
                  <a:moveTo>
                    <a:pt x="8453628" y="3587496"/>
                  </a:moveTo>
                  <a:lnTo>
                    <a:pt x="8444484" y="3587496"/>
                  </a:lnTo>
                  <a:lnTo>
                    <a:pt x="8449056" y="3582924"/>
                  </a:lnTo>
                  <a:lnTo>
                    <a:pt x="8453628" y="3582924"/>
                  </a:lnTo>
                  <a:lnTo>
                    <a:pt x="8453628" y="3587496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04552" y="3663245"/>
            <a:ext cx="7169784" cy="202120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just" marL="299085" marR="5080" indent="-287020">
              <a:lnSpc>
                <a:spcPct val="92000"/>
              </a:lnSpc>
              <a:spcBef>
                <a:spcPts val="365"/>
              </a:spcBef>
              <a:buChar char="•"/>
              <a:tabLst>
                <a:tab pos="300355" algn="l"/>
              </a:tabLst>
            </a:pPr>
            <a:r>
              <a:rPr dirty="0" sz="2800" spc="-5">
                <a:latin typeface="Calibri"/>
                <a:cs typeface="Calibri"/>
              </a:rPr>
              <a:t>Under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non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preemptive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scheduling,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once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the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CPU</a:t>
            </a:r>
            <a:r>
              <a:rPr dirty="0" sz="2800" spc="-10">
                <a:latin typeface="Calibri"/>
                <a:cs typeface="Calibri"/>
              </a:rPr>
              <a:t> has</a:t>
            </a:r>
            <a:r>
              <a:rPr dirty="0" sz="2800" spc="-5">
                <a:latin typeface="Calibri"/>
                <a:cs typeface="Calibri"/>
              </a:rPr>
              <a:t> been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allocated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to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process,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the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process </a:t>
            </a:r>
            <a:r>
              <a:rPr dirty="0" sz="2800" spc="-45">
                <a:latin typeface="Calibri"/>
                <a:cs typeface="Calibri"/>
              </a:rPr>
              <a:t>keeps </a:t>
            </a:r>
            <a:r>
              <a:rPr dirty="0" sz="2800" spc="-10">
                <a:latin typeface="Calibri"/>
                <a:cs typeface="Calibri"/>
              </a:rPr>
              <a:t>the </a:t>
            </a:r>
            <a:r>
              <a:rPr dirty="0" sz="2800" spc="-5">
                <a:latin typeface="Calibri"/>
                <a:cs typeface="Calibri"/>
              </a:rPr>
              <a:t>CPU </a:t>
            </a:r>
            <a:r>
              <a:rPr dirty="0" sz="2800" spc="-20">
                <a:latin typeface="Calibri"/>
                <a:cs typeface="Calibri"/>
              </a:rPr>
              <a:t>until </a:t>
            </a:r>
            <a:r>
              <a:rPr dirty="0" sz="2800" spc="-5">
                <a:latin typeface="Calibri"/>
                <a:cs typeface="Calibri"/>
              </a:rPr>
              <a:t>it </a:t>
            </a:r>
            <a:r>
              <a:rPr dirty="0" sz="2800" spc="-20">
                <a:latin typeface="Calibri"/>
                <a:cs typeface="Calibri"/>
              </a:rPr>
              <a:t>releases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5">
                <a:latin typeface="Calibri"/>
                <a:cs typeface="Calibri"/>
              </a:rPr>
              <a:t>CPU </a:t>
            </a:r>
            <a:r>
              <a:rPr dirty="0" sz="2800" spc="-10">
                <a:latin typeface="Calibri"/>
                <a:cs typeface="Calibri"/>
              </a:rPr>
              <a:t> either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by</a:t>
            </a:r>
            <a:r>
              <a:rPr dirty="0" sz="2800" spc="-20">
                <a:latin typeface="Calibri"/>
                <a:cs typeface="Calibri"/>
              </a:rPr>
              <a:t> terminating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or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by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switching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the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waiting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state.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9283" y="2043683"/>
            <a:ext cx="6012180" cy="130759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453280" y="2296046"/>
            <a:ext cx="378332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solidFill>
                  <a:srgbClr val="FFFFFF"/>
                </a:solidFill>
                <a:latin typeface="Cambria"/>
                <a:cs typeface="Cambria"/>
              </a:rPr>
              <a:t>Non</a:t>
            </a:r>
            <a:r>
              <a:rPr dirty="0" sz="4000" spc="-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000" spc="-50">
                <a:solidFill>
                  <a:srgbClr val="FFFFFF"/>
                </a:solidFill>
                <a:latin typeface="Cambria"/>
                <a:cs typeface="Cambria"/>
              </a:rPr>
              <a:t>Pre-emptive: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586230"/>
            <a:ext cx="71037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000" spc="-20"/>
              <a:t>CPU</a:t>
            </a:r>
            <a:r>
              <a:rPr dirty="0" u="none" sz="4000" spc="-5"/>
              <a:t> </a:t>
            </a:r>
            <a:r>
              <a:rPr dirty="0" u="none" sz="4000" spc="-20"/>
              <a:t>Scheduling</a:t>
            </a:r>
            <a:r>
              <a:rPr dirty="0" u="none" sz="4000" spc="5"/>
              <a:t> </a:t>
            </a:r>
            <a:r>
              <a:rPr dirty="0" u="none" sz="4000" spc="-5"/>
              <a:t>-</a:t>
            </a:r>
            <a:r>
              <a:rPr dirty="0" u="none" sz="4000" spc="-15"/>
              <a:t> </a:t>
            </a:r>
            <a:r>
              <a:rPr dirty="0" u="none" sz="4000" spc="5"/>
              <a:t>Non</a:t>
            </a:r>
            <a:r>
              <a:rPr dirty="0" u="none" sz="4000" spc="-20"/>
              <a:t> Pre-emptive</a:t>
            </a:r>
            <a:endParaRPr sz="4000"/>
          </a:p>
        </p:txBody>
      </p:sp>
      <p:grpSp>
        <p:nvGrpSpPr>
          <p:cNvPr id="13" name="object 13"/>
          <p:cNvGrpSpPr/>
          <p:nvPr/>
        </p:nvGrpSpPr>
        <p:grpSpPr>
          <a:xfrm>
            <a:off x="804672" y="2272283"/>
            <a:ext cx="8065134" cy="2967355"/>
            <a:chOff x="804672" y="2272283"/>
            <a:chExt cx="8065134" cy="296735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672" y="2276856"/>
              <a:ext cx="8065007" cy="29626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007" y="3465576"/>
              <a:ext cx="7278623" cy="16001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8199" y="2276856"/>
              <a:ext cx="8001000" cy="2918460"/>
            </a:xfrm>
            <a:custGeom>
              <a:avLst/>
              <a:gdLst/>
              <a:ahLst/>
              <a:cxnLst/>
              <a:rect l="l" t="t" r="r" b="b"/>
              <a:pathLst>
                <a:path w="8001000" h="2918460">
                  <a:moveTo>
                    <a:pt x="8001000" y="2918460"/>
                  </a:moveTo>
                  <a:lnTo>
                    <a:pt x="0" y="2918460"/>
                  </a:lnTo>
                  <a:lnTo>
                    <a:pt x="0" y="0"/>
                  </a:lnTo>
                  <a:lnTo>
                    <a:pt x="8001000" y="0"/>
                  </a:lnTo>
                  <a:lnTo>
                    <a:pt x="8001000" y="2918460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33628" y="2272283"/>
              <a:ext cx="8010525" cy="2927985"/>
            </a:xfrm>
            <a:custGeom>
              <a:avLst/>
              <a:gdLst/>
              <a:ahLst/>
              <a:cxnLst/>
              <a:rect l="l" t="t" r="r" b="b"/>
              <a:pathLst>
                <a:path w="8010525" h="2927985">
                  <a:moveTo>
                    <a:pt x="8008620" y="2927604"/>
                  </a:moveTo>
                  <a:lnTo>
                    <a:pt x="3048" y="2927604"/>
                  </a:lnTo>
                  <a:lnTo>
                    <a:pt x="0" y="29260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008620" y="0"/>
                  </a:lnTo>
                  <a:lnTo>
                    <a:pt x="8010144" y="3048"/>
                  </a:lnTo>
                  <a:lnTo>
                    <a:pt x="8010144" y="4572"/>
                  </a:lnTo>
                  <a:lnTo>
                    <a:pt x="9144" y="4572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2918460"/>
                  </a:lnTo>
                  <a:lnTo>
                    <a:pt x="4572" y="2918460"/>
                  </a:lnTo>
                  <a:lnTo>
                    <a:pt x="9144" y="2923032"/>
                  </a:lnTo>
                  <a:lnTo>
                    <a:pt x="8010144" y="2923032"/>
                  </a:lnTo>
                  <a:lnTo>
                    <a:pt x="8010144" y="2926080"/>
                  </a:lnTo>
                  <a:lnTo>
                    <a:pt x="8008620" y="2927604"/>
                  </a:lnTo>
                  <a:close/>
                </a:path>
                <a:path w="8010525" h="2927985">
                  <a:moveTo>
                    <a:pt x="9144" y="9143"/>
                  </a:moveTo>
                  <a:lnTo>
                    <a:pt x="4572" y="9143"/>
                  </a:lnTo>
                  <a:lnTo>
                    <a:pt x="9144" y="4572"/>
                  </a:lnTo>
                  <a:lnTo>
                    <a:pt x="9144" y="9143"/>
                  </a:lnTo>
                  <a:close/>
                </a:path>
                <a:path w="8010525" h="2927985">
                  <a:moveTo>
                    <a:pt x="8001000" y="9143"/>
                  </a:moveTo>
                  <a:lnTo>
                    <a:pt x="9144" y="9143"/>
                  </a:lnTo>
                  <a:lnTo>
                    <a:pt x="9144" y="4572"/>
                  </a:lnTo>
                  <a:lnTo>
                    <a:pt x="8001000" y="4572"/>
                  </a:lnTo>
                  <a:lnTo>
                    <a:pt x="8001000" y="9143"/>
                  </a:lnTo>
                  <a:close/>
                </a:path>
                <a:path w="8010525" h="2927985">
                  <a:moveTo>
                    <a:pt x="8001000" y="2923032"/>
                  </a:moveTo>
                  <a:lnTo>
                    <a:pt x="8001000" y="4572"/>
                  </a:lnTo>
                  <a:lnTo>
                    <a:pt x="8005572" y="9143"/>
                  </a:lnTo>
                  <a:lnTo>
                    <a:pt x="8010144" y="9143"/>
                  </a:lnTo>
                  <a:lnTo>
                    <a:pt x="8010144" y="2918460"/>
                  </a:lnTo>
                  <a:lnTo>
                    <a:pt x="8005572" y="2918460"/>
                  </a:lnTo>
                  <a:lnTo>
                    <a:pt x="8001000" y="2923032"/>
                  </a:lnTo>
                  <a:close/>
                </a:path>
                <a:path w="8010525" h="2927985">
                  <a:moveTo>
                    <a:pt x="8010144" y="9143"/>
                  </a:moveTo>
                  <a:lnTo>
                    <a:pt x="8005572" y="9143"/>
                  </a:lnTo>
                  <a:lnTo>
                    <a:pt x="8001000" y="4572"/>
                  </a:lnTo>
                  <a:lnTo>
                    <a:pt x="8010144" y="4572"/>
                  </a:lnTo>
                  <a:lnTo>
                    <a:pt x="8010144" y="9143"/>
                  </a:lnTo>
                  <a:close/>
                </a:path>
                <a:path w="8010525" h="2927985">
                  <a:moveTo>
                    <a:pt x="9144" y="2923032"/>
                  </a:moveTo>
                  <a:lnTo>
                    <a:pt x="4572" y="2918460"/>
                  </a:lnTo>
                  <a:lnTo>
                    <a:pt x="9144" y="2918460"/>
                  </a:lnTo>
                  <a:lnTo>
                    <a:pt x="9144" y="2923032"/>
                  </a:lnTo>
                  <a:close/>
                </a:path>
                <a:path w="8010525" h="2927985">
                  <a:moveTo>
                    <a:pt x="8001000" y="2923032"/>
                  </a:moveTo>
                  <a:lnTo>
                    <a:pt x="9144" y="2923032"/>
                  </a:lnTo>
                  <a:lnTo>
                    <a:pt x="9144" y="2918460"/>
                  </a:lnTo>
                  <a:lnTo>
                    <a:pt x="8001000" y="2918460"/>
                  </a:lnTo>
                  <a:lnTo>
                    <a:pt x="8001000" y="2923032"/>
                  </a:lnTo>
                  <a:close/>
                </a:path>
                <a:path w="8010525" h="2927985">
                  <a:moveTo>
                    <a:pt x="8010144" y="2923032"/>
                  </a:moveTo>
                  <a:lnTo>
                    <a:pt x="8001000" y="2923032"/>
                  </a:lnTo>
                  <a:lnTo>
                    <a:pt x="8005572" y="2918460"/>
                  </a:lnTo>
                  <a:lnTo>
                    <a:pt x="8010144" y="2918460"/>
                  </a:lnTo>
                  <a:lnTo>
                    <a:pt x="8010144" y="292303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45818" y="3535113"/>
            <a:ext cx="6795770" cy="137541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just" marL="299085" marR="5080" indent="-287020">
              <a:lnSpc>
                <a:spcPct val="88800"/>
              </a:lnSpc>
              <a:spcBef>
                <a:spcPts val="470"/>
              </a:spcBef>
              <a:buChar char="•"/>
              <a:tabLst>
                <a:tab pos="300355" algn="l"/>
              </a:tabLst>
            </a:pPr>
            <a:r>
              <a:rPr dirty="0" sz="2800" spc="-5">
                <a:latin typeface="Calibri"/>
                <a:cs typeface="Calibri"/>
              </a:rPr>
              <a:t>Once a </a:t>
            </a:r>
            <a:r>
              <a:rPr dirty="0" sz="2800" spc="-25">
                <a:latin typeface="Calibri"/>
                <a:cs typeface="Calibri"/>
              </a:rPr>
              <a:t>process </a:t>
            </a:r>
            <a:r>
              <a:rPr dirty="0" sz="2800">
                <a:latin typeface="Calibri"/>
                <a:cs typeface="Calibri"/>
              </a:rPr>
              <a:t>has </a:t>
            </a:r>
            <a:r>
              <a:rPr dirty="0" sz="2800" spc="-5">
                <a:latin typeface="Calibri"/>
                <a:cs typeface="Calibri"/>
              </a:rPr>
              <a:t>been </a:t>
            </a:r>
            <a:r>
              <a:rPr dirty="0" sz="2800" spc="-25">
                <a:latin typeface="Calibri"/>
                <a:cs typeface="Calibri"/>
              </a:rPr>
              <a:t>given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5">
                <a:latin typeface="Calibri"/>
                <a:cs typeface="Calibri"/>
              </a:rPr>
              <a:t>CPU </a:t>
            </a:r>
            <a:r>
              <a:rPr dirty="0" sz="2800" spc="-10">
                <a:latin typeface="Calibri"/>
                <a:cs typeface="Calibri"/>
              </a:rPr>
              <a:t>can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55">
                <a:latin typeface="Calibri"/>
                <a:cs typeface="Calibri"/>
              </a:rPr>
              <a:t>taken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55">
                <a:latin typeface="Calibri"/>
                <a:cs typeface="Calibri"/>
              </a:rPr>
              <a:t>away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due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higher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priority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process 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arrived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or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time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out</a:t>
            </a:r>
            <a:r>
              <a:rPr dirty="0" sz="4000" spc="-2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3291" y="1709927"/>
            <a:ext cx="5692139" cy="121157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491547" y="1982299"/>
            <a:ext cx="223647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dirty="0" sz="3200" spc="-11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3200" spc="-25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3200" spc="25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dirty="0" sz="3200" spc="-25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3200" spc="25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dirty="0" sz="3200" spc="-2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dirty="0" sz="3200" spc="5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dirty="0" sz="3200" spc="-125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3200" spc="-110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dirty="0" sz="3200" spc="-25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320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03237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Scheduling</a:t>
            </a:r>
            <a:r>
              <a:rPr dirty="0" u="none" spc="-135"/>
              <a:t> </a:t>
            </a:r>
            <a:r>
              <a:rPr dirty="0" u="none" spc="-5"/>
              <a:t>algorithms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442" y="1314149"/>
            <a:ext cx="5854065" cy="28829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470534" indent="-458470">
              <a:lnSpc>
                <a:spcPct val="100000"/>
              </a:lnSpc>
              <a:spcBef>
                <a:spcPts val="1300"/>
              </a:spcBef>
              <a:buAutoNum type="arabicPeriod"/>
              <a:tabLst>
                <a:tab pos="470534" algn="l"/>
                <a:tab pos="471170" algn="l"/>
              </a:tabLst>
            </a:pPr>
            <a:r>
              <a:rPr dirty="0" sz="2800" spc="-45">
                <a:latin typeface="Calibri"/>
                <a:cs typeface="Calibri"/>
              </a:rPr>
              <a:t>First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Come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First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Served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(FCFS)</a:t>
            </a:r>
            <a:endParaRPr sz="2800">
              <a:latin typeface="Calibri"/>
              <a:cs typeface="Calibri"/>
            </a:endParaRPr>
          </a:p>
          <a:p>
            <a:pPr marL="470534" indent="-45847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70534" algn="l"/>
                <a:tab pos="471170" algn="l"/>
              </a:tabLst>
            </a:pPr>
            <a:r>
              <a:rPr dirty="0" sz="2800" spc="-25">
                <a:latin typeface="Calibri"/>
                <a:cs typeface="Calibri"/>
              </a:rPr>
              <a:t>Shortest </a:t>
            </a:r>
            <a:r>
              <a:rPr dirty="0" sz="2800" spc="-10">
                <a:latin typeface="Calibri"/>
                <a:cs typeface="Calibri"/>
              </a:rPr>
              <a:t>Job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First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(SJF)</a:t>
            </a:r>
            <a:endParaRPr sz="2800">
              <a:latin typeface="Calibri"/>
              <a:cs typeface="Calibri"/>
            </a:endParaRPr>
          </a:p>
          <a:p>
            <a:pPr marL="470534" indent="-458470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470534" algn="l"/>
                <a:tab pos="471170" algn="l"/>
              </a:tabLst>
            </a:pPr>
            <a:r>
              <a:rPr dirty="0" sz="2800" spc="-25">
                <a:latin typeface="Calibri"/>
                <a:cs typeface="Calibri"/>
              </a:rPr>
              <a:t>Shortest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Remaining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Time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Next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(SRTN)</a:t>
            </a:r>
            <a:endParaRPr sz="2800">
              <a:latin typeface="Calibri"/>
              <a:cs typeface="Calibri"/>
            </a:endParaRPr>
          </a:p>
          <a:p>
            <a:pPr marL="470534" indent="-458470">
              <a:lnSpc>
                <a:spcPct val="100000"/>
              </a:lnSpc>
              <a:spcBef>
                <a:spcPts val="1100"/>
              </a:spcBef>
              <a:buAutoNum type="arabicPeriod"/>
              <a:tabLst>
                <a:tab pos="470534" algn="l"/>
                <a:tab pos="471170" algn="l"/>
              </a:tabLst>
            </a:pPr>
            <a:r>
              <a:rPr dirty="0" sz="2800" spc="-40">
                <a:latin typeface="Calibri"/>
                <a:cs typeface="Calibri"/>
              </a:rPr>
              <a:t>Round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Robin</a:t>
            </a:r>
            <a:r>
              <a:rPr dirty="0" sz="2800" spc="-5">
                <a:latin typeface="Calibri"/>
                <a:cs typeface="Calibri"/>
              </a:rPr>
              <a:t> (RR)</a:t>
            </a:r>
            <a:endParaRPr sz="2800">
              <a:latin typeface="Calibri"/>
              <a:cs typeface="Calibri"/>
            </a:endParaRPr>
          </a:p>
          <a:p>
            <a:pPr marL="470534" indent="-458470">
              <a:lnSpc>
                <a:spcPct val="100000"/>
              </a:lnSpc>
              <a:spcBef>
                <a:spcPts val="1095"/>
              </a:spcBef>
              <a:buAutoNum type="arabicPeriod"/>
              <a:tabLst>
                <a:tab pos="470534" algn="l"/>
                <a:tab pos="471170" algn="l"/>
              </a:tabLst>
            </a:pPr>
            <a:r>
              <a:rPr dirty="0" sz="2800" spc="-20">
                <a:latin typeface="Calibri"/>
                <a:cs typeface="Calibri"/>
              </a:rPr>
              <a:t>Priority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7278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/>
              <a:t>Come</a:t>
            </a:r>
            <a:r>
              <a:rPr dirty="0" u="none" spc="-30"/>
              <a:t> </a:t>
            </a: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 spc="-5"/>
              <a:t>Served</a:t>
            </a:r>
            <a:r>
              <a:rPr dirty="0" u="none" spc="-60"/>
              <a:t> </a:t>
            </a:r>
            <a:r>
              <a:rPr dirty="0" u="none" spc="-20"/>
              <a:t>(FCFS)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452" y="1357467"/>
            <a:ext cx="8513445" cy="542671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100" spc="-5">
                <a:latin typeface="Calibri"/>
                <a:cs typeface="Calibri"/>
              </a:rPr>
              <a:t>Selection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criteria</a:t>
            </a:r>
            <a:endParaRPr sz="21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100" spc="-5">
                <a:latin typeface="Calibri"/>
                <a:cs typeface="Calibri"/>
              </a:rPr>
              <a:t>The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BF0000"/>
                </a:solidFill>
                <a:latin typeface="Calibri"/>
                <a:cs typeface="Calibri"/>
              </a:rPr>
              <a:t>process</a:t>
            </a:r>
            <a:r>
              <a:rPr dirty="0" sz="2100" spc="-5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that</a:t>
            </a:r>
            <a:r>
              <a:rPr dirty="0" sz="2100" spc="-60">
                <a:latin typeface="Calibri"/>
                <a:cs typeface="Calibri"/>
              </a:rPr>
              <a:t> </a:t>
            </a:r>
            <a:r>
              <a:rPr dirty="0" sz="2100" spc="-20" b="1">
                <a:solidFill>
                  <a:srgbClr val="BF0000"/>
                </a:solidFill>
                <a:latin typeface="Calibri"/>
                <a:cs typeface="Calibri"/>
              </a:rPr>
              <a:t>request</a:t>
            </a:r>
            <a:r>
              <a:rPr dirty="0" sz="2100" spc="-3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25" b="1">
                <a:solidFill>
                  <a:srgbClr val="BF0000"/>
                </a:solidFill>
                <a:latin typeface="Calibri"/>
                <a:cs typeface="Calibri"/>
              </a:rPr>
              <a:t>first</a:t>
            </a:r>
            <a:r>
              <a:rPr dirty="0" sz="2100" spc="-3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10" b="1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dirty="0" sz="2100" spc="-2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BF0000"/>
                </a:solidFill>
                <a:latin typeface="Calibri"/>
                <a:cs typeface="Calibri"/>
              </a:rPr>
              <a:t>served</a:t>
            </a:r>
            <a:r>
              <a:rPr dirty="0" sz="2100" spc="-3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20" b="1">
                <a:solidFill>
                  <a:srgbClr val="BF0000"/>
                </a:solidFill>
                <a:latin typeface="Calibri"/>
                <a:cs typeface="Calibri"/>
              </a:rPr>
              <a:t>first</a:t>
            </a:r>
            <a:r>
              <a:rPr dirty="0" sz="2100" spc="-2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100" spc="-5">
                <a:latin typeface="Calibri"/>
                <a:cs typeface="Calibri"/>
              </a:rPr>
              <a:t>It means</a:t>
            </a:r>
            <a:r>
              <a:rPr dirty="0" sz="2100" spc="-2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that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BF0000"/>
                </a:solidFill>
                <a:latin typeface="Calibri"/>
                <a:cs typeface="Calibri"/>
              </a:rPr>
              <a:t>processes</a:t>
            </a:r>
            <a:r>
              <a:rPr dirty="0" sz="2100" spc="-3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25" b="1">
                <a:solidFill>
                  <a:srgbClr val="BF0000"/>
                </a:solidFill>
                <a:latin typeface="Calibri"/>
                <a:cs typeface="Calibri"/>
              </a:rPr>
              <a:t>are</a:t>
            </a:r>
            <a:r>
              <a:rPr dirty="0" sz="210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BF0000"/>
                </a:solidFill>
                <a:latin typeface="Calibri"/>
                <a:cs typeface="Calibri"/>
              </a:rPr>
              <a:t>served</a:t>
            </a:r>
            <a:r>
              <a:rPr dirty="0" sz="2100" spc="-2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BF0000"/>
                </a:solidFill>
                <a:latin typeface="Calibri"/>
                <a:cs typeface="Calibri"/>
              </a:rPr>
              <a:t>in</a:t>
            </a:r>
            <a:r>
              <a:rPr dirty="0" sz="2100" spc="-1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dirty="0" sz="2100" spc="2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45" b="1">
                <a:solidFill>
                  <a:srgbClr val="BF0000"/>
                </a:solidFill>
                <a:latin typeface="Calibri"/>
                <a:cs typeface="Calibri"/>
              </a:rPr>
              <a:t>exact</a:t>
            </a:r>
            <a:r>
              <a:rPr dirty="0" sz="2100" spc="4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20" b="1">
                <a:solidFill>
                  <a:srgbClr val="BF0000"/>
                </a:solidFill>
                <a:latin typeface="Calibri"/>
                <a:cs typeface="Calibri"/>
              </a:rPr>
              <a:t>order</a:t>
            </a:r>
            <a:r>
              <a:rPr dirty="0" sz="2100" spc="-5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dirty="0" sz="2100" spc="-5" b="1">
                <a:solidFill>
                  <a:srgbClr val="BF0000"/>
                </a:solidFill>
                <a:latin typeface="Calibri"/>
                <a:cs typeface="Calibri"/>
              </a:rPr>
              <a:t> their </a:t>
            </a:r>
            <a:r>
              <a:rPr dirty="0" sz="2100" spc="-20" b="1">
                <a:solidFill>
                  <a:srgbClr val="BF0000"/>
                </a:solidFill>
                <a:latin typeface="Calibri"/>
                <a:cs typeface="Calibri"/>
              </a:rPr>
              <a:t>arrival</a:t>
            </a:r>
            <a:r>
              <a:rPr dirty="0" sz="2100" spc="-2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780030">
              <a:lnSpc>
                <a:spcPct val="100000"/>
              </a:lnSpc>
              <a:tabLst>
                <a:tab pos="6986905" algn="l"/>
              </a:tabLst>
            </a:pPr>
            <a:r>
              <a:rPr dirty="0" sz="2000" spc="-5">
                <a:latin typeface="Calibri"/>
                <a:cs typeface="Calibri"/>
              </a:rPr>
              <a:t>Head	</a:t>
            </a:r>
            <a:r>
              <a:rPr dirty="0" sz="2000" spc="-70">
                <a:latin typeface="Calibri"/>
                <a:cs typeface="Calibri"/>
              </a:rPr>
              <a:t>Tail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100" spc="-10">
                <a:latin typeface="Calibri"/>
                <a:cs typeface="Calibri"/>
              </a:rPr>
              <a:t>Implementation:</a:t>
            </a:r>
            <a:endParaRPr sz="2100">
              <a:latin typeface="Calibri"/>
              <a:cs typeface="Calibri"/>
            </a:endParaRPr>
          </a:p>
          <a:p>
            <a:pPr lvl="1" marL="756285" marR="326390" indent="-287020">
              <a:lnSpc>
                <a:spcPct val="114300"/>
              </a:lnSpc>
              <a:spcBef>
                <a:spcPts val="325"/>
              </a:spcBef>
              <a:buClr>
                <a:srgbClr val="000000"/>
              </a:buClr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100" spc="-10" b="1">
                <a:solidFill>
                  <a:srgbClr val="BF0000"/>
                </a:solidFill>
                <a:latin typeface="Calibri"/>
                <a:cs typeface="Calibri"/>
              </a:rPr>
              <a:t>Non </a:t>
            </a:r>
            <a:r>
              <a:rPr dirty="0" sz="2100" spc="-20" b="1">
                <a:solidFill>
                  <a:srgbClr val="BF0000"/>
                </a:solidFill>
                <a:latin typeface="Calibri"/>
                <a:cs typeface="Calibri"/>
              </a:rPr>
              <a:t>preemptive</a:t>
            </a:r>
            <a:r>
              <a:rPr dirty="0" sz="2100" spc="-20">
                <a:latin typeface="Calibri"/>
                <a:cs typeface="Calibri"/>
              </a:rPr>
              <a:t>:</a:t>
            </a:r>
            <a:r>
              <a:rPr dirty="0" sz="2100" spc="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Once</a:t>
            </a:r>
            <a:r>
              <a:rPr dirty="0" sz="2100" spc="-5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process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is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selected,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it</a:t>
            </a:r>
            <a:r>
              <a:rPr dirty="0" sz="2100" spc="-5">
                <a:latin typeface="Calibri"/>
                <a:cs typeface="Calibri"/>
              </a:rPr>
              <a:t> runs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until</a:t>
            </a:r>
            <a:r>
              <a:rPr dirty="0" sz="2100" spc="-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it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is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 spc="-25">
                <a:latin typeface="Calibri"/>
                <a:cs typeface="Calibri"/>
              </a:rPr>
              <a:t>blocked </a:t>
            </a:r>
            <a:r>
              <a:rPr dirty="0" sz="2100" spc="-455">
                <a:latin typeface="Calibri"/>
                <a:cs typeface="Calibri"/>
              </a:rPr>
              <a:t> </a:t>
            </a:r>
            <a:r>
              <a:rPr dirty="0" sz="2100" spc="-40">
                <a:latin typeface="Calibri"/>
                <a:cs typeface="Calibri"/>
              </a:rPr>
              <a:t>for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an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I/O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or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some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other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25">
                <a:latin typeface="Calibri"/>
                <a:cs typeface="Calibri"/>
              </a:rPr>
              <a:t>event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or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it</a:t>
            </a:r>
            <a:r>
              <a:rPr dirty="0" sz="2100" spc="-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is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terminated.</a:t>
            </a:r>
            <a:endParaRPr sz="21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105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100" spc="-40">
                <a:latin typeface="Calibri"/>
                <a:cs typeface="Calibri"/>
              </a:rPr>
              <a:t>Always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20" b="1">
                <a:latin typeface="Calibri"/>
                <a:cs typeface="Calibri"/>
              </a:rPr>
              <a:t>Non-Pre-emptive</a:t>
            </a:r>
            <a:r>
              <a:rPr dirty="0" sz="2100" spc="5" b="1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in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nature.</a:t>
            </a:r>
            <a:endParaRPr sz="2100">
              <a:latin typeface="Calibri"/>
              <a:cs typeface="Calibri"/>
            </a:endParaRPr>
          </a:p>
          <a:p>
            <a:pPr lvl="1" marL="756285" marR="5080" indent="-287020">
              <a:lnSpc>
                <a:spcPct val="113799"/>
              </a:lnSpc>
              <a:spcBef>
                <a:spcPts val="35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100" spc="-5">
                <a:latin typeface="Calibri"/>
                <a:cs typeface="Calibri"/>
              </a:rPr>
              <a:t>This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40">
                <a:latin typeface="Calibri"/>
                <a:cs typeface="Calibri"/>
              </a:rPr>
              <a:t>strategy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can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be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BF0000"/>
                </a:solidFill>
                <a:latin typeface="Calibri"/>
                <a:cs typeface="Calibri"/>
              </a:rPr>
              <a:t>easily</a:t>
            </a:r>
            <a:r>
              <a:rPr dirty="0" sz="2100" spc="-4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20" b="1">
                <a:solidFill>
                  <a:srgbClr val="BF0000"/>
                </a:solidFill>
                <a:latin typeface="Calibri"/>
                <a:cs typeface="Calibri"/>
              </a:rPr>
              <a:t>implemented</a:t>
            </a:r>
            <a:r>
              <a:rPr dirty="0" sz="2100" spc="50" b="1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by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using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FIFO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30">
                <a:latin typeface="Calibri"/>
                <a:cs typeface="Calibri"/>
              </a:rPr>
              <a:t>(First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In</a:t>
            </a:r>
            <a:r>
              <a:rPr dirty="0" sz="2100" spc="15">
                <a:latin typeface="Calibri"/>
                <a:cs typeface="Calibri"/>
              </a:rPr>
              <a:t> </a:t>
            </a:r>
            <a:r>
              <a:rPr dirty="0" sz="2100" spc="-40">
                <a:latin typeface="Calibri"/>
                <a:cs typeface="Calibri"/>
              </a:rPr>
              <a:t>First</a:t>
            </a:r>
            <a:r>
              <a:rPr dirty="0" sz="2100" spc="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Out) </a:t>
            </a:r>
            <a:r>
              <a:rPr dirty="0" sz="2100" spc="-459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queue.</a:t>
            </a:r>
            <a:endParaRPr sz="2100">
              <a:latin typeface="Calibri"/>
              <a:cs typeface="Calibri"/>
            </a:endParaRPr>
          </a:p>
          <a:p>
            <a:pPr lvl="1" marL="756285" marR="110489" indent="-287020">
              <a:lnSpc>
                <a:spcPct val="115700"/>
              </a:lnSpc>
              <a:spcBef>
                <a:spcPts val="67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100" spc="-5">
                <a:latin typeface="Calibri"/>
                <a:cs typeface="Calibri"/>
              </a:rPr>
              <a:t>When</a:t>
            </a:r>
            <a:r>
              <a:rPr dirty="0" sz="2100" spc="-10">
                <a:latin typeface="Calibri"/>
                <a:cs typeface="Calibri"/>
              </a:rPr>
              <a:t> CPU</a:t>
            </a:r>
            <a:r>
              <a:rPr dirty="0" sz="2100">
                <a:latin typeface="Calibri"/>
                <a:cs typeface="Calibri"/>
              </a:rPr>
              <a:t> </a:t>
            </a:r>
            <a:r>
              <a:rPr dirty="0" sz="2100" spc="-15">
                <a:latin typeface="Calibri"/>
                <a:cs typeface="Calibri"/>
              </a:rPr>
              <a:t>becomes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free,</a:t>
            </a:r>
            <a:r>
              <a:rPr dirty="0" sz="2100" spc="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process</a:t>
            </a:r>
            <a:r>
              <a:rPr dirty="0" sz="2100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from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the</a:t>
            </a:r>
            <a:r>
              <a:rPr dirty="0" sz="2100" spc="-10">
                <a:latin typeface="Calibri"/>
                <a:cs typeface="Calibri"/>
              </a:rPr>
              <a:t> </a:t>
            </a:r>
            <a:r>
              <a:rPr dirty="0" sz="2100" spc="-40">
                <a:latin typeface="Calibri"/>
                <a:cs typeface="Calibri"/>
              </a:rPr>
              <a:t>first</a:t>
            </a:r>
            <a:r>
              <a:rPr dirty="0" sz="2100" spc="3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position </a:t>
            </a:r>
            <a:r>
              <a:rPr dirty="0" sz="2100">
                <a:latin typeface="Calibri"/>
                <a:cs typeface="Calibri"/>
              </a:rPr>
              <a:t>in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</a:t>
            </a:r>
            <a:r>
              <a:rPr dirty="0" sz="2100" spc="-3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queue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is </a:t>
            </a:r>
            <a:r>
              <a:rPr dirty="0" sz="2100" spc="-459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selected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to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run.</a:t>
            </a:r>
            <a:endParaRPr sz="21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164329" y="2868929"/>
          <a:ext cx="3472815" cy="71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880744"/>
                <a:gridCol w="871855"/>
                <a:gridCol w="838200"/>
              </a:tblGrid>
              <a:tr h="685800"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P1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0815">
                    <a:lnL w="38100">
                      <a:solidFill>
                        <a:srgbClr val="4F80BC"/>
                      </a:solidFill>
                      <a:prstDash val="solid"/>
                    </a:lnL>
                    <a:lnR w="38100">
                      <a:solidFill>
                        <a:srgbClr val="497CBA"/>
                      </a:solidFill>
                      <a:prstDash val="solid"/>
                    </a:lnR>
                    <a:lnT w="38100">
                      <a:solidFill>
                        <a:srgbClr val="4F80BC"/>
                      </a:solidFill>
                      <a:prstDash val="solid"/>
                    </a:lnT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P2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55575">
                    <a:lnL w="38100">
                      <a:solidFill>
                        <a:srgbClr val="497CBA"/>
                      </a:solidFill>
                      <a:prstDash val="solid"/>
                    </a:lnL>
                    <a:lnR w="38100">
                      <a:solidFill>
                        <a:srgbClr val="497CBA"/>
                      </a:solidFill>
                      <a:prstDash val="solid"/>
                    </a:lnR>
                    <a:lnT w="38100">
                      <a:solidFill>
                        <a:srgbClr val="4F80BC"/>
                      </a:solidFill>
                      <a:prstDash val="solid"/>
                    </a:lnT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P3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0815">
                    <a:lnL w="38100">
                      <a:solidFill>
                        <a:srgbClr val="497CBA"/>
                      </a:solidFill>
                      <a:prstDash val="solid"/>
                    </a:lnL>
                    <a:lnR w="38100">
                      <a:solidFill>
                        <a:srgbClr val="497CBA"/>
                      </a:solidFill>
                      <a:prstDash val="solid"/>
                    </a:lnR>
                    <a:lnT w="38100">
                      <a:solidFill>
                        <a:srgbClr val="4F80BC"/>
                      </a:solidFill>
                      <a:prstDash val="solid"/>
                    </a:lnT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97CBA"/>
                      </a:solidFill>
                      <a:prstDash val="solid"/>
                    </a:lnL>
                    <a:lnR w="38100">
                      <a:solidFill>
                        <a:srgbClr val="4F80BC"/>
                      </a:solidFill>
                      <a:prstDash val="solid"/>
                    </a:lnR>
                    <a:lnT w="38100">
                      <a:solidFill>
                        <a:srgbClr val="4F80BC"/>
                      </a:solidFill>
                      <a:prstDash val="solid"/>
                    </a:lnT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7278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/>
              <a:t>Come</a:t>
            </a:r>
            <a:r>
              <a:rPr dirty="0" u="none" spc="-30"/>
              <a:t> </a:t>
            </a: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 spc="-5"/>
              <a:t>Served</a:t>
            </a:r>
            <a:r>
              <a:rPr dirty="0" u="none" spc="-60"/>
              <a:t> </a:t>
            </a:r>
            <a:r>
              <a:rPr dirty="0" u="none" spc="-20"/>
              <a:t>(FCFS)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468582"/>
            <a:ext cx="1413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E</a:t>
            </a:r>
            <a:r>
              <a:rPr dirty="0" sz="2400" spc="-80">
                <a:latin typeface="Calibri"/>
                <a:cs typeface="Calibri"/>
              </a:rPr>
              <a:t>x</a:t>
            </a:r>
            <a:r>
              <a:rPr dirty="0" sz="2400">
                <a:latin typeface="Calibri"/>
                <a:cs typeface="Calibri"/>
              </a:rPr>
              <a:t>am</a:t>
            </a:r>
            <a:r>
              <a:rPr dirty="0" sz="2400" spc="10">
                <a:latin typeface="Calibri"/>
                <a:cs typeface="Calibri"/>
              </a:rPr>
              <a:t>p</a:t>
            </a:r>
            <a:r>
              <a:rPr dirty="0" sz="2400">
                <a:latin typeface="Calibri"/>
                <a:cs typeface="Calibri"/>
              </a:rPr>
              <a:t>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378" y="3920668"/>
            <a:ext cx="1790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G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nt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400" spc="15">
                <a:latin typeface="Calibri"/>
                <a:cs typeface="Calibri"/>
              </a:rPr>
              <a:t>C</a:t>
            </a:r>
            <a:r>
              <a:rPr dirty="0" sz="2400" spc="-15">
                <a:latin typeface="Calibri"/>
                <a:cs typeface="Calibri"/>
              </a:rPr>
              <a:t>h</a:t>
            </a:r>
            <a:r>
              <a:rPr dirty="0" sz="2400">
                <a:latin typeface="Calibri"/>
                <a:cs typeface="Calibri"/>
              </a:rPr>
              <a:t>art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883407" y="1588008"/>
          <a:ext cx="6343015" cy="2136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9325"/>
                <a:gridCol w="1870075"/>
                <a:gridCol w="3505200"/>
              </a:tblGrid>
              <a:tr h="6400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rr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49325" marR="163195" indent="-8070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∆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 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(CPU</a:t>
                      </a:r>
                      <a:r>
                        <a:rPr dirty="0" sz="180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Burst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3718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703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703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718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2858135" y="4527041"/>
            <a:ext cx="5080000" cy="524510"/>
            <a:chOff x="2858135" y="4527041"/>
            <a:chExt cx="5080000" cy="524510"/>
          </a:xfrm>
        </p:grpSpPr>
        <p:sp>
          <p:nvSpPr>
            <p:cNvPr id="17" name="object 17"/>
            <p:cNvSpPr/>
            <p:nvPr/>
          </p:nvSpPr>
          <p:spPr>
            <a:xfrm>
              <a:off x="5173980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38100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542531" y="4546091"/>
              <a:ext cx="473709" cy="30480"/>
            </a:xfrm>
            <a:custGeom>
              <a:avLst/>
              <a:gdLst/>
              <a:ahLst/>
              <a:cxnLst/>
              <a:rect l="l" t="t" r="r" b="b"/>
              <a:pathLst>
                <a:path w="473709" h="30479">
                  <a:moveTo>
                    <a:pt x="0" y="0"/>
                  </a:moveTo>
                  <a:lnTo>
                    <a:pt x="0" y="30480"/>
                  </a:lnTo>
                </a:path>
                <a:path w="473709" h="30479">
                  <a:moveTo>
                    <a:pt x="435101" y="15240"/>
                  </a:moveTo>
                  <a:lnTo>
                    <a:pt x="473201" y="1524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91027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3810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908035" y="4546091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w="0" h="30479">
                  <a:moveTo>
                    <a:pt x="0" y="0"/>
                  </a:moveTo>
                  <a:lnTo>
                    <a:pt x="0" y="3048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72740" y="4559807"/>
              <a:ext cx="5050790" cy="0"/>
            </a:xfrm>
            <a:custGeom>
              <a:avLst/>
              <a:gdLst/>
              <a:ahLst/>
              <a:cxnLst/>
              <a:rect l="l" t="t" r="r" b="b"/>
              <a:pathLst>
                <a:path w="5050790" h="0">
                  <a:moveTo>
                    <a:pt x="0" y="0"/>
                  </a:moveTo>
                  <a:lnTo>
                    <a:pt x="5050536" y="0"/>
                  </a:lnTo>
                </a:path>
              </a:pathLst>
            </a:custGeom>
            <a:ln w="28956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72740" y="5017007"/>
              <a:ext cx="2318385" cy="0"/>
            </a:xfrm>
            <a:custGeom>
              <a:avLst/>
              <a:gdLst/>
              <a:ahLst/>
              <a:cxnLst/>
              <a:rect l="l" t="t" r="r" b="b"/>
              <a:pathLst>
                <a:path w="2318385" h="0">
                  <a:moveTo>
                    <a:pt x="0" y="0"/>
                  </a:moveTo>
                  <a:lnTo>
                    <a:pt x="2318004" y="0"/>
                  </a:lnTo>
                </a:path>
              </a:pathLst>
            </a:custGeom>
            <a:ln w="2895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528054" y="5031740"/>
              <a:ext cx="1394460" cy="0"/>
            </a:xfrm>
            <a:custGeom>
              <a:avLst/>
              <a:gdLst/>
              <a:ahLst/>
              <a:cxnLst/>
              <a:rect l="l" t="t" r="r" b="b"/>
              <a:pathLst>
                <a:path w="1394459" h="0">
                  <a:moveTo>
                    <a:pt x="0" y="0"/>
                  </a:moveTo>
                  <a:lnTo>
                    <a:pt x="28955" y="0"/>
                  </a:lnTo>
                </a:path>
                <a:path w="1394459" h="0">
                  <a:moveTo>
                    <a:pt x="449579" y="0"/>
                  </a:moveTo>
                  <a:lnTo>
                    <a:pt x="487679" y="0"/>
                  </a:lnTo>
                </a:path>
                <a:path w="1394459" h="0">
                  <a:moveTo>
                    <a:pt x="1365503" y="0"/>
                  </a:moveTo>
                  <a:lnTo>
                    <a:pt x="1394459" y="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905525" y="4608066"/>
            <a:ext cx="25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42448" y="4677916"/>
            <a:ext cx="182689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45"/>
              </a:lnSpc>
              <a:tabLst>
                <a:tab pos="911860" algn="l"/>
                <a:tab pos="1593850" algn="l"/>
              </a:tabLst>
            </a:pPr>
            <a:r>
              <a:rPr dirty="0" baseline="1543" sz="2700" spc="-22">
                <a:latin typeface="Calibri"/>
                <a:cs typeface="Calibri"/>
              </a:rPr>
              <a:t>P</a:t>
            </a:r>
            <a:r>
              <a:rPr dirty="0" baseline="1543" sz="2700">
                <a:latin typeface="Calibri"/>
                <a:cs typeface="Calibri"/>
              </a:rPr>
              <a:t>1	</a:t>
            </a:r>
            <a:r>
              <a:rPr dirty="0" baseline="1543" sz="2700" spc="-22">
                <a:latin typeface="Calibri"/>
                <a:cs typeface="Calibri"/>
              </a:rPr>
              <a:t>P</a:t>
            </a:r>
            <a:r>
              <a:rPr dirty="0" baseline="1543" sz="2700">
                <a:latin typeface="Calibri"/>
                <a:cs typeface="Calibri"/>
              </a:rPr>
              <a:t>2	</a:t>
            </a:r>
            <a:r>
              <a:rPr dirty="0" sz="1800" spc="-1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90744" y="4574044"/>
            <a:ext cx="2737485" cy="457200"/>
          </a:xfrm>
          <a:custGeom>
            <a:avLst/>
            <a:gdLst/>
            <a:ahLst/>
            <a:cxnLst/>
            <a:rect l="l" t="t" r="r" b="b"/>
            <a:pathLst>
              <a:path w="2737484" h="457200">
                <a:moveTo>
                  <a:pt x="2737104" y="2540"/>
                </a:moveTo>
                <a:lnTo>
                  <a:pt x="1828800" y="2540"/>
                </a:lnTo>
                <a:lnTo>
                  <a:pt x="1828800" y="0"/>
                </a:lnTo>
                <a:lnTo>
                  <a:pt x="0" y="0"/>
                </a:lnTo>
                <a:lnTo>
                  <a:pt x="0" y="2540"/>
                </a:lnTo>
                <a:lnTo>
                  <a:pt x="0" y="457200"/>
                </a:lnTo>
                <a:lnTo>
                  <a:pt x="2737104" y="457200"/>
                </a:lnTo>
                <a:lnTo>
                  <a:pt x="2737104" y="2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856959" y="5031779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030216" y="5043945"/>
            <a:ext cx="25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26958" y="5043945"/>
            <a:ext cx="772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8955" algn="l"/>
              </a:tabLst>
            </a:pPr>
            <a:r>
              <a:rPr dirty="0" sz="1800" spc="-1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6	</a:t>
            </a:r>
            <a:r>
              <a:rPr dirty="0" sz="1800" spc="-1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20638" y="5039369"/>
            <a:ext cx="25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7278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/>
              <a:t>Come</a:t>
            </a:r>
            <a:r>
              <a:rPr dirty="0" u="none" spc="-30"/>
              <a:t> </a:t>
            </a: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 spc="-5"/>
              <a:t>Served</a:t>
            </a:r>
            <a:r>
              <a:rPr dirty="0" u="none" spc="-60"/>
              <a:t> </a:t>
            </a:r>
            <a:r>
              <a:rPr dirty="0" u="none" spc="-20"/>
              <a:t>(FCFS)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9168" y="1466898"/>
            <a:ext cx="1299210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  <a:tabLst>
                <a:tab pos="342265" algn="l"/>
                <a:tab pos="950594" algn="l"/>
              </a:tabLst>
            </a:pPr>
            <a:r>
              <a:rPr dirty="0" baseline="1262" sz="3300" spc="330">
                <a:latin typeface="Times New Roman"/>
                <a:cs typeface="Times New Roman"/>
              </a:rPr>
              <a:t>▪</a:t>
            </a:r>
            <a:r>
              <a:rPr dirty="0" baseline="1262" sz="3300" spc="330">
                <a:latin typeface="Times New Roman"/>
                <a:cs typeface="Times New Roman"/>
              </a:rPr>
              <a:t>	</a:t>
            </a:r>
            <a:r>
              <a:rPr dirty="0" baseline="1262" sz="3300" spc="-37">
                <a:latin typeface="Calibri"/>
                <a:cs typeface="Calibri"/>
              </a:rPr>
              <a:t>E</a:t>
            </a:r>
            <a:r>
              <a:rPr dirty="0" baseline="1262" sz="3300" spc="-150">
                <a:latin typeface="Calibri"/>
                <a:cs typeface="Calibri"/>
              </a:rPr>
              <a:t>x</a:t>
            </a:r>
            <a:r>
              <a:rPr dirty="0" baseline="1262" sz="3300" spc="-7">
                <a:latin typeface="Calibri"/>
                <a:cs typeface="Calibri"/>
              </a:rPr>
              <a:t>a</a:t>
            </a:r>
            <a:r>
              <a:rPr dirty="0" baseline="1262" sz="3300">
                <a:latin typeface="Calibri"/>
                <a:cs typeface="Calibri"/>
              </a:rPr>
              <a:t>	</a:t>
            </a:r>
            <a:r>
              <a:rPr dirty="0" sz="2200" spc="-20">
                <a:latin typeface="Calibri"/>
                <a:cs typeface="Calibri"/>
              </a:rPr>
              <a:t>p</a:t>
            </a:r>
            <a:r>
              <a:rPr dirty="0" sz="2200" spc="-5">
                <a:latin typeface="Calibri"/>
                <a:cs typeface="Calibri"/>
              </a:rPr>
              <a:t>le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468" y="3719503"/>
            <a:ext cx="166941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200" spc="-30">
                <a:latin typeface="Calibri"/>
                <a:cs typeface="Calibri"/>
              </a:rPr>
              <a:t>G</a:t>
            </a:r>
            <a:r>
              <a:rPr dirty="0" sz="2200" spc="-25">
                <a:latin typeface="Calibri"/>
                <a:cs typeface="Calibri"/>
              </a:rPr>
              <a:t>a</a:t>
            </a:r>
            <a:r>
              <a:rPr dirty="0" sz="2200" spc="-65">
                <a:latin typeface="Calibri"/>
                <a:cs typeface="Calibri"/>
              </a:rPr>
              <a:t>n</a:t>
            </a:r>
            <a:r>
              <a:rPr dirty="0" sz="2200" spc="-60">
                <a:latin typeface="Calibri"/>
                <a:cs typeface="Calibri"/>
              </a:rPr>
              <a:t>t</a:t>
            </a:r>
            <a:r>
              <a:rPr dirty="0" sz="2200" spc="-5">
                <a:latin typeface="Calibri"/>
                <a:cs typeface="Calibri"/>
              </a:rPr>
              <a:t>t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C</a:t>
            </a:r>
            <a:r>
              <a:rPr dirty="0" sz="2200" spc="-20">
                <a:latin typeface="Calibri"/>
                <a:cs typeface="Calibri"/>
              </a:rPr>
              <a:t>h</a:t>
            </a:r>
            <a:r>
              <a:rPr dirty="0" sz="2200" spc="-5">
                <a:latin typeface="Calibri"/>
                <a:cs typeface="Calibri"/>
              </a:rPr>
              <a:t>art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6468" y="5011910"/>
            <a:ext cx="5580380" cy="1355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4395">
              <a:lnSpc>
                <a:spcPts val="2025"/>
              </a:lnSpc>
              <a:spcBef>
                <a:spcPts val="100"/>
              </a:spcBef>
              <a:tabLst>
                <a:tab pos="4317365" algn="l"/>
              </a:tabLst>
            </a:pPr>
            <a:r>
              <a:rPr dirty="0" baseline="3086" sz="2700">
                <a:latin typeface="Calibri"/>
                <a:cs typeface="Calibri"/>
              </a:rPr>
              <a:t>0	</a:t>
            </a:r>
            <a:r>
              <a:rPr dirty="0" sz="180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505"/>
              </a:lnSpc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200" spc="-70">
                <a:latin typeface="Calibri"/>
                <a:cs typeface="Calibri"/>
              </a:rPr>
              <a:t>A</a:t>
            </a:r>
            <a:r>
              <a:rPr dirty="0" sz="2200" spc="-55">
                <a:latin typeface="Calibri"/>
                <a:cs typeface="Calibri"/>
              </a:rPr>
              <a:t>v</a:t>
            </a:r>
            <a:r>
              <a:rPr dirty="0" sz="2200" spc="-25">
                <a:latin typeface="Calibri"/>
                <a:cs typeface="Calibri"/>
              </a:rPr>
              <a:t>e</a:t>
            </a:r>
            <a:r>
              <a:rPr dirty="0" sz="2200" spc="-70">
                <a:latin typeface="Calibri"/>
                <a:cs typeface="Calibri"/>
              </a:rPr>
              <a:t>r</a:t>
            </a:r>
            <a:r>
              <a:rPr dirty="0" sz="2200" spc="-25">
                <a:latin typeface="Calibri"/>
                <a:cs typeface="Calibri"/>
              </a:rPr>
              <a:t>a</a:t>
            </a:r>
            <a:r>
              <a:rPr dirty="0" sz="2200" spc="-75">
                <a:latin typeface="Calibri"/>
                <a:cs typeface="Calibri"/>
              </a:rPr>
              <a:t>g</a:t>
            </a:r>
            <a:r>
              <a:rPr dirty="0" sz="2200" spc="-5">
                <a:latin typeface="Calibri"/>
                <a:cs typeface="Calibri"/>
              </a:rPr>
              <a:t>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55">
                <a:latin typeface="Calibri"/>
                <a:cs typeface="Calibri"/>
              </a:rPr>
              <a:t>T</a:t>
            </a:r>
            <a:r>
              <a:rPr dirty="0" sz="2200" spc="-40">
                <a:latin typeface="Calibri"/>
                <a:cs typeface="Calibri"/>
              </a:rPr>
              <a:t>u</a:t>
            </a:r>
            <a:r>
              <a:rPr dirty="0" sz="2200" spc="-25">
                <a:latin typeface="Calibri"/>
                <a:cs typeface="Calibri"/>
              </a:rPr>
              <a:t>r</a:t>
            </a:r>
            <a:r>
              <a:rPr dirty="0" sz="2200" spc="-40">
                <a:latin typeface="Calibri"/>
                <a:cs typeface="Calibri"/>
              </a:rPr>
              <a:t>n</a:t>
            </a:r>
            <a:r>
              <a:rPr dirty="0" sz="2200" spc="-25">
                <a:latin typeface="Calibri"/>
                <a:cs typeface="Calibri"/>
              </a:rPr>
              <a:t>a</a:t>
            </a:r>
            <a:r>
              <a:rPr dirty="0" sz="2200" spc="-50">
                <a:latin typeface="Calibri"/>
                <a:cs typeface="Calibri"/>
              </a:rPr>
              <a:t>r</a:t>
            </a:r>
            <a:r>
              <a:rPr dirty="0" sz="2200" spc="-45">
                <a:latin typeface="Calibri"/>
                <a:cs typeface="Calibri"/>
              </a:rPr>
              <a:t>o</a:t>
            </a:r>
            <a:r>
              <a:rPr dirty="0" sz="2200" spc="-20">
                <a:latin typeface="Calibri"/>
                <a:cs typeface="Calibri"/>
              </a:rPr>
              <a:t>u</a:t>
            </a:r>
            <a:r>
              <a:rPr dirty="0" sz="2200" spc="-40">
                <a:latin typeface="Calibri"/>
                <a:cs typeface="Calibri"/>
              </a:rPr>
              <a:t>n</a:t>
            </a:r>
            <a:r>
              <a:rPr dirty="0" sz="2200" spc="-5">
                <a:latin typeface="Calibri"/>
                <a:cs typeface="Calibri"/>
              </a:rPr>
              <a:t>d</a:t>
            </a:r>
            <a:r>
              <a:rPr dirty="0" sz="2200" spc="-9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T</a:t>
            </a:r>
            <a:r>
              <a:rPr dirty="0" sz="2200" spc="-5">
                <a:latin typeface="Calibri"/>
                <a:cs typeface="Calibri"/>
              </a:rPr>
              <a:t>i</a:t>
            </a:r>
            <a:r>
              <a:rPr dirty="0" sz="2200" spc="-25">
                <a:latin typeface="Calibri"/>
                <a:cs typeface="Calibri"/>
              </a:rPr>
              <a:t>me</a:t>
            </a:r>
            <a:r>
              <a:rPr dirty="0" sz="2200" spc="-5">
                <a:latin typeface="Calibri"/>
                <a:cs typeface="Calibri"/>
              </a:rPr>
              <a:t>:</a:t>
            </a:r>
            <a:r>
              <a:rPr dirty="0" sz="2200" spc="5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(</a:t>
            </a:r>
            <a:r>
              <a:rPr dirty="0" sz="2200" spc="-20">
                <a:latin typeface="Calibri"/>
                <a:cs typeface="Calibri"/>
              </a:rPr>
              <a:t>10</a:t>
            </a:r>
            <a:r>
              <a:rPr dirty="0" sz="2200" spc="-25">
                <a:latin typeface="Calibri"/>
                <a:cs typeface="Calibri"/>
              </a:rPr>
              <a:t>+</a:t>
            </a:r>
            <a:r>
              <a:rPr dirty="0" sz="2200">
                <a:latin typeface="Calibri"/>
                <a:cs typeface="Calibri"/>
              </a:rPr>
              <a:t>1</a:t>
            </a:r>
            <a:r>
              <a:rPr dirty="0" sz="2200" spc="-20">
                <a:latin typeface="Calibri"/>
                <a:cs typeface="Calibri"/>
              </a:rPr>
              <a:t>5</a:t>
            </a:r>
            <a:r>
              <a:rPr dirty="0" sz="2200" spc="-25">
                <a:latin typeface="Calibri"/>
                <a:cs typeface="Calibri"/>
              </a:rPr>
              <a:t>+</a:t>
            </a:r>
            <a:r>
              <a:rPr dirty="0" sz="2200" spc="-20">
                <a:latin typeface="Calibri"/>
                <a:cs typeface="Calibri"/>
              </a:rPr>
              <a:t>1</a:t>
            </a:r>
            <a:r>
              <a:rPr dirty="0" sz="2200">
                <a:latin typeface="Calibri"/>
                <a:cs typeface="Calibri"/>
              </a:rPr>
              <a:t>5</a:t>
            </a:r>
            <a:r>
              <a:rPr dirty="0" sz="2200" spc="-25">
                <a:latin typeface="Calibri"/>
                <a:cs typeface="Calibri"/>
              </a:rPr>
              <a:t>+</a:t>
            </a:r>
            <a:r>
              <a:rPr dirty="0" sz="2200" spc="-20">
                <a:latin typeface="Calibri"/>
                <a:cs typeface="Calibri"/>
              </a:rPr>
              <a:t>17</a:t>
            </a:r>
            <a:r>
              <a:rPr dirty="0" sz="2200" spc="-15">
                <a:latin typeface="Calibri"/>
                <a:cs typeface="Calibri"/>
              </a:rPr>
              <a:t>)</a:t>
            </a:r>
            <a:r>
              <a:rPr dirty="0" sz="2200" spc="-20">
                <a:latin typeface="Calibri"/>
                <a:cs typeface="Calibri"/>
              </a:rPr>
              <a:t>/</a:t>
            </a:r>
            <a:r>
              <a:rPr dirty="0" sz="2200" spc="-5">
                <a:latin typeface="Calibri"/>
                <a:cs typeface="Calibri"/>
              </a:rPr>
              <a:t>4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=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Times New Roman"/>
              <a:buChar char="▪"/>
            </a:pP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▪"/>
              <a:tabLst>
                <a:tab pos="354965" algn="l"/>
                <a:tab pos="355600" algn="l"/>
                <a:tab pos="3732529" algn="l"/>
              </a:tabLst>
            </a:pPr>
            <a:r>
              <a:rPr dirty="0" sz="2200" spc="-45">
                <a:latin typeface="Calibri"/>
                <a:cs typeface="Calibri"/>
              </a:rPr>
              <a:t>Average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Waiting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Time:	</a:t>
            </a:r>
            <a:r>
              <a:rPr dirty="0" sz="2200" spc="-15">
                <a:latin typeface="Calibri"/>
                <a:cs typeface="Calibri"/>
              </a:rPr>
              <a:t>(0+9+13+13)/4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26146" y="5043945"/>
            <a:ext cx="2592070" cy="1329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80"/>
              </a:lnSpc>
              <a:spcBef>
                <a:spcPts val="100"/>
              </a:spcBef>
              <a:tabLst>
                <a:tab pos="528955" algn="l"/>
                <a:tab pos="1406525" algn="l"/>
              </a:tabLst>
            </a:pPr>
            <a:r>
              <a:rPr dirty="0" sz="1800">
                <a:latin typeface="Calibri"/>
                <a:cs typeface="Calibri"/>
              </a:rPr>
              <a:t>16	18	</a:t>
            </a:r>
            <a:r>
              <a:rPr dirty="0" baseline="1543" sz="2700">
                <a:latin typeface="Calibri"/>
                <a:cs typeface="Calibri"/>
              </a:rPr>
              <a:t>22</a:t>
            </a:r>
            <a:endParaRPr baseline="1543" sz="2700">
              <a:latin typeface="Calibri"/>
              <a:cs typeface="Calibri"/>
            </a:endParaRPr>
          </a:p>
          <a:p>
            <a:pPr marL="715010">
              <a:lnSpc>
                <a:spcPts val="2360"/>
              </a:lnSpc>
            </a:pPr>
            <a:r>
              <a:rPr dirty="0" sz="2200">
                <a:latin typeface="Calibri"/>
                <a:cs typeface="Calibri"/>
              </a:rPr>
              <a:t>14</a:t>
            </a:r>
            <a:r>
              <a:rPr dirty="0" sz="2200" spc="-15">
                <a:latin typeface="Calibri"/>
                <a:cs typeface="Calibri"/>
              </a:rPr>
              <a:t>.</a:t>
            </a:r>
            <a:r>
              <a:rPr dirty="0" sz="2200">
                <a:latin typeface="Calibri"/>
                <a:cs typeface="Calibri"/>
              </a:rPr>
              <a:t>2</a:t>
            </a:r>
            <a:r>
              <a:rPr dirty="0" sz="2200" spc="-5">
                <a:latin typeface="Calibri"/>
                <a:cs typeface="Calibri"/>
              </a:rPr>
              <a:t>5</a:t>
            </a:r>
            <a:r>
              <a:rPr dirty="0" sz="2200" spc="-1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m</a:t>
            </a:r>
            <a:r>
              <a:rPr dirty="0" sz="2200" spc="-10">
                <a:latin typeface="Calibri"/>
                <a:cs typeface="Calibri"/>
              </a:rPr>
              <a:t>s</a:t>
            </a:r>
            <a:r>
              <a:rPr dirty="0" sz="2200" spc="-5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715010">
              <a:lnSpc>
                <a:spcPct val="100000"/>
              </a:lnSpc>
              <a:tabLst>
                <a:tab pos="1629410" algn="l"/>
              </a:tabLst>
            </a:pPr>
            <a:r>
              <a:rPr dirty="0" sz="2200" spc="-5">
                <a:latin typeface="Calibri"/>
                <a:cs typeface="Calibri"/>
              </a:rPr>
              <a:t>=</a:t>
            </a:r>
            <a:r>
              <a:rPr dirty="0" sz="2200" spc="-5">
                <a:latin typeface="Calibri"/>
                <a:cs typeface="Calibri"/>
              </a:rPr>
              <a:t>	</a:t>
            </a:r>
            <a:r>
              <a:rPr dirty="0" sz="2200">
                <a:latin typeface="Calibri"/>
                <a:cs typeface="Calibri"/>
              </a:rPr>
              <a:t>8</a:t>
            </a:r>
            <a:r>
              <a:rPr dirty="0" sz="2200" spc="-15">
                <a:latin typeface="Calibri"/>
                <a:cs typeface="Calibri"/>
              </a:rPr>
              <a:t>.</a:t>
            </a:r>
            <a:r>
              <a:rPr dirty="0" sz="2200">
                <a:latin typeface="Calibri"/>
                <a:cs typeface="Calibri"/>
              </a:rPr>
              <a:t>7</a:t>
            </a:r>
            <a:r>
              <a:rPr dirty="0" sz="2200" spc="-5">
                <a:latin typeface="Calibri"/>
                <a:cs typeface="Calibri"/>
              </a:rPr>
              <a:t>5</a:t>
            </a:r>
            <a:r>
              <a:rPr dirty="0" sz="2200" spc="-1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m</a:t>
            </a:r>
            <a:r>
              <a:rPr dirty="0" sz="2200" spc="10">
                <a:latin typeface="Calibri"/>
                <a:cs typeface="Calibri"/>
              </a:rPr>
              <a:t>s</a:t>
            </a:r>
            <a:r>
              <a:rPr dirty="0" sz="2200" spc="-5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58135" y="4527041"/>
            <a:ext cx="5080000" cy="524510"/>
            <a:chOff x="2858135" y="4527041"/>
            <a:chExt cx="5080000" cy="524510"/>
          </a:xfrm>
        </p:grpSpPr>
        <p:sp>
          <p:nvSpPr>
            <p:cNvPr id="18" name="object 18"/>
            <p:cNvSpPr/>
            <p:nvPr/>
          </p:nvSpPr>
          <p:spPr>
            <a:xfrm>
              <a:off x="5173980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38100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42531" y="4546091"/>
              <a:ext cx="473709" cy="30480"/>
            </a:xfrm>
            <a:custGeom>
              <a:avLst/>
              <a:gdLst/>
              <a:ahLst/>
              <a:cxnLst/>
              <a:rect l="l" t="t" r="r" b="b"/>
              <a:pathLst>
                <a:path w="473709" h="30479">
                  <a:moveTo>
                    <a:pt x="0" y="0"/>
                  </a:moveTo>
                  <a:lnTo>
                    <a:pt x="0" y="30480"/>
                  </a:lnTo>
                </a:path>
                <a:path w="473709" h="30479">
                  <a:moveTo>
                    <a:pt x="435101" y="15240"/>
                  </a:moveTo>
                  <a:lnTo>
                    <a:pt x="473201" y="1524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91027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3810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908035" y="4546091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w="0" h="30479">
                  <a:moveTo>
                    <a:pt x="0" y="0"/>
                  </a:moveTo>
                  <a:lnTo>
                    <a:pt x="0" y="3048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72740" y="4559807"/>
              <a:ext cx="5050790" cy="0"/>
            </a:xfrm>
            <a:custGeom>
              <a:avLst/>
              <a:gdLst/>
              <a:ahLst/>
              <a:cxnLst/>
              <a:rect l="l" t="t" r="r" b="b"/>
              <a:pathLst>
                <a:path w="5050790" h="0">
                  <a:moveTo>
                    <a:pt x="0" y="0"/>
                  </a:moveTo>
                  <a:lnTo>
                    <a:pt x="5050536" y="0"/>
                  </a:lnTo>
                </a:path>
              </a:pathLst>
            </a:custGeom>
            <a:ln w="28956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72740" y="5017007"/>
              <a:ext cx="2318385" cy="0"/>
            </a:xfrm>
            <a:custGeom>
              <a:avLst/>
              <a:gdLst/>
              <a:ahLst/>
              <a:cxnLst/>
              <a:rect l="l" t="t" r="r" b="b"/>
              <a:pathLst>
                <a:path w="2318385" h="0">
                  <a:moveTo>
                    <a:pt x="0" y="0"/>
                  </a:moveTo>
                  <a:lnTo>
                    <a:pt x="2318004" y="0"/>
                  </a:lnTo>
                </a:path>
              </a:pathLst>
            </a:custGeom>
            <a:ln w="2895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528054" y="5031740"/>
              <a:ext cx="1394460" cy="0"/>
            </a:xfrm>
            <a:custGeom>
              <a:avLst/>
              <a:gdLst/>
              <a:ahLst/>
              <a:cxnLst/>
              <a:rect l="l" t="t" r="r" b="b"/>
              <a:pathLst>
                <a:path w="1394459" h="0">
                  <a:moveTo>
                    <a:pt x="0" y="0"/>
                  </a:moveTo>
                  <a:lnTo>
                    <a:pt x="28955" y="0"/>
                  </a:lnTo>
                </a:path>
                <a:path w="1394459" h="0">
                  <a:moveTo>
                    <a:pt x="449579" y="0"/>
                  </a:moveTo>
                  <a:lnTo>
                    <a:pt x="487679" y="0"/>
                  </a:lnTo>
                </a:path>
                <a:path w="1394459" h="0">
                  <a:moveTo>
                    <a:pt x="1365503" y="0"/>
                  </a:moveTo>
                  <a:lnTo>
                    <a:pt x="1394459" y="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905525" y="4608066"/>
            <a:ext cx="25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42448" y="4677916"/>
            <a:ext cx="182689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45"/>
              </a:lnSpc>
              <a:tabLst>
                <a:tab pos="911860" algn="l"/>
                <a:tab pos="1593850" algn="l"/>
              </a:tabLst>
            </a:pPr>
            <a:r>
              <a:rPr dirty="0" baseline="1543" sz="2700" spc="-22">
                <a:latin typeface="Calibri"/>
                <a:cs typeface="Calibri"/>
              </a:rPr>
              <a:t>P</a:t>
            </a:r>
            <a:r>
              <a:rPr dirty="0" baseline="1543" sz="2700">
                <a:latin typeface="Calibri"/>
                <a:cs typeface="Calibri"/>
              </a:rPr>
              <a:t>1	</a:t>
            </a:r>
            <a:r>
              <a:rPr dirty="0" baseline="1543" sz="2700" spc="-22">
                <a:latin typeface="Calibri"/>
                <a:cs typeface="Calibri"/>
              </a:rPr>
              <a:t>P</a:t>
            </a:r>
            <a:r>
              <a:rPr dirty="0" baseline="1543" sz="2700">
                <a:latin typeface="Calibri"/>
                <a:cs typeface="Calibri"/>
              </a:rPr>
              <a:t>2	</a:t>
            </a:r>
            <a:r>
              <a:rPr dirty="0" sz="1800" spc="-1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90744" y="4574044"/>
            <a:ext cx="2737485" cy="457200"/>
          </a:xfrm>
          <a:custGeom>
            <a:avLst/>
            <a:gdLst/>
            <a:ahLst/>
            <a:cxnLst/>
            <a:rect l="l" t="t" r="r" b="b"/>
            <a:pathLst>
              <a:path w="2737484" h="457200">
                <a:moveTo>
                  <a:pt x="2737104" y="2540"/>
                </a:moveTo>
                <a:lnTo>
                  <a:pt x="1828800" y="2540"/>
                </a:lnTo>
                <a:lnTo>
                  <a:pt x="1828800" y="0"/>
                </a:lnTo>
                <a:lnTo>
                  <a:pt x="0" y="0"/>
                </a:lnTo>
                <a:lnTo>
                  <a:pt x="0" y="2540"/>
                </a:lnTo>
                <a:lnTo>
                  <a:pt x="0" y="457200"/>
                </a:lnTo>
                <a:lnTo>
                  <a:pt x="2737104" y="457200"/>
                </a:lnTo>
                <a:lnTo>
                  <a:pt x="2737104" y="2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585181" y="2212101"/>
            <a:ext cx="191325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1796414" algn="l"/>
              </a:tabLst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0	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85181" y="2600653"/>
            <a:ext cx="191325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1796414" algn="l"/>
              </a:tabLst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5	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48373" y="2989316"/>
            <a:ext cx="360680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1636395" algn="l"/>
                <a:tab pos="3376295" algn="l"/>
              </a:tabLst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8	</a:t>
            </a: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5	</a:t>
            </a:r>
            <a:r>
              <a:rPr dirty="0" sz="1800" spc="-1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34840" y="1473708"/>
            <a:ext cx="0" cy="2214880"/>
          </a:xfrm>
          <a:custGeom>
            <a:avLst/>
            <a:gdLst/>
            <a:ahLst/>
            <a:cxnLst/>
            <a:rect l="l" t="t" r="r" b="b"/>
            <a:pathLst>
              <a:path w="0" h="2214879">
                <a:moveTo>
                  <a:pt x="0" y="0"/>
                </a:moveTo>
                <a:lnTo>
                  <a:pt x="0" y="2214372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996365" y="2199934"/>
            <a:ext cx="23304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96365" y="2588486"/>
            <a:ext cx="23304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82751" y="1371600"/>
          <a:ext cx="8587740" cy="232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1437005"/>
                <a:gridCol w="1273175"/>
                <a:gridCol w="4867910"/>
              </a:tblGrid>
              <a:tr h="108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44651">
                <a:tc>
                  <a:txBody>
                    <a:bodyPr/>
                    <a:lstStyle/>
                    <a:p>
                      <a:pPr marL="112395">
                        <a:lnSpc>
                          <a:spcPts val="2350"/>
                        </a:lnSpc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00" spc="-4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baseline="2525" sz="3300">
                          <a:latin typeface="Calibri"/>
                          <a:cs typeface="Calibri"/>
                        </a:rPr>
                        <a:t>m</a:t>
                      </a:r>
                      <a:endParaRPr baseline="2525" sz="33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150495" indent="-39179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rr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 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(T0)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456565" marR="4985385" indent="-31559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∆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4F80BC"/>
                      </a:solidFill>
                      <a:prstDash val="solid"/>
                    </a:lnB>
                  </a:tcPr>
                </a:tc>
              </a:tr>
              <a:tr h="391668">
                <a:tc>
                  <a:txBody>
                    <a:bodyPr/>
                    <a:lstStyle/>
                    <a:p>
                      <a:pPr algn="ctr" marR="4318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5365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6350">
                      <a:solidFill>
                        <a:srgbClr val="4F80BC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8619">
                <a:tc>
                  <a:txBody>
                    <a:bodyPr/>
                    <a:lstStyle/>
                    <a:p>
                      <a:pPr algn="ctr" marR="431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59372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marR="431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59372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8619">
                <a:tc>
                  <a:txBody>
                    <a:bodyPr/>
                    <a:lstStyle/>
                    <a:p>
                      <a:pPr algn="ctr" marR="431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59372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4948373" y="3377980"/>
            <a:ext cx="360680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1636395" algn="l"/>
                <a:tab pos="3376295" algn="l"/>
              </a:tabLst>
            </a:pPr>
            <a:r>
              <a:rPr dirty="0" sz="1800" spc="5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2	</a:t>
            </a: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7	</a:t>
            </a:r>
            <a:r>
              <a:rPr dirty="0" sz="1800" spc="-1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86059" y="1485658"/>
            <a:ext cx="4834255" cy="2194560"/>
          </a:xfrm>
          <a:custGeom>
            <a:avLst/>
            <a:gdLst/>
            <a:ahLst/>
            <a:cxnLst/>
            <a:rect l="l" t="t" r="r" b="b"/>
            <a:pathLst>
              <a:path w="4834255" h="2194560">
                <a:moveTo>
                  <a:pt x="4834140" y="0"/>
                </a:moveTo>
                <a:lnTo>
                  <a:pt x="0" y="0"/>
                </a:lnTo>
                <a:lnTo>
                  <a:pt x="0" y="633730"/>
                </a:lnTo>
                <a:lnTo>
                  <a:pt x="0" y="638810"/>
                </a:lnTo>
                <a:lnTo>
                  <a:pt x="0" y="647700"/>
                </a:lnTo>
                <a:lnTo>
                  <a:pt x="0" y="659130"/>
                </a:lnTo>
                <a:lnTo>
                  <a:pt x="12" y="1035050"/>
                </a:lnTo>
                <a:lnTo>
                  <a:pt x="1350264" y="1035050"/>
                </a:lnTo>
                <a:lnTo>
                  <a:pt x="1350264" y="1039622"/>
                </a:lnTo>
                <a:lnTo>
                  <a:pt x="12" y="1039622"/>
                </a:lnTo>
                <a:lnTo>
                  <a:pt x="12" y="1418590"/>
                </a:lnTo>
                <a:lnTo>
                  <a:pt x="0" y="1765300"/>
                </a:lnTo>
                <a:lnTo>
                  <a:pt x="0" y="1769110"/>
                </a:lnTo>
                <a:lnTo>
                  <a:pt x="0" y="2194560"/>
                </a:lnTo>
                <a:lnTo>
                  <a:pt x="4834140" y="2194560"/>
                </a:lnTo>
                <a:lnTo>
                  <a:pt x="4834140" y="1769110"/>
                </a:lnTo>
                <a:lnTo>
                  <a:pt x="3270504" y="1769110"/>
                </a:lnTo>
                <a:lnTo>
                  <a:pt x="3270504" y="1765300"/>
                </a:lnTo>
                <a:lnTo>
                  <a:pt x="4834140" y="1765300"/>
                </a:lnTo>
                <a:lnTo>
                  <a:pt x="4834140" y="1418590"/>
                </a:lnTo>
                <a:lnTo>
                  <a:pt x="4834140" y="1390650"/>
                </a:lnTo>
                <a:lnTo>
                  <a:pt x="3270504" y="1390650"/>
                </a:lnTo>
                <a:lnTo>
                  <a:pt x="3270504" y="1383030"/>
                </a:lnTo>
                <a:lnTo>
                  <a:pt x="4834140" y="1383030"/>
                </a:lnTo>
                <a:lnTo>
                  <a:pt x="4834140" y="1014730"/>
                </a:lnTo>
                <a:lnTo>
                  <a:pt x="1353324" y="1014730"/>
                </a:lnTo>
                <a:lnTo>
                  <a:pt x="1353324" y="1013460"/>
                </a:lnTo>
                <a:lnTo>
                  <a:pt x="4834140" y="1013460"/>
                </a:lnTo>
                <a:lnTo>
                  <a:pt x="4834140" y="659130"/>
                </a:lnTo>
                <a:lnTo>
                  <a:pt x="4834140" y="647700"/>
                </a:lnTo>
                <a:lnTo>
                  <a:pt x="1353312" y="647700"/>
                </a:lnTo>
                <a:lnTo>
                  <a:pt x="1353312" y="638810"/>
                </a:lnTo>
                <a:lnTo>
                  <a:pt x="3270504" y="638810"/>
                </a:lnTo>
                <a:lnTo>
                  <a:pt x="3270504" y="633730"/>
                </a:lnTo>
                <a:lnTo>
                  <a:pt x="4834140" y="633730"/>
                </a:lnTo>
                <a:lnTo>
                  <a:pt x="48341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3383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Concept</a:t>
            </a:r>
            <a:r>
              <a:rPr dirty="0" u="none" spc="-75"/>
              <a:t> </a:t>
            </a:r>
            <a:r>
              <a:rPr dirty="0" u="none" spc="5"/>
              <a:t>of</a:t>
            </a:r>
            <a:r>
              <a:rPr dirty="0" u="none" spc="-75"/>
              <a:t> </a:t>
            </a:r>
            <a:r>
              <a:rPr dirty="0" u="none" spc="-10"/>
              <a:t>Process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17804" y="1566672"/>
            <a:ext cx="8623300" cy="5168900"/>
            <a:chOff x="717804" y="1566672"/>
            <a:chExt cx="8623300" cy="5168900"/>
          </a:xfrm>
        </p:grpSpPr>
        <p:sp>
          <p:nvSpPr>
            <p:cNvPr id="14" name="object 14"/>
            <p:cNvSpPr/>
            <p:nvPr/>
          </p:nvSpPr>
          <p:spPr>
            <a:xfrm>
              <a:off x="717804" y="1566672"/>
              <a:ext cx="1108075" cy="5168900"/>
            </a:xfrm>
            <a:custGeom>
              <a:avLst/>
              <a:gdLst/>
              <a:ahLst/>
              <a:cxnLst/>
              <a:rect l="l" t="t" r="r" b="b"/>
              <a:pathLst>
                <a:path w="1108075" h="5168900">
                  <a:moveTo>
                    <a:pt x="29391" y="5136243"/>
                  </a:moveTo>
                  <a:lnTo>
                    <a:pt x="22860" y="5130800"/>
                  </a:lnTo>
                  <a:lnTo>
                    <a:pt x="4571" y="5130800"/>
                  </a:lnTo>
                  <a:lnTo>
                    <a:pt x="38100" y="5092700"/>
                  </a:lnTo>
                  <a:lnTo>
                    <a:pt x="105156" y="5029200"/>
                  </a:lnTo>
                  <a:lnTo>
                    <a:pt x="169164" y="4953000"/>
                  </a:lnTo>
                  <a:lnTo>
                    <a:pt x="260604" y="4851400"/>
                  </a:lnTo>
                  <a:lnTo>
                    <a:pt x="318516" y="4775200"/>
                  </a:lnTo>
                  <a:lnTo>
                    <a:pt x="345948" y="4737100"/>
                  </a:lnTo>
                  <a:lnTo>
                    <a:pt x="374904" y="4699000"/>
                  </a:lnTo>
                  <a:lnTo>
                    <a:pt x="400812" y="4660900"/>
                  </a:lnTo>
                  <a:lnTo>
                    <a:pt x="428244" y="4622800"/>
                  </a:lnTo>
                  <a:lnTo>
                    <a:pt x="480060" y="4546600"/>
                  </a:lnTo>
                  <a:lnTo>
                    <a:pt x="553212" y="4432300"/>
                  </a:lnTo>
                  <a:lnTo>
                    <a:pt x="598932" y="4343400"/>
                  </a:lnTo>
                  <a:lnTo>
                    <a:pt x="621791" y="4305300"/>
                  </a:lnTo>
                  <a:lnTo>
                    <a:pt x="664463" y="4229100"/>
                  </a:lnTo>
                  <a:lnTo>
                    <a:pt x="684275" y="4191000"/>
                  </a:lnTo>
                  <a:lnTo>
                    <a:pt x="705612" y="4140200"/>
                  </a:lnTo>
                  <a:lnTo>
                    <a:pt x="723900" y="4102100"/>
                  </a:lnTo>
                  <a:lnTo>
                    <a:pt x="743712" y="4064000"/>
                  </a:lnTo>
                  <a:lnTo>
                    <a:pt x="762000" y="4025900"/>
                  </a:lnTo>
                  <a:lnTo>
                    <a:pt x="780288" y="3975100"/>
                  </a:lnTo>
                  <a:lnTo>
                    <a:pt x="813816" y="3898900"/>
                  </a:lnTo>
                  <a:lnTo>
                    <a:pt x="830579" y="3848100"/>
                  </a:lnTo>
                  <a:lnTo>
                    <a:pt x="861059" y="3771900"/>
                  </a:lnTo>
                  <a:lnTo>
                    <a:pt x="874775" y="3721100"/>
                  </a:lnTo>
                  <a:lnTo>
                    <a:pt x="890016" y="3683000"/>
                  </a:lnTo>
                  <a:lnTo>
                    <a:pt x="902208" y="3644900"/>
                  </a:lnTo>
                  <a:lnTo>
                    <a:pt x="915924" y="3594100"/>
                  </a:lnTo>
                  <a:lnTo>
                    <a:pt x="928116" y="3556000"/>
                  </a:lnTo>
                  <a:lnTo>
                    <a:pt x="940308" y="3505200"/>
                  </a:lnTo>
                  <a:lnTo>
                    <a:pt x="961644" y="3429000"/>
                  </a:lnTo>
                  <a:lnTo>
                    <a:pt x="972312" y="3378200"/>
                  </a:lnTo>
                  <a:lnTo>
                    <a:pt x="999744" y="3251200"/>
                  </a:lnTo>
                  <a:lnTo>
                    <a:pt x="1007363" y="3200400"/>
                  </a:lnTo>
                  <a:lnTo>
                    <a:pt x="1014984" y="3162300"/>
                  </a:lnTo>
                  <a:lnTo>
                    <a:pt x="1021080" y="3111500"/>
                  </a:lnTo>
                  <a:lnTo>
                    <a:pt x="1027175" y="3073400"/>
                  </a:lnTo>
                  <a:lnTo>
                    <a:pt x="1039367" y="2984500"/>
                  </a:lnTo>
                  <a:lnTo>
                    <a:pt x="1043940" y="2933700"/>
                  </a:lnTo>
                  <a:lnTo>
                    <a:pt x="1046988" y="2895600"/>
                  </a:lnTo>
                  <a:lnTo>
                    <a:pt x="1051559" y="2844800"/>
                  </a:lnTo>
                  <a:lnTo>
                    <a:pt x="1054608" y="2806700"/>
                  </a:lnTo>
                  <a:lnTo>
                    <a:pt x="1056132" y="2755900"/>
                  </a:lnTo>
                  <a:lnTo>
                    <a:pt x="1059180" y="2717800"/>
                  </a:lnTo>
                  <a:lnTo>
                    <a:pt x="1060704" y="2667000"/>
                  </a:lnTo>
                  <a:lnTo>
                    <a:pt x="1060704" y="2489200"/>
                  </a:lnTo>
                  <a:lnTo>
                    <a:pt x="1059180" y="2451100"/>
                  </a:lnTo>
                  <a:lnTo>
                    <a:pt x="1056132" y="2400300"/>
                  </a:lnTo>
                  <a:lnTo>
                    <a:pt x="1054608" y="2362200"/>
                  </a:lnTo>
                  <a:lnTo>
                    <a:pt x="1051559" y="2311400"/>
                  </a:lnTo>
                  <a:lnTo>
                    <a:pt x="1046988" y="2273300"/>
                  </a:lnTo>
                  <a:lnTo>
                    <a:pt x="1043940" y="2222500"/>
                  </a:lnTo>
                  <a:lnTo>
                    <a:pt x="1033271" y="2133600"/>
                  </a:lnTo>
                  <a:lnTo>
                    <a:pt x="1014984" y="2006600"/>
                  </a:lnTo>
                  <a:lnTo>
                    <a:pt x="999744" y="1917700"/>
                  </a:lnTo>
                  <a:lnTo>
                    <a:pt x="990600" y="1866900"/>
                  </a:lnTo>
                  <a:lnTo>
                    <a:pt x="972312" y="1778000"/>
                  </a:lnTo>
                  <a:lnTo>
                    <a:pt x="950975" y="1701800"/>
                  </a:lnTo>
                  <a:lnTo>
                    <a:pt x="940308" y="1651000"/>
                  </a:lnTo>
                  <a:lnTo>
                    <a:pt x="928116" y="1612900"/>
                  </a:lnTo>
                  <a:lnTo>
                    <a:pt x="915924" y="1562100"/>
                  </a:lnTo>
                  <a:lnTo>
                    <a:pt x="902208" y="1524000"/>
                  </a:lnTo>
                  <a:lnTo>
                    <a:pt x="890016" y="1485900"/>
                  </a:lnTo>
                  <a:lnTo>
                    <a:pt x="874775" y="1435100"/>
                  </a:lnTo>
                  <a:lnTo>
                    <a:pt x="861059" y="1397000"/>
                  </a:lnTo>
                  <a:lnTo>
                    <a:pt x="830579" y="1308100"/>
                  </a:lnTo>
                  <a:lnTo>
                    <a:pt x="797051" y="1219200"/>
                  </a:lnTo>
                  <a:lnTo>
                    <a:pt x="780288" y="1181100"/>
                  </a:lnTo>
                  <a:lnTo>
                    <a:pt x="743712" y="1104900"/>
                  </a:lnTo>
                  <a:lnTo>
                    <a:pt x="723900" y="1054100"/>
                  </a:lnTo>
                  <a:lnTo>
                    <a:pt x="705612" y="1016000"/>
                  </a:lnTo>
                  <a:lnTo>
                    <a:pt x="684275" y="977900"/>
                  </a:lnTo>
                  <a:lnTo>
                    <a:pt x="664463" y="939800"/>
                  </a:lnTo>
                  <a:lnTo>
                    <a:pt x="643128" y="889000"/>
                  </a:lnTo>
                  <a:lnTo>
                    <a:pt x="621791" y="850900"/>
                  </a:lnTo>
                  <a:lnTo>
                    <a:pt x="553212" y="736600"/>
                  </a:lnTo>
                  <a:lnTo>
                    <a:pt x="480060" y="622300"/>
                  </a:lnTo>
                  <a:lnTo>
                    <a:pt x="454152" y="571500"/>
                  </a:lnTo>
                  <a:lnTo>
                    <a:pt x="428244" y="533400"/>
                  </a:lnTo>
                  <a:lnTo>
                    <a:pt x="345948" y="419100"/>
                  </a:lnTo>
                  <a:lnTo>
                    <a:pt x="318516" y="393700"/>
                  </a:lnTo>
                  <a:lnTo>
                    <a:pt x="289560" y="355600"/>
                  </a:lnTo>
                  <a:lnTo>
                    <a:pt x="259079" y="317500"/>
                  </a:lnTo>
                  <a:lnTo>
                    <a:pt x="230123" y="279400"/>
                  </a:lnTo>
                  <a:lnTo>
                    <a:pt x="199643" y="241300"/>
                  </a:lnTo>
                  <a:lnTo>
                    <a:pt x="167639" y="203200"/>
                  </a:lnTo>
                  <a:lnTo>
                    <a:pt x="137160" y="165100"/>
                  </a:lnTo>
                  <a:lnTo>
                    <a:pt x="105156" y="139700"/>
                  </a:lnTo>
                  <a:lnTo>
                    <a:pt x="38100" y="63500"/>
                  </a:lnTo>
                  <a:lnTo>
                    <a:pt x="4571" y="38100"/>
                  </a:lnTo>
                  <a:lnTo>
                    <a:pt x="0" y="25400"/>
                  </a:lnTo>
                  <a:lnTo>
                    <a:pt x="0" y="12700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9784" y="12700"/>
                  </a:lnTo>
                  <a:lnTo>
                    <a:pt x="19812" y="12700"/>
                  </a:lnTo>
                  <a:lnTo>
                    <a:pt x="22860" y="16163"/>
                  </a:lnTo>
                  <a:lnTo>
                    <a:pt x="22860" y="38100"/>
                  </a:lnTo>
                  <a:lnTo>
                    <a:pt x="42163" y="38100"/>
                  </a:lnTo>
                  <a:lnTo>
                    <a:pt x="53339" y="50800"/>
                  </a:lnTo>
                  <a:lnTo>
                    <a:pt x="120395" y="114300"/>
                  </a:lnTo>
                  <a:lnTo>
                    <a:pt x="152400" y="152400"/>
                  </a:lnTo>
                  <a:lnTo>
                    <a:pt x="182879" y="190500"/>
                  </a:lnTo>
                  <a:lnTo>
                    <a:pt x="214883" y="228600"/>
                  </a:lnTo>
                  <a:lnTo>
                    <a:pt x="245364" y="266700"/>
                  </a:lnTo>
                  <a:lnTo>
                    <a:pt x="274320" y="304800"/>
                  </a:lnTo>
                  <a:lnTo>
                    <a:pt x="304800" y="330200"/>
                  </a:lnTo>
                  <a:lnTo>
                    <a:pt x="333756" y="368300"/>
                  </a:lnTo>
                  <a:lnTo>
                    <a:pt x="443483" y="520700"/>
                  </a:lnTo>
                  <a:lnTo>
                    <a:pt x="495300" y="596900"/>
                  </a:lnTo>
                  <a:lnTo>
                    <a:pt x="519683" y="635000"/>
                  </a:lnTo>
                  <a:lnTo>
                    <a:pt x="568451" y="723900"/>
                  </a:lnTo>
                  <a:lnTo>
                    <a:pt x="637032" y="838200"/>
                  </a:lnTo>
                  <a:lnTo>
                    <a:pt x="679704" y="914400"/>
                  </a:lnTo>
                  <a:lnTo>
                    <a:pt x="699516" y="952500"/>
                  </a:lnTo>
                  <a:lnTo>
                    <a:pt x="720851" y="1003300"/>
                  </a:lnTo>
                  <a:lnTo>
                    <a:pt x="740663" y="1041400"/>
                  </a:lnTo>
                  <a:lnTo>
                    <a:pt x="777240" y="1117600"/>
                  </a:lnTo>
                  <a:lnTo>
                    <a:pt x="795528" y="1168400"/>
                  </a:lnTo>
                  <a:lnTo>
                    <a:pt x="812292" y="1206500"/>
                  </a:lnTo>
                  <a:lnTo>
                    <a:pt x="845820" y="1295400"/>
                  </a:lnTo>
                  <a:lnTo>
                    <a:pt x="862583" y="1333500"/>
                  </a:lnTo>
                  <a:lnTo>
                    <a:pt x="877824" y="1371600"/>
                  </a:lnTo>
                  <a:lnTo>
                    <a:pt x="932688" y="1549400"/>
                  </a:lnTo>
                  <a:lnTo>
                    <a:pt x="944879" y="1587500"/>
                  </a:lnTo>
                  <a:lnTo>
                    <a:pt x="957071" y="1638300"/>
                  </a:lnTo>
                  <a:lnTo>
                    <a:pt x="967740" y="1676400"/>
                  </a:lnTo>
                  <a:lnTo>
                    <a:pt x="979932" y="1714500"/>
                  </a:lnTo>
                  <a:lnTo>
                    <a:pt x="989075" y="1765300"/>
                  </a:lnTo>
                  <a:lnTo>
                    <a:pt x="999744" y="1803400"/>
                  </a:lnTo>
                  <a:lnTo>
                    <a:pt x="1018032" y="1892300"/>
                  </a:lnTo>
                  <a:lnTo>
                    <a:pt x="1040892" y="2032000"/>
                  </a:lnTo>
                  <a:lnTo>
                    <a:pt x="1053084" y="2120900"/>
                  </a:lnTo>
                  <a:lnTo>
                    <a:pt x="1063751" y="2209800"/>
                  </a:lnTo>
                  <a:lnTo>
                    <a:pt x="1066800" y="2247900"/>
                  </a:lnTo>
                  <a:lnTo>
                    <a:pt x="1071371" y="2286000"/>
                  </a:lnTo>
                  <a:lnTo>
                    <a:pt x="1077467" y="2374900"/>
                  </a:lnTo>
                  <a:lnTo>
                    <a:pt x="1078992" y="2425700"/>
                  </a:lnTo>
                  <a:lnTo>
                    <a:pt x="1082040" y="2514600"/>
                  </a:lnTo>
                  <a:lnTo>
                    <a:pt x="1082040" y="2654300"/>
                  </a:lnTo>
                  <a:lnTo>
                    <a:pt x="1078992" y="2743200"/>
                  </a:lnTo>
                  <a:lnTo>
                    <a:pt x="1077467" y="2781300"/>
                  </a:lnTo>
                  <a:lnTo>
                    <a:pt x="1071371" y="2870200"/>
                  </a:lnTo>
                  <a:lnTo>
                    <a:pt x="1066800" y="2921000"/>
                  </a:lnTo>
                  <a:lnTo>
                    <a:pt x="1063751" y="2959100"/>
                  </a:lnTo>
                  <a:lnTo>
                    <a:pt x="1053084" y="3048000"/>
                  </a:lnTo>
                  <a:lnTo>
                    <a:pt x="1040892" y="3136900"/>
                  </a:lnTo>
                  <a:lnTo>
                    <a:pt x="1018032" y="3263900"/>
                  </a:lnTo>
                  <a:lnTo>
                    <a:pt x="999744" y="3352800"/>
                  </a:lnTo>
                  <a:lnTo>
                    <a:pt x="989075" y="3403600"/>
                  </a:lnTo>
                  <a:lnTo>
                    <a:pt x="967740" y="3492500"/>
                  </a:lnTo>
                  <a:lnTo>
                    <a:pt x="957071" y="3530600"/>
                  </a:lnTo>
                  <a:lnTo>
                    <a:pt x="944879" y="3568700"/>
                  </a:lnTo>
                  <a:lnTo>
                    <a:pt x="932688" y="3619500"/>
                  </a:lnTo>
                  <a:lnTo>
                    <a:pt x="891540" y="3746500"/>
                  </a:lnTo>
                  <a:lnTo>
                    <a:pt x="845820" y="3873500"/>
                  </a:lnTo>
                  <a:lnTo>
                    <a:pt x="829055" y="3911600"/>
                  </a:lnTo>
                  <a:lnTo>
                    <a:pt x="812292" y="3962400"/>
                  </a:lnTo>
                  <a:lnTo>
                    <a:pt x="795528" y="4000500"/>
                  </a:lnTo>
                  <a:lnTo>
                    <a:pt x="758951" y="4076700"/>
                  </a:lnTo>
                  <a:lnTo>
                    <a:pt x="740663" y="4127500"/>
                  </a:lnTo>
                  <a:lnTo>
                    <a:pt x="720851" y="4165600"/>
                  </a:lnTo>
                  <a:lnTo>
                    <a:pt x="699516" y="4203700"/>
                  </a:lnTo>
                  <a:lnTo>
                    <a:pt x="679704" y="4241800"/>
                  </a:lnTo>
                  <a:lnTo>
                    <a:pt x="658367" y="4292600"/>
                  </a:lnTo>
                  <a:lnTo>
                    <a:pt x="637031" y="4330700"/>
                  </a:lnTo>
                  <a:lnTo>
                    <a:pt x="568451" y="4445000"/>
                  </a:lnTo>
                  <a:lnTo>
                    <a:pt x="495300" y="4559300"/>
                  </a:lnTo>
                  <a:lnTo>
                    <a:pt x="443483" y="4635500"/>
                  </a:lnTo>
                  <a:lnTo>
                    <a:pt x="361187" y="4749800"/>
                  </a:lnTo>
                  <a:lnTo>
                    <a:pt x="332231" y="4787900"/>
                  </a:lnTo>
                  <a:lnTo>
                    <a:pt x="304800" y="4826000"/>
                  </a:lnTo>
                  <a:lnTo>
                    <a:pt x="274320" y="4864100"/>
                  </a:lnTo>
                  <a:lnTo>
                    <a:pt x="245364" y="4902200"/>
                  </a:lnTo>
                  <a:lnTo>
                    <a:pt x="214883" y="4940300"/>
                  </a:lnTo>
                  <a:lnTo>
                    <a:pt x="182879" y="4978400"/>
                  </a:lnTo>
                  <a:lnTo>
                    <a:pt x="152400" y="5003800"/>
                  </a:lnTo>
                  <a:lnTo>
                    <a:pt x="120395" y="5041900"/>
                  </a:lnTo>
                  <a:lnTo>
                    <a:pt x="53339" y="5118100"/>
                  </a:lnTo>
                  <a:lnTo>
                    <a:pt x="29391" y="5136243"/>
                  </a:lnTo>
                  <a:close/>
                </a:path>
                <a:path w="1108075" h="5168900">
                  <a:moveTo>
                    <a:pt x="22860" y="16163"/>
                  </a:moveTo>
                  <a:lnTo>
                    <a:pt x="19812" y="12700"/>
                  </a:lnTo>
                  <a:lnTo>
                    <a:pt x="22860" y="12700"/>
                  </a:lnTo>
                  <a:lnTo>
                    <a:pt x="22860" y="16163"/>
                  </a:lnTo>
                  <a:close/>
                </a:path>
                <a:path w="1108075" h="5168900">
                  <a:moveTo>
                    <a:pt x="30685" y="25056"/>
                  </a:moveTo>
                  <a:lnTo>
                    <a:pt x="22860" y="16163"/>
                  </a:lnTo>
                  <a:lnTo>
                    <a:pt x="22860" y="12700"/>
                  </a:lnTo>
                  <a:lnTo>
                    <a:pt x="32084" y="22726"/>
                  </a:lnTo>
                  <a:lnTo>
                    <a:pt x="30685" y="25056"/>
                  </a:lnTo>
                  <a:close/>
                </a:path>
                <a:path w="1108075" h="5168900">
                  <a:moveTo>
                    <a:pt x="32084" y="22726"/>
                  </a:moveTo>
                  <a:lnTo>
                    <a:pt x="22860" y="12700"/>
                  </a:lnTo>
                  <a:lnTo>
                    <a:pt x="38100" y="12700"/>
                  </a:lnTo>
                  <a:lnTo>
                    <a:pt x="32084" y="22726"/>
                  </a:lnTo>
                  <a:close/>
                </a:path>
                <a:path w="1108075" h="5168900">
                  <a:moveTo>
                    <a:pt x="61468" y="5143500"/>
                  </a:moveTo>
                  <a:lnTo>
                    <a:pt x="38100" y="5143500"/>
                  </a:lnTo>
                  <a:lnTo>
                    <a:pt x="31011" y="5137593"/>
                  </a:lnTo>
                  <a:lnTo>
                    <a:pt x="57912" y="5118100"/>
                  </a:lnTo>
                  <a:lnTo>
                    <a:pt x="89916" y="5080000"/>
                  </a:lnTo>
                  <a:lnTo>
                    <a:pt x="123443" y="5041900"/>
                  </a:lnTo>
                  <a:lnTo>
                    <a:pt x="155447" y="5003800"/>
                  </a:lnTo>
                  <a:lnTo>
                    <a:pt x="187452" y="4978400"/>
                  </a:lnTo>
                  <a:lnTo>
                    <a:pt x="219456" y="4940300"/>
                  </a:lnTo>
                  <a:lnTo>
                    <a:pt x="280416" y="4864100"/>
                  </a:lnTo>
                  <a:lnTo>
                    <a:pt x="367283" y="4749800"/>
                  </a:lnTo>
                  <a:lnTo>
                    <a:pt x="449579" y="4635500"/>
                  </a:lnTo>
                  <a:lnTo>
                    <a:pt x="527304" y="4521200"/>
                  </a:lnTo>
                  <a:lnTo>
                    <a:pt x="551687" y="4483100"/>
                  </a:lnTo>
                  <a:lnTo>
                    <a:pt x="574547" y="4445000"/>
                  </a:lnTo>
                  <a:lnTo>
                    <a:pt x="598932" y="4406900"/>
                  </a:lnTo>
                  <a:lnTo>
                    <a:pt x="621792" y="4356100"/>
                  </a:lnTo>
                  <a:lnTo>
                    <a:pt x="644651" y="4318000"/>
                  </a:lnTo>
                  <a:lnTo>
                    <a:pt x="708659" y="4203700"/>
                  </a:lnTo>
                  <a:lnTo>
                    <a:pt x="748283" y="4114800"/>
                  </a:lnTo>
                  <a:lnTo>
                    <a:pt x="766571" y="4076700"/>
                  </a:lnTo>
                  <a:lnTo>
                    <a:pt x="784859" y="4025900"/>
                  </a:lnTo>
                  <a:lnTo>
                    <a:pt x="821436" y="3949700"/>
                  </a:lnTo>
                  <a:lnTo>
                    <a:pt x="854963" y="3860800"/>
                  </a:lnTo>
                  <a:lnTo>
                    <a:pt x="914400" y="3695700"/>
                  </a:lnTo>
                  <a:lnTo>
                    <a:pt x="928116" y="3644900"/>
                  </a:lnTo>
                  <a:lnTo>
                    <a:pt x="940308" y="3606800"/>
                  </a:lnTo>
                  <a:lnTo>
                    <a:pt x="952500" y="3556000"/>
                  </a:lnTo>
                  <a:lnTo>
                    <a:pt x="976884" y="3467100"/>
                  </a:lnTo>
                  <a:lnTo>
                    <a:pt x="987551" y="3429000"/>
                  </a:lnTo>
                  <a:lnTo>
                    <a:pt x="996696" y="3390900"/>
                  </a:lnTo>
                  <a:lnTo>
                    <a:pt x="1007363" y="3340100"/>
                  </a:lnTo>
                  <a:lnTo>
                    <a:pt x="1016508" y="3302000"/>
                  </a:lnTo>
                  <a:lnTo>
                    <a:pt x="1024128" y="3251200"/>
                  </a:lnTo>
                  <a:lnTo>
                    <a:pt x="1033271" y="3213100"/>
                  </a:lnTo>
                  <a:lnTo>
                    <a:pt x="1040892" y="3162300"/>
                  </a:lnTo>
                  <a:lnTo>
                    <a:pt x="1059180" y="3035300"/>
                  </a:lnTo>
                  <a:lnTo>
                    <a:pt x="1069847" y="2946400"/>
                  </a:lnTo>
                  <a:lnTo>
                    <a:pt x="1072896" y="2895600"/>
                  </a:lnTo>
                  <a:lnTo>
                    <a:pt x="1077467" y="2857500"/>
                  </a:lnTo>
                  <a:lnTo>
                    <a:pt x="1080516" y="2806700"/>
                  </a:lnTo>
                  <a:lnTo>
                    <a:pt x="1082040" y="2755900"/>
                  </a:lnTo>
                  <a:lnTo>
                    <a:pt x="1085088" y="2717800"/>
                  </a:lnTo>
                  <a:lnTo>
                    <a:pt x="1086612" y="2667000"/>
                  </a:lnTo>
                  <a:lnTo>
                    <a:pt x="1086612" y="2489200"/>
                  </a:lnTo>
                  <a:lnTo>
                    <a:pt x="1085088" y="2451100"/>
                  </a:lnTo>
                  <a:lnTo>
                    <a:pt x="1082040" y="2400300"/>
                  </a:lnTo>
                  <a:lnTo>
                    <a:pt x="1080516" y="2362200"/>
                  </a:lnTo>
                  <a:lnTo>
                    <a:pt x="1077467" y="2311400"/>
                  </a:lnTo>
                  <a:lnTo>
                    <a:pt x="1072896" y="2273300"/>
                  </a:lnTo>
                  <a:lnTo>
                    <a:pt x="1069847" y="2222500"/>
                  </a:lnTo>
                  <a:lnTo>
                    <a:pt x="1065275" y="2171700"/>
                  </a:lnTo>
                  <a:lnTo>
                    <a:pt x="1059180" y="2133600"/>
                  </a:lnTo>
                  <a:lnTo>
                    <a:pt x="1040892" y="1993900"/>
                  </a:lnTo>
                  <a:lnTo>
                    <a:pt x="1033271" y="1955800"/>
                  </a:lnTo>
                  <a:lnTo>
                    <a:pt x="1024128" y="1905000"/>
                  </a:lnTo>
                  <a:lnTo>
                    <a:pt x="1016508" y="1866900"/>
                  </a:lnTo>
                  <a:lnTo>
                    <a:pt x="1007363" y="1816100"/>
                  </a:lnTo>
                  <a:lnTo>
                    <a:pt x="996696" y="1778000"/>
                  </a:lnTo>
                  <a:lnTo>
                    <a:pt x="987551" y="1727200"/>
                  </a:lnTo>
                  <a:lnTo>
                    <a:pt x="976884" y="1689100"/>
                  </a:lnTo>
                  <a:lnTo>
                    <a:pt x="952500" y="1600200"/>
                  </a:lnTo>
                  <a:lnTo>
                    <a:pt x="940308" y="1562100"/>
                  </a:lnTo>
                  <a:lnTo>
                    <a:pt x="928116" y="1511300"/>
                  </a:lnTo>
                  <a:lnTo>
                    <a:pt x="914400" y="1473200"/>
                  </a:lnTo>
                  <a:lnTo>
                    <a:pt x="900683" y="1422400"/>
                  </a:lnTo>
                  <a:lnTo>
                    <a:pt x="854963" y="1295400"/>
                  </a:lnTo>
                  <a:lnTo>
                    <a:pt x="821436" y="1219200"/>
                  </a:lnTo>
                  <a:lnTo>
                    <a:pt x="803147" y="1168400"/>
                  </a:lnTo>
                  <a:lnTo>
                    <a:pt x="786383" y="1130300"/>
                  </a:lnTo>
                  <a:lnTo>
                    <a:pt x="766571" y="1092200"/>
                  </a:lnTo>
                  <a:lnTo>
                    <a:pt x="748283" y="1041400"/>
                  </a:lnTo>
                  <a:lnTo>
                    <a:pt x="708659" y="965200"/>
                  </a:lnTo>
                  <a:lnTo>
                    <a:pt x="644651" y="838200"/>
                  </a:lnTo>
                  <a:lnTo>
                    <a:pt x="576071" y="723900"/>
                  </a:lnTo>
                  <a:lnTo>
                    <a:pt x="527304" y="647700"/>
                  </a:lnTo>
                  <a:lnTo>
                    <a:pt x="501396" y="596900"/>
                  </a:lnTo>
                  <a:lnTo>
                    <a:pt x="449579" y="520700"/>
                  </a:lnTo>
                  <a:lnTo>
                    <a:pt x="367283" y="406400"/>
                  </a:lnTo>
                  <a:lnTo>
                    <a:pt x="309371" y="330200"/>
                  </a:lnTo>
                  <a:lnTo>
                    <a:pt x="280416" y="304800"/>
                  </a:lnTo>
                  <a:lnTo>
                    <a:pt x="219456" y="228600"/>
                  </a:lnTo>
                  <a:lnTo>
                    <a:pt x="91439" y="76200"/>
                  </a:lnTo>
                  <a:lnTo>
                    <a:pt x="57912" y="50800"/>
                  </a:lnTo>
                  <a:lnTo>
                    <a:pt x="32084" y="22726"/>
                  </a:lnTo>
                  <a:lnTo>
                    <a:pt x="38100" y="12700"/>
                  </a:lnTo>
                  <a:lnTo>
                    <a:pt x="49784" y="12700"/>
                  </a:lnTo>
                  <a:lnTo>
                    <a:pt x="73152" y="38100"/>
                  </a:lnTo>
                  <a:lnTo>
                    <a:pt x="105156" y="63500"/>
                  </a:lnTo>
                  <a:lnTo>
                    <a:pt x="138683" y="101600"/>
                  </a:lnTo>
                  <a:lnTo>
                    <a:pt x="202691" y="177800"/>
                  </a:lnTo>
                  <a:lnTo>
                    <a:pt x="234695" y="203200"/>
                  </a:lnTo>
                  <a:lnTo>
                    <a:pt x="265175" y="241300"/>
                  </a:lnTo>
                  <a:lnTo>
                    <a:pt x="294131" y="279400"/>
                  </a:lnTo>
                  <a:lnTo>
                    <a:pt x="324612" y="317500"/>
                  </a:lnTo>
                  <a:lnTo>
                    <a:pt x="382523" y="393700"/>
                  </a:lnTo>
                  <a:lnTo>
                    <a:pt x="464820" y="508000"/>
                  </a:lnTo>
                  <a:lnTo>
                    <a:pt x="516636" y="584200"/>
                  </a:lnTo>
                  <a:lnTo>
                    <a:pt x="614171" y="749300"/>
                  </a:lnTo>
                  <a:lnTo>
                    <a:pt x="659892" y="825500"/>
                  </a:lnTo>
                  <a:lnTo>
                    <a:pt x="681228" y="863600"/>
                  </a:lnTo>
                  <a:lnTo>
                    <a:pt x="723900" y="952500"/>
                  </a:lnTo>
                  <a:lnTo>
                    <a:pt x="763524" y="1028700"/>
                  </a:lnTo>
                  <a:lnTo>
                    <a:pt x="781812" y="1066800"/>
                  </a:lnTo>
                  <a:lnTo>
                    <a:pt x="801624" y="1117600"/>
                  </a:lnTo>
                  <a:lnTo>
                    <a:pt x="819912" y="1155700"/>
                  </a:lnTo>
                  <a:lnTo>
                    <a:pt x="853440" y="1244600"/>
                  </a:lnTo>
                  <a:lnTo>
                    <a:pt x="870204" y="1282700"/>
                  </a:lnTo>
                  <a:lnTo>
                    <a:pt x="885444" y="1320800"/>
                  </a:lnTo>
                  <a:lnTo>
                    <a:pt x="902208" y="1371600"/>
                  </a:lnTo>
                  <a:lnTo>
                    <a:pt x="915924" y="1409700"/>
                  </a:lnTo>
                  <a:lnTo>
                    <a:pt x="931163" y="1447800"/>
                  </a:lnTo>
                  <a:lnTo>
                    <a:pt x="944879" y="1498600"/>
                  </a:lnTo>
                  <a:lnTo>
                    <a:pt x="957071" y="1536700"/>
                  </a:lnTo>
                  <a:lnTo>
                    <a:pt x="969263" y="1587500"/>
                  </a:lnTo>
                  <a:lnTo>
                    <a:pt x="993647" y="1663700"/>
                  </a:lnTo>
                  <a:lnTo>
                    <a:pt x="1014984" y="1752600"/>
                  </a:lnTo>
                  <a:lnTo>
                    <a:pt x="1024128" y="1803400"/>
                  </a:lnTo>
                  <a:lnTo>
                    <a:pt x="1034796" y="1841500"/>
                  </a:lnTo>
                  <a:lnTo>
                    <a:pt x="1042416" y="1892300"/>
                  </a:lnTo>
                  <a:lnTo>
                    <a:pt x="1051559" y="1930400"/>
                  </a:lnTo>
                  <a:lnTo>
                    <a:pt x="1059180" y="1981200"/>
                  </a:lnTo>
                  <a:lnTo>
                    <a:pt x="1065275" y="2019300"/>
                  </a:lnTo>
                  <a:lnTo>
                    <a:pt x="1072896" y="2070100"/>
                  </a:lnTo>
                  <a:lnTo>
                    <a:pt x="1078992" y="2108200"/>
                  </a:lnTo>
                  <a:lnTo>
                    <a:pt x="1083563" y="2159000"/>
                  </a:lnTo>
                  <a:lnTo>
                    <a:pt x="1092708" y="2247900"/>
                  </a:lnTo>
                  <a:lnTo>
                    <a:pt x="1097280" y="2286000"/>
                  </a:lnTo>
                  <a:lnTo>
                    <a:pt x="1103375" y="2374900"/>
                  </a:lnTo>
                  <a:lnTo>
                    <a:pt x="1104900" y="2425700"/>
                  </a:lnTo>
                  <a:lnTo>
                    <a:pt x="1106424" y="2463800"/>
                  </a:lnTo>
                  <a:lnTo>
                    <a:pt x="1107947" y="2514600"/>
                  </a:lnTo>
                  <a:lnTo>
                    <a:pt x="1107947" y="2654300"/>
                  </a:lnTo>
                  <a:lnTo>
                    <a:pt x="1106424" y="2692400"/>
                  </a:lnTo>
                  <a:lnTo>
                    <a:pt x="1103375" y="2781300"/>
                  </a:lnTo>
                  <a:lnTo>
                    <a:pt x="1100328" y="2832100"/>
                  </a:lnTo>
                  <a:lnTo>
                    <a:pt x="1097280" y="2870200"/>
                  </a:lnTo>
                  <a:lnTo>
                    <a:pt x="1092708" y="2921000"/>
                  </a:lnTo>
                  <a:lnTo>
                    <a:pt x="1078992" y="3048000"/>
                  </a:lnTo>
                  <a:lnTo>
                    <a:pt x="1072896" y="3098800"/>
                  </a:lnTo>
                  <a:lnTo>
                    <a:pt x="1065275" y="3136900"/>
                  </a:lnTo>
                  <a:lnTo>
                    <a:pt x="1059180" y="3187700"/>
                  </a:lnTo>
                  <a:lnTo>
                    <a:pt x="1051559" y="3225800"/>
                  </a:lnTo>
                  <a:lnTo>
                    <a:pt x="1042416" y="3276600"/>
                  </a:lnTo>
                  <a:lnTo>
                    <a:pt x="1034796" y="3314700"/>
                  </a:lnTo>
                  <a:lnTo>
                    <a:pt x="1024128" y="3365500"/>
                  </a:lnTo>
                  <a:lnTo>
                    <a:pt x="993647" y="3492500"/>
                  </a:lnTo>
                  <a:lnTo>
                    <a:pt x="981455" y="3530600"/>
                  </a:lnTo>
                  <a:lnTo>
                    <a:pt x="969263" y="3581400"/>
                  </a:lnTo>
                  <a:lnTo>
                    <a:pt x="957071" y="3619500"/>
                  </a:lnTo>
                  <a:lnTo>
                    <a:pt x="944879" y="3670300"/>
                  </a:lnTo>
                  <a:lnTo>
                    <a:pt x="931163" y="3708400"/>
                  </a:lnTo>
                  <a:lnTo>
                    <a:pt x="915924" y="3759200"/>
                  </a:lnTo>
                  <a:lnTo>
                    <a:pt x="902208" y="3797300"/>
                  </a:lnTo>
                  <a:lnTo>
                    <a:pt x="885444" y="3835400"/>
                  </a:lnTo>
                  <a:lnTo>
                    <a:pt x="870204" y="3886200"/>
                  </a:lnTo>
                  <a:lnTo>
                    <a:pt x="819912" y="4013200"/>
                  </a:lnTo>
                  <a:lnTo>
                    <a:pt x="783336" y="4089400"/>
                  </a:lnTo>
                  <a:lnTo>
                    <a:pt x="723900" y="4216400"/>
                  </a:lnTo>
                  <a:lnTo>
                    <a:pt x="681228" y="4292600"/>
                  </a:lnTo>
                  <a:lnTo>
                    <a:pt x="659892" y="4343400"/>
                  </a:lnTo>
                  <a:lnTo>
                    <a:pt x="614171" y="4419600"/>
                  </a:lnTo>
                  <a:lnTo>
                    <a:pt x="589787" y="4457700"/>
                  </a:lnTo>
                  <a:lnTo>
                    <a:pt x="566928" y="4495800"/>
                  </a:lnTo>
                  <a:lnTo>
                    <a:pt x="541020" y="4533900"/>
                  </a:lnTo>
                  <a:lnTo>
                    <a:pt x="516636" y="4572000"/>
                  </a:lnTo>
                  <a:lnTo>
                    <a:pt x="464820" y="4648200"/>
                  </a:lnTo>
                  <a:lnTo>
                    <a:pt x="437387" y="4699000"/>
                  </a:lnTo>
                  <a:lnTo>
                    <a:pt x="409956" y="4737100"/>
                  </a:lnTo>
                  <a:lnTo>
                    <a:pt x="382523" y="4762500"/>
                  </a:lnTo>
                  <a:lnTo>
                    <a:pt x="295656" y="4876800"/>
                  </a:lnTo>
                  <a:lnTo>
                    <a:pt x="234695" y="4953000"/>
                  </a:lnTo>
                  <a:lnTo>
                    <a:pt x="170687" y="5029200"/>
                  </a:lnTo>
                  <a:lnTo>
                    <a:pt x="106679" y="5092700"/>
                  </a:lnTo>
                  <a:lnTo>
                    <a:pt x="73152" y="5130800"/>
                  </a:lnTo>
                  <a:lnTo>
                    <a:pt x="61468" y="5143500"/>
                  </a:lnTo>
                  <a:close/>
                </a:path>
                <a:path w="1108075" h="5168900">
                  <a:moveTo>
                    <a:pt x="22860" y="38100"/>
                  </a:moveTo>
                  <a:lnTo>
                    <a:pt x="22860" y="16163"/>
                  </a:lnTo>
                  <a:lnTo>
                    <a:pt x="30685" y="25056"/>
                  </a:lnTo>
                  <a:lnTo>
                    <a:pt x="22860" y="38100"/>
                  </a:lnTo>
                  <a:close/>
                </a:path>
                <a:path w="1108075" h="5168900">
                  <a:moveTo>
                    <a:pt x="637033" y="4330697"/>
                  </a:moveTo>
                  <a:lnTo>
                    <a:pt x="658367" y="4292600"/>
                  </a:lnTo>
                  <a:lnTo>
                    <a:pt x="679704" y="4241800"/>
                  </a:lnTo>
                  <a:lnTo>
                    <a:pt x="699516" y="4203700"/>
                  </a:lnTo>
                  <a:lnTo>
                    <a:pt x="720851" y="4165600"/>
                  </a:lnTo>
                  <a:lnTo>
                    <a:pt x="740663" y="4127500"/>
                  </a:lnTo>
                  <a:lnTo>
                    <a:pt x="758951" y="4076700"/>
                  </a:lnTo>
                  <a:lnTo>
                    <a:pt x="795528" y="4000500"/>
                  </a:lnTo>
                  <a:lnTo>
                    <a:pt x="812292" y="3962400"/>
                  </a:lnTo>
                  <a:lnTo>
                    <a:pt x="829055" y="3911600"/>
                  </a:lnTo>
                  <a:lnTo>
                    <a:pt x="845820" y="3873500"/>
                  </a:lnTo>
                  <a:lnTo>
                    <a:pt x="891540" y="3746500"/>
                  </a:lnTo>
                  <a:lnTo>
                    <a:pt x="932688" y="3619500"/>
                  </a:lnTo>
                  <a:lnTo>
                    <a:pt x="944879" y="3568700"/>
                  </a:lnTo>
                  <a:lnTo>
                    <a:pt x="957071" y="3530600"/>
                  </a:lnTo>
                  <a:lnTo>
                    <a:pt x="967740" y="3492500"/>
                  </a:lnTo>
                  <a:lnTo>
                    <a:pt x="989075" y="3403600"/>
                  </a:lnTo>
                  <a:lnTo>
                    <a:pt x="999744" y="3352800"/>
                  </a:lnTo>
                  <a:lnTo>
                    <a:pt x="1018032" y="3263900"/>
                  </a:lnTo>
                  <a:lnTo>
                    <a:pt x="1040892" y="3136900"/>
                  </a:lnTo>
                  <a:lnTo>
                    <a:pt x="1053084" y="3048000"/>
                  </a:lnTo>
                  <a:lnTo>
                    <a:pt x="1063751" y="2959100"/>
                  </a:lnTo>
                  <a:lnTo>
                    <a:pt x="1066800" y="2921000"/>
                  </a:lnTo>
                  <a:lnTo>
                    <a:pt x="1071371" y="2870200"/>
                  </a:lnTo>
                  <a:lnTo>
                    <a:pt x="1077467" y="2781300"/>
                  </a:lnTo>
                  <a:lnTo>
                    <a:pt x="1078992" y="2743200"/>
                  </a:lnTo>
                  <a:lnTo>
                    <a:pt x="1082040" y="2654300"/>
                  </a:lnTo>
                  <a:lnTo>
                    <a:pt x="1082040" y="2514600"/>
                  </a:lnTo>
                  <a:lnTo>
                    <a:pt x="1078992" y="2425700"/>
                  </a:lnTo>
                  <a:lnTo>
                    <a:pt x="1077467" y="2374900"/>
                  </a:lnTo>
                  <a:lnTo>
                    <a:pt x="1071371" y="2286000"/>
                  </a:lnTo>
                  <a:lnTo>
                    <a:pt x="1066800" y="2247900"/>
                  </a:lnTo>
                  <a:lnTo>
                    <a:pt x="1063751" y="2209800"/>
                  </a:lnTo>
                  <a:lnTo>
                    <a:pt x="1053084" y="2120900"/>
                  </a:lnTo>
                  <a:lnTo>
                    <a:pt x="1040892" y="2032000"/>
                  </a:lnTo>
                  <a:lnTo>
                    <a:pt x="1018032" y="1892300"/>
                  </a:lnTo>
                  <a:lnTo>
                    <a:pt x="999744" y="1803400"/>
                  </a:lnTo>
                  <a:lnTo>
                    <a:pt x="989075" y="1765300"/>
                  </a:lnTo>
                  <a:lnTo>
                    <a:pt x="979932" y="1714500"/>
                  </a:lnTo>
                  <a:lnTo>
                    <a:pt x="967740" y="1676400"/>
                  </a:lnTo>
                  <a:lnTo>
                    <a:pt x="957071" y="1638300"/>
                  </a:lnTo>
                  <a:lnTo>
                    <a:pt x="944879" y="1587500"/>
                  </a:lnTo>
                  <a:lnTo>
                    <a:pt x="932688" y="1549400"/>
                  </a:lnTo>
                  <a:lnTo>
                    <a:pt x="877824" y="1371600"/>
                  </a:lnTo>
                  <a:lnTo>
                    <a:pt x="862583" y="1333500"/>
                  </a:lnTo>
                  <a:lnTo>
                    <a:pt x="845820" y="1295400"/>
                  </a:lnTo>
                  <a:lnTo>
                    <a:pt x="812292" y="1206500"/>
                  </a:lnTo>
                  <a:lnTo>
                    <a:pt x="795528" y="1168400"/>
                  </a:lnTo>
                  <a:lnTo>
                    <a:pt x="777240" y="1117600"/>
                  </a:lnTo>
                  <a:lnTo>
                    <a:pt x="740663" y="1041400"/>
                  </a:lnTo>
                  <a:lnTo>
                    <a:pt x="720851" y="1003300"/>
                  </a:lnTo>
                  <a:lnTo>
                    <a:pt x="699516" y="952500"/>
                  </a:lnTo>
                  <a:lnTo>
                    <a:pt x="679704" y="914400"/>
                  </a:lnTo>
                  <a:lnTo>
                    <a:pt x="637032" y="838200"/>
                  </a:lnTo>
                  <a:lnTo>
                    <a:pt x="568451" y="723900"/>
                  </a:lnTo>
                  <a:lnTo>
                    <a:pt x="519683" y="635000"/>
                  </a:lnTo>
                  <a:lnTo>
                    <a:pt x="495300" y="596900"/>
                  </a:lnTo>
                  <a:lnTo>
                    <a:pt x="443483" y="520700"/>
                  </a:lnTo>
                  <a:lnTo>
                    <a:pt x="333756" y="368300"/>
                  </a:lnTo>
                  <a:lnTo>
                    <a:pt x="304800" y="330200"/>
                  </a:lnTo>
                  <a:lnTo>
                    <a:pt x="274320" y="304800"/>
                  </a:lnTo>
                  <a:lnTo>
                    <a:pt x="245364" y="266700"/>
                  </a:lnTo>
                  <a:lnTo>
                    <a:pt x="214883" y="228600"/>
                  </a:lnTo>
                  <a:lnTo>
                    <a:pt x="182879" y="190500"/>
                  </a:lnTo>
                  <a:lnTo>
                    <a:pt x="152400" y="152400"/>
                  </a:lnTo>
                  <a:lnTo>
                    <a:pt x="120395" y="114300"/>
                  </a:lnTo>
                  <a:lnTo>
                    <a:pt x="53339" y="50800"/>
                  </a:lnTo>
                  <a:lnTo>
                    <a:pt x="30685" y="25056"/>
                  </a:lnTo>
                  <a:lnTo>
                    <a:pt x="32084" y="22726"/>
                  </a:lnTo>
                  <a:lnTo>
                    <a:pt x="57912" y="50800"/>
                  </a:lnTo>
                  <a:lnTo>
                    <a:pt x="91439" y="76200"/>
                  </a:lnTo>
                  <a:lnTo>
                    <a:pt x="219456" y="228600"/>
                  </a:lnTo>
                  <a:lnTo>
                    <a:pt x="280416" y="304800"/>
                  </a:lnTo>
                  <a:lnTo>
                    <a:pt x="309371" y="330200"/>
                  </a:lnTo>
                  <a:lnTo>
                    <a:pt x="367283" y="406400"/>
                  </a:lnTo>
                  <a:lnTo>
                    <a:pt x="449579" y="520700"/>
                  </a:lnTo>
                  <a:lnTo>
                    <a:pt x="501396" y="596900"/>
                  </a:lnTo>
                  <a:lnTo>
                    <a:pt x="527304" y="647700"/>
                  </a:lnTo>
                  <a:lnTo>
                    <a:pt x="576071" y="723900"/>
                  </a:lnTo>
                  <a:lnTo>
                    <a:pt x="644651" y="838200"/>
                  </a:lnTo>
                  <a:lnTo>
                    <a:pt x="708659" y="965200"/>
                  </a:lnTo>
                  <a:lnTo>
                    <a:pt x="748283" y="1041400"/>
                  </a:lnTo>
                  <a:lnTo>
                    <a:pt x="766571" y="1092200"/>
                  </a:lnTo>
                  <a:lnTo>
                    <a:pt x="786383" y="1130300"/>
                  </a:lnTo>
                  <a:lnTo>
                    <a:pt x="803147" y="1168400"/>
                  </a:lnTo>
                  <a:lnTo>
                    <a:pt x="821436" y="1219200"/>
                  </a:lnTo>
                  <a:lnTo>
                    <a:pt x="854963" y="1295400"/>
                  </a:lnTo>
                  <a:lnTo>
                    <a:pt x="900683" y="1422400"/>
                  </a:lnTo>
                  <a:lnTo>
                    <a:pt x="914400" y="1473200"/>
                  </a:lnTo>
                  <a:lnTo>
                    <a:pt x="928116" y="1511300"/>
                  </a:lnTo>
                  <a:lnTo>
                    <a:pt x="940308" y="1562100"/>
                  </a:lnTo>
                  <a:lnTo>
                    <a:pt x="952500" y="1600200"/>
                  </a:lnTo>
                  <a:lnTo>
                    <a:pt x="976884" y="1689100"/>
                  </a:lnTo>
                  <a:lnTo>
                    <a:pt x="987551" y="1727200"/>
                  </a:lnTo>
                  <a:lnTo>
                    <a:pt x="996696" y="1778000"/>
                  </a:lnTo>
                  <a:lnTo>
                    <a:pt x="1007363" y="1816100"/>
                  </a:lnTo>
                  <a:lnTo>
                    <a:pt x="1016508" y="1866900"/>
                  </a:lnTo>
                  <a:lnTo>
                    <a:pt x="1024128" y="1905000"/>
                  </a:lnTo>
                  <a:lnTo>
                    <a:pt x="1033271" y="1955800"/>
                  </a:lnTo>
                  <a:lnTo>
                    <a:pt x="1040892" y="1993900"/>
                  </a:lnTo>
                  <a:lnTo>
                    <a:pt x="1059180" y="2133600"/>
                  </a:lnTo>
                  <a:lnTo>
                    <a:pt x="1065275" y="2171700"/>
                  </a:lnTo>
                  <a:lnTo>
                    <a:pt x="1069847" y="2222500"/>
                  </a:lnTo>
                  <a:lnTo>
                    <a:pt x="1072896" y="2273300"/>
                  </a:lnTo>
                  <a:lnTo>
                    <a:pt x="1077467" y="2311400"/>
                  </a:lnTo>
                  <a:lnTo>
                    <a:pt x="1080516" y="2362200"/>
                  </a:lnTo>
                  <a:lnTo>
                    <a:pt x="1082040" y="2400300"/>
                  </a:lnTo>
                  <a:lnTo>
                    <a:pt x="1085088" y="2451100"/>
                  </a:lnTo>
                  <a:lnTo>
                    <a:pt x="1086612" y="2489200"/>
                  </a:lnTo>
                  <a:lnTo>
                    <a:pt x="1086612" y="2667000"/>
                  </a:lnTo>
                  <a:lnTo>
                    <a:pt x="1085088" y="2717800"/>
                  </a:lnTo>
                  <a:lnTo>
                    <a:pt x="1082040" y="2755900"/>
                  </a:lnTo>
                  <a:lnTo>
                    <a:pt x="1080516" y="2806700"/>
                  </a:lnTo>
                  <a:lnTo>
                    <a:pt x="1077467" y="2857500"/>
                  </a:lnTo>
                  <a:lnTo>
                    <a:pt x="1072896" y="2895600"/>
                  </a:lnTo>
                  <a:lnTo>
                    <a:pt x="1069847" y="2946400"/>
                  </a:lnTo>
                  <a:lnTo>
                    <a:pt x="1059180" y="3035300"/>
                  </a:lnTo>
                  <a:lnTo>
                    <a:pt x="1040892" y="3162300"/>
                  </a:lnTo>
                  <a:lnTo>
                    <a:pt x="1033271" y="3213100"/>
                  </a:lnTo>
                  <a:lnTo>
                    <a:pt x="1024128" y="3251200"/>
                  </a:lnTo>
                  <a:lnTo>
                    <a:pt x="1016508" y="3302000"/>
                  </a:lnTo>
                  <a:lnTo>
                    <a:pt x="1007363" y="3340100"/>
                  </a:lnTo>
                  <a:lnTo>
                    <a:pt x="996696" y="3390900"/>
                  </a:lnTo>
                  <a:lnTo>
                    <a:pt x="987551" y="3429000"/>
                  </a:lnTo>
                  <a:lnTo>
                    <a:pt x="976884" y="3467100"/>
                  </a:lnTo>
                  <a:lnTo>
                    <a:pt x="952500" y="3556000"/>
                  </a:lnTo>
                  <a:lnTo>
                    <a:pt x="940308" y="3606800"/>
                  </a:lnTo>
                  <a:lnTo>
                    <a:pt x="928116" y="3644900"/>
                  </a:lnTo>
                  <a:lnTo>
                    <a:pt x="914400" y="3695700"/>
                  </a:lnTo>
                  <a:lnTo>
                    <a:pt x="854963" y="3860800"/>
                  </a:lnTo>
                  <a:lnTo>
                    <a:pt x="821436" y="3949700"/>
                  </a:lnTo>
                  <a:lnTo>
                    <a:pt x="784859" y="4025900"/>
                  </a:lnTo>
                  <a:lnTo>
                    <a:pt x="766571" y="4076700"/>
                  </a:lnTo>
                  <a:lnTo>
                    <a:pt x="748283" y="4114800"/>
                  </a:lnTo>
                  <a:lnTo>
                    <a:pt x="708659" y="4203700"/>
                  </a:lnTo>
                  <a:lnTo>
                    <a:pt x="644651" y="4318000"/>
                  </a:lnTo>
                  <a:lnTo>
                    <a:pt x="637033" y="4330697"/>
                  </a:lnTo>
                  <a:close/>
                </a:path>
                <a:path w="1108075" h="5168900">
                  <a:moveTo>
                    <a:pt x="42163" y="38100"/>
                  </a:moveTo>
                  <a:lnTo>
                    <a:pt x="22860" y="38100"/>
                  </a:lnTo>
                  <a:lnTo>
                    <a:pt x="30685" y="25056"/>
                  </a:lnTo>
                  <a:lnTo>
                    <a:pt x="42163" y="38100"/>
                  </a:lnTo>
                  <a:close/>
                </a:path>
                <a:path w="1108075" h="5168900">
                  <a:moveTo>
                    <a:pt x="31011" y="5137593"/>
                  </a:moveTo>
                  <a:lnTo>
                    <a:pt x="29391" y="5136243"/>
                  </a:lnTo>
                  <a:lnTo>
                    <a:pt x="53339" y="5118100"/>
                  </a:lnTo>
                  <a:lnTo>
                    <a:pt x="120395" y="5041900"/>
                  </a:lnTo>
                  <a:lnTo>
                    <a:pt x="152400" y="5003800"/>
                  </a:lnTo>
                  <a:lnTo>
                    <a:pt x="182879" y="4978400"/>
                  </a:lnTo>
                  <a:lnTo>
                    <a:pt x="214883" y="4940300"/>
                  </a:lnTo>
                  <a:lnTo>
                    <a:pt x="245364" y="4902200"/>
                  </a:lnTo>
                  <a:lnTo>
                    <a:pt x="274320" y="4864100"/>
                  </a:lnTo>
                  <a:lnTo>
                    <a:pt x="304800" y="4826000"/>
                  </a:lnTo>
                  <a:lnTo>
                    <a:pt x="332231" y="4787900"/>
                  </a:lnTo>
                  <a:lnTo>
                    <a:pt x="361187" y="4749800"/>
                  </a:lnTo>
                  <a:lnTo>
                    <a:pt x="443483" y="4635500"/>
                  </a:lnTo>
                  <a:lnTo>
                    <a:pt x="495300" y="4559300"/>
                  </a:lnTo>
                  <a:lnTo>
                    <a:pt x="568451" y="4445000"/>
                  </a:lnTo>
                  <a:lnTo>
                    <a:pt x="621791" y="4356100"/>
                  </a:lnTo>
                  <a:lnTo>
                    <a:pt x="598932" y="4406900"/>
                  </a:lnTo>
                  <a:lnTo>
                    <a:pt x="574547" y="4445000"/>
                  </a:lnTo>
                  <a:lnTo>
                    <a:pt x="551687" y="4483100"/>
                  </a:lnTo>
                  <a:lnTo>
                    <a:pt x="527304" y="4521200"/>
                  </a:lnTo>
                  <a:lnTo>
                    <a:pt x="449579" y="4635500"/>
                  </a:lnTo>
                  <a:lnTo>
                    <a:pt x="367283" y="4749800"/>
                  </a:lnTo>
                  <a:lnTo>
                    <a:pt x="280416" y="4864100"/>
                  </a:lnTo>
                  <a:lnTo>
                    <a:pt x="219456" y="4940300"/>
                  </a:lnTo>
                  <a:lnTo>
                    <a:pt x="187452" y="4978400"/>
                  </a:lnTo>
                  <a:lnTo>
                    <a:pt x="155447" y="5003800"/>
                  </a:lnTo>
                  <a:lnTo>
                    <a:pt x="123443" y="5041900"/>
                  </a:lnTo>
                  <a:lnTo>
                    <a:pt x="89916" y="5080000"/>
                  </a:lnTo>
                  <a:lnTo>
                    <a:pt x="57912" y="5118100"/>
                  </a:lnTo>
                  <a:lnTo>
                    <a:pt x="31011" y="5137593"/>
                  </a:lnTo>
                  <a:close/>
                </a:path>
                <a:path w="1108075" h="5168900">
                  <a:moveTo>
                    <a:pt x="38100" y="5168900"/>
                  </a:moveTo>
                  <a:lnTo>
                    <a:pt x="22860" y="5168900"/>
                  </a:lnTo>
                  <a:lnTo>
                    <a:pt x="0" y="5143500"/>
                  </a:lnTo>
                  <a:lnTo>
                    <a:pt x="0" y="5130800"/>
                  </a:lnTo>
                  <a:lnTo>
                    <a:pt x="22860" y="5130800"/>
                  </a:lnTo>
                  <a:lnTo>
                    <a:pt x="22860" y="5141191"/>
                  </a:lnTo>
                  <a:lnTo>
                    <a:pt x="19812" y="5143500"/>
                  </a:lnTo>
                  <a:lnTo>
                    <a:pt x="61468" y="5143500"/>
                  </a:lnTo>
                  <a:lnTo>
                    <a:pt x="38100" y="5168900"/>
                  </a:lnTo>
                  <a:close/>
                </a:path>
                <a:path w="1108075" h="5168900">
                  <a:moveTo>
                    <a:pt x="22860" y="5141191"/>
                  </a:moveTo>
                  <a:lnTo>
                    <a:pt x="22860" y="5130800"/>
                  </a:lnTo>
                  <a:lnTo>
                    <a:pt x="29391" y="5136243"/>
                  </a:lnTo>
                  <a:lnTo>
                    <a:pt x="22860" y="5141191"/>
                  </a:lnTo>
                  <a:close/>
                </a:path>
                <a:path w="1108075" h="5168900">
                  <a:moveTo>
                    <a:pt x="22860" y="5143500"/>
                  </a:moveTo>
                  <a:lnTo>
                    <a:pt x="22860" y="5141191"/>
                  </a:lnTo>
                  <a:lnTo>
                    <a:pt x="29391" y="5136243"/>
                  </a:lnTo>
                  <a:lnTo>
                    <a:pt x="31011" y="5137593"/>
                  </a:lnTo>
                  <a:lnTo>
                    <a:pt x="22860" y="5143500"/>
                  </a:lnTo>
                  <a:close/>
                </a:path>
                <a:path w="1108075" h="5168900">
                  <a:moveTo>
                    <a:pt x="38100" y="5143500"/>
                  </a:moveTo>
                  <a:lnTo>
                    <a:pt x="22860" y="5143500"/>
                  </a:lnTo>
                  <a:lnTo>
                    <a:pt x="31011" y="5137593"/>
                  </a:lnTo>
                  <a:lnTo>
                    <a:pt x="38100" y="5143500"/>
                  </a:lnTo>
                  <a:close/>
                </a:path>
                <a:path w="1108075" h="5168900">
                  <a:moveTo>
                    <a:pt x="22860" y="5143500"/>
                  </a:moveTo>
                  <a:lnTo>
                    <a:pt x="19812" y="5143500"/>
                  </a:lnTo>
                  <a:lnTo>
                    <a:pt x="22860" y="5141191"/>
                  </a:lnTo>
                  <a:lnTo>
                    <a:pt x="22860" y="51435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152" y="1842516"/>
              <a:ext cx="8124444" cy="9189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664" y="1760220"/>
              <a:ext cx="1037843" cy="10424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33044" y="1755648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5780" y="1048512"/>
                  </a:moveTo>
                  <a:lnTo>
                    <a:pt x="477012" y="1046988"/>
                  </a:lnTo>
                  <a:lnTo>
                    <a:pt x="431292" y="1040892"/>
                  </a:lnTo>
                  <a:lnTo>
                    <a:pt x="385572" y="1030224"/>
                  </a:lnTo>
                  <a:lnTo>
                    <a:pt x="342900" y="1016508"/>
                  </a:lnTo>
                  <a:lnTo>
                    <a:pt x="300228" y="998220"/>
                  </a:lnTo>
                  <a:lnTo>
                    <a:pt x="260604" y="978408"/>
                  </a:lnTo>
                  <a:lnTo>
                    <a:pt x="222504" y="954024"/>
                  </a:lnTo>
                  <a:lnTo>
                    <a:pt x="187452" y="926592"/>
                  </a:lnTo>
                  <a:lnTo>
                    <a:pt x="153924" y="896112"/>
                  </a:lnTo>
                  <a:lnTo>
                    <a:pt x="123444" y="862584"/>
                  </a:lnTo>
                  <a:lnTo>
                    <a:pt x="96012" y="827532"/>
                  </a:lnTo>
                  <a:lnTo>
                    <a:pt x="73152" y="789432"/>
                  </a:lnTo>
                  <a:lnTo>
                    <a:pt x="51816" y="749808"/>
                  </a:lnTo>
                  <a:lnTo>
                    <a:pt x="33528" y="708660"/>
                  </a:lnTo>
                  <a:lnTo>
                    <a:pt x="19812" y="664464"/>
                  </a:lnTo>
                  <a:lnTo>
                    <a:pt x="9144" y="618744"/>
                  </a:lnTo>
                  <a:lnTo>
                    <a:pt x="3048" y="573024"/>
                  </a:lnTo>
                  <a:lnTo>
                    <a:pt x="0" y="525780"/>
                  </a:lnTo>
                  <a:lnTo>
                    <a:pt x="3048" y="477012"/>
                  </a:lnTo>
                  <a:lnTo>
                    <a:pt x="9144" y="431292"/>
                  </a:lnTo>
                  <a:lnTo>
                    <a:pt x="19812" y="385572"/>
                  </a:lnTo>
                  <a:lnTo>
                    <a:pt x="33528" y="342900"/>
                  </a:lnTo>
                  <a:lnTo>
                    <a:pt x="51816" y="300228"/>
                  </a:lnTo>
                  <a:lnTo>
                    <a:pt x="71628" y="260604"/>
                  </a:lnTo>
                  <a:lnTo>
                    <a:pt x="96012" y="222504"/>
                  </a:lnTo>
                  <a:lnTo>
                    <a:pt x="123444" y="187452"/>
                  </a:lnTo>
                  <a:lnTo>
                    <a:pt x="153924" y="153924"/>
                  </a:lnTo>
                  <a:lnTo>
                    <a:pt x="187452" y="123443"/>
                  </a:lnTo>
                  <a:lnTo>
                    <a:pt x="222504" y="96012"/>
                  </a:lnTo>
                  <a:lnTo>
                    <a:pt x="260604" y="73152"/>
                  </a:lnTo>
                  <a:lnTo>
                    <a:pt x="300228" y="51816"/>
                  </a:lnTo>
                  <a:lnTo>
                    <a:pt x="341376" y="33528"/>
                  </a:lnTo>
                  <a:lnTo>
                    <a:pt x="385572" y="19812"/>
                  </a:lnTo>
                  <a:lnTo>
                    <a:pt x="431292" y="9143"/>
                  </a:lnTo>
                  <a:lnTo>
                    <a:pt x="477012" y="3048"/>
                  </a:lnTo>
                  <a:lnTo>
                    <a:pt x="524256" y="0"/>
                  </a:lnTo>
                  <a:lnTo>
                    <a:pt x="573024" y="3048"/>
                  </a:lnTo>
                  <a:lnTo>
                    <a:pt x="618744" y="9143"/>
                  </a:lnTo>
                  <a:lnTo>
                    <a:pt x="525780" y="9143"/>
                  </a:lnTo>
                  <a:lnTo>
                    <a:pt x="478536" y="12192"/>
                  </a:lnTo>
                  <a:lnTo>
                    <a:pt x="432816" y="18288"/>
                  </a:lnTo>
                  <a:lnTo>
                    <a:pt x="388620" y="28956"/>
                  </a:lnTo>
                  <a:lnTo>
                    <a:pt x="345948" y="42672"/>
                  </a:lnTo>
                  <a:lnTo>
                    <a:pt x="304800" y="59436"/>
                  </a:lnTo>
                  <a:lnTo>
                    <a:pt x="265176" y="80772"/>
                  </a:lnTo>
                  <a:lnTo>
                    <a:pt x="228600" y="103632"/>
                  </a:lnTo>
                  <a:lnTo>
                    <a:pt x="193548" y="131064"/>
                  </a:lnTo>
                  <a:lnTo>
                    <a:pt x="161543" y="160019"/>
                  </a:lnTo>
                  <a:lnTo>
                    <a:pt x="131064" y="193548"/>
                  </a:lnTo>
                  <a:lnTo>
                    <a:pt x="103632" y="227076"/>
                  </a:lnTo>
                  <a:lnTo>
                    <a:pt x="80772" y="265176"/>
                  </a:lnTo>
                  <a:lnTo>
                    <a:pt x="59436" y="303276"/>
                  </a:lnTo>
                  <a:lnTo>
                    <a:pt x="42672" y="344424"/>
                  </a:lnTo>
                  <a:lnTo>
                    <a:pt x="28956" y="387096"/>
                  </a:lnTo>
                  <a:lnTo>
                    <a:pt x="18288" y="432816"/>
                  </a:lnTo>
                  <a:lnTo>
                    <a:pt x="12192" y="478536"/>
                  </a:lnTo>
                  <a:lnTo>
                    <a:pt x="9144" y="524256"/>
                  </a:lnTo>
                  <a:lnTo>
                    <a:pt x="12192" y="571500"/>
                  </a:lnTo>
                  <a:lnTo>
                    <a:pt x="18288" y="617220"/>
                  </a:lnTo>
                  <a:lnTo>
                    <a:pt x="28956" y="661416"/>
                  </a:lnTo>
                  <a:lnTo>
                    <a:pt x="42672" y="704088"/>
                  </a:lnTo>
                  <a:lnTo>
                    <a:pt x="59436" y="745236"/>
                  </a:lnTo>
                  <a:lnTo>
                    <a:pt x="80772" y="784860"/>
                  </a:lnTo>
                  <a:lnTo>
                    <a:pt x="103632" y="821436"/>
                  </a:lnTo>
                  <a:lnTo>
                    <a:pt x="131064" y="856488"/>
                  </a:lnTo>
                  <a:lnTo>
                    <a:pt x="160019" y="888492"/>
                  </a:lnTo>
                  <a:lnTo>
                    <a:pt x="193548" y="918972"/>
                  </a:lnTo>
                  <a:lnTo>
                    <a:pt x="227076" y="946404"/>
                  </a:lnTo>
                  <a:lnTo>
                    <a:pt x="265176" y="969264"/>
                  </a:lnTo>
                  <a:lnTo>
                    <a:pt x="303276" y="990600"/>
                  </a:lnTo>
                  <a:lnTo>
                    <a:pt x="344424" y="1007364"/>
                  </a:lnTo>
                  <a:lnTo>
                    <a:pt x="387096" y="1021080"/>
                  </a:lnTo>
                  <a:lnTo>
                    <a:pt x="432816" y="1031748"/>
                  </a:lnTo>
                  <a:lnTo>
                    <a:pt x="478536" y="1037844"/>
                  </a:lnTo>
                  <a:lnTo>
                    <a:pt x="524256" y="1039368"/>
                  </a:lnTo>
                  <a:lnTo>
                    <a:pt x="625275" y="1039368"/>
                  </a:lnTo>
                  <a:lnTo>
                    <a:pt x="618744" y="1040892"/>
                  </a:lnTo>
                  <a:lnTo>
                    <a:pt x="573024" y="1046988"/>
                  </a:lnTo>
                  <a:lnTo>
                    <a:pt x="525780" y="1048512"/>
                  </a:lnTo>
                  <a:close/>
                </a:path>
                <a:path w="1049020" h="1049020">
                  <a:moveTo>
                    <a:pt x="625275" y="1039368"/>
                  </a:moveTo>
                  <a:lnTo>
                    <a:pt x="524256" y="1039368"/>
                  </a:lnTo>
                  <a:lnTo>
                    <a:pt x="571500" y="1037844"/>
                  </a:lnTo>
                  <a:lnTo>
                    <a:pt x="617220" y="1031748"/>
                  </a:lnTo>
                  <a:lnTo>
                    <a:pt x="661416" y="1021080"/>
                  </a:lnTo>
                  <a:lnTo>
                    <a:pt x="704088" y="1007364"/>
                  </a:lnTo>
                  <a:lnTo>
                    <a:pt x="745236" y="990600"/>
                  </a:lnTo>
                  <a:lnTo>
                    <a:pt x="784860" y="969264"/>
                  </a:lnTo>
                  <a:lnTo>
                    <a:pt x="821436" y="946404"/>
                  </a:lnTo>
                  <a:lnTo>
                    <a:pt x="856488" y="918972"/>
                  </a:lnTo>
                  <a:lnTo>
                    <a:pt x="888492" y="890016"/>
                  </a:lnTo>
                  <a:lnTo>
                    <a:pt x="918972" y="856488"/>
                  </a:lnTo>
                  <a:lnTo>
                    <a:pt x="946404" y="822960"/>
                  </a:lnTo>
                  <a:lnTo>
                    <a:pt x="969264" y="784860"/>
                  </a:lnTo>
                  <a:lnTo>
                    <a:pt x="990600" y="745236"/>
                  </a:lnTo>
                  <a:lnTo>
                    <a:pt x="1007364" y="705612"/>
                  </a:lnTo>
                  <a:lnTo>
                    <a:pt x="1021080" y="661416"/>
                  </a:lnTo>
                  <a:lnTo>
                    <a:pt x="1031748" y="617220"/>
                  </a:lnTo>
                  <a:lnTo>
                    <a:pt x="1037844" y="571500"/>
                  </a:lnTo>
                  <a:lnTo>
                    <a:pt x="1039368" y="525780"/>
                  </a:lnTo>
                  <a:lnTo>
                    <a:pt x="1037844" y="478536"/>
                  </a:lnTo>
                  <a:lnTo>
                    <a:pt x="1031748" y="432816"/>
                  </a:lnTo>
                  <a:lnTo>
                    <a:pt x="1021080" y="388620"/>
                  </a:lnTo>
                  <a:lnTo>
                    <a:pt x="1007364" y="345948"/>
                  </a:lnTo>
                  <a:lnTo>
                    <a:pt x="990600" y="304800"/>
                  </a:lnTo>
                  <a:lnTo>
                    <a:pt x="969264" y="265176"/>
                  </a:lnTo>
                  <a:lnTo>
                    <a:pt x="946404" y="228600"/>
                  </a:lnTo>
                  <a:lnTo>
                    <a:pt x="918972" y="193548"/>
                  </a:lnTo>
                  <a:lnTo>
                    <a:pt x="890016" y="161543"/>
                  </a:lnTo>
                  <a:lnTo>
                    <a:pt x="856488" y="131064"/>
                  </a:lnTo>
                  <a:lnTo>
                    <a:pt x="821436" y="103632"/>
                  </a:lnTo>
                  <a:lnTo>
                    <a:pt x="784860" y="80772"/>
                  </a:lnTo>
                  <a:lnTo>
                    <a:pt x="745236" y="59436"/>
                  </a:lnTo>
                  <a:lnTo>
                    <a:pt x="705612" y="42672"/>
                  </a:lnTo>
                  <a:lnTo>
                    <a:pt x="661416" y="28956"/>
                  </a:lnTo>
                  <a:lnTo>
                    <a:pt x="617220" y="18288"/>
                  </a:lnTo>
                  <a:lnTo>
                    <a:pt x="571500" y="12192"/>
                  </a:lnTo>
                  <a:lnTo>
                    <a:pt x="525780" y="9143"/>
                  </a:lnTo>
                  <a:lnTo>
                    <a:pt x="618744" y="9143"/>
                  </a:lnTo>
                  <a:lnTo>
                    <a:pt x="664464" y="19812"/>
                  </a:lnTo>
                  <a:lnTo>
                    <a:pt x="707136" y="33528"/>
                  </a:lnTo>
                  <a:lnTo>
                    <a:pt x="749808" y="51816"/>
                  </a:lnTo>
                  <a:lnTo>
                    <a:pt x="789431" y="71628"/>
                  </a:lnTo>
                  <a:lnTo>
                    <a:pt x="827531" y="96012"/>
                  </a:lnTo>
                  <a:lnTo>
                    <a:pt x="862584" y="123443"/>
                  </a:lnTo>
                  <a:lnTo>
                    <a:pt x="896112" y="153924"/>
                  </a:lnTo>
                  <a:lnTo>
                    <a:pt x="925068" y="187452"/>
                  </a:lnTo>
                  <a:lnTo>
                    <a:pt x="952500" y="222504"/>
                  </a:lnTo>
                  <a:lnTo>
                    <a:pt x="976884" y="260604"/>
                  </a:lnTo>
                  <a:lnTo>
                    <a:pt x="998220" y="300228"/>
                  </a:lnTo>
                  <a:lnTo>
                    <a:pt x="1016508" y="341376"/>
                  </a:lnTo>
                  <a:lnTo>
                    <a:pt x="1030224" y="385572"/>
                  </a:lnTo>
                  <a:lnTo>
                    <a:pt x="1040892" y="431292"/>
                  </a:lnTo>
                  <a:lnTo>
                    <a:pt x="1046988" y="477012"/>
                  </a:lnTo>
                  <a:lnTo>
                    <a:pt x="1048512" y="524256"/>
                  </a:lnTo>
                  <a:lnTo>
                    <a:pt x="1046988" y="573024"/>
                  </a:lnTo>
                  <a:lnTo>
                    <a:pt x="1040892" y="618744"/>
                  </a:lnTo>
                  <a:lnTo>
                    <a:pt x="1030224" y="664464"/>
                  </a:lnTo>
                  <a:lnTo>
                    <a:pt x="1016508" y="707136"/>
                  </a:lnTo>
                  <a:lnTo>
                    <a:pt x="998220" y="749808"/>
                  </a:lnTo>
                  <a:lnTo>
                    <a:pt x="978408" y="789432"/>
                  </a:lnTo>
                  <a:lnTo>
                    <a:pt x="954024" y="827532"/>
                  </a:lnTo>
                  <a:lnTo>
                    <a:pt x="926592" y="862584"/>
                  </a:lnTo>
                  <a:lnTo>
                    <a:pt x="896112" y="896112"/>
                  </a:lnTo>
                  <a:lnTo>
                    <a:pt x="862584" y="925068"/>
                  </a:lnTo>
                  <a:lnTo>
                    <a:pt x="827531" y="952500"/>
                  </a:lnTo>
                  <a:lnTo>
                    <a:pt x="789431" y="976884"/>
                  </a:lnTo>
                  <a:lnTo>
                    <a:pt x="749808" y="998220"/>
                  </a:lnTo>
                  <a:lnTo>
                    <a:pt x="708660" y="1016508"/>
                  </a:lnTo>
                  <a:lnTo>
                    <a:pt x="664464" y="1030224"/>
                  </a:lnTo>
                  <a:lnTo>
                    <a:pt x="625275" y="103936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640" y="3090672"/>
              <a:ext cx="7648955" cy="9189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152" y="3008375"/>
              <a:ext cx="1037843" cy="10424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10056" y="3003803"/>
              <a:ext cx="1049020" cy="1050290"/>
            </a:xfrm>
            <a:custGeom>
              <a:avLst/>
              <a:gdLst/>
              <a:ahLst/>
              <a:cxnLst/>
              <a:rect l="l" t="t" r="r" b="b"/>
              <a:pathLst>
                <a:path w="1049020" h="1050289">
                  <a:moveTo>
                    <a:pt x="525780" y="1050036"/>
                  </a:moveTo>
                  <a:lnTo>
                    <a:pt x="477012" y="1048512"/>
                  </a:lnTo>
                  <a:lnTo>
                    <a:pt x="431292" y="1042416"/>
                  </a:lnTo>
                  <a:lnTo>
                    <a:pt x="385572" y="1031748"/>
                  </a:lnTo>
                  <a:lnTo>
                    <a:pt x="342900" y="1018032"/>
                  </a:lnTo>
                  <a:lnTo>
                    <a:pt x="300228" y="999744"/>
                  </a:lnTo>
                  <a:lnTo>
                    <a:pt x="260604" y="978408"/>
                  </a:lnTo>
                  <a:lnTo>
                    <a:pt x="222504" y="955548"/>
                  </a:lnTo>
                  <a:lnTo>
                    <a:pt x="187452" y="928116"/>
                  </a:lnTo>
                  <a:lnTo>
                    <a:pt x="153924" y="897636"/>
                  </a:lnTo>
                  <a:lnTo>
                    <a:pt x="123444" y="864108"/>
                  </a:lnTo>
                  <a:lnTo>
                    <a:pt x="96012" y="829056"/>
                  </a:lnTo>
                  <a:lnTo>
                    <a:pt x="73152" y="790956"/>
                  </a:lnTo>
                  <a:lnTo>
                    <a:pt x="51816" y="751332"/>
                  </a:lnTo>
                  <a:lnTo>
                    <a:pt x="33528" y="708660"/>
                  </a:lnTo>
                  <a:lnTo>
                    <a:pt x="19812" y="665988"/>
                  </a:lnTo>
                  <a:lnTo>
                    <a:pt x="9144" y="620268"/>
                  </a:lnTo>
                  <a:lnTo>
                    <a:pt x="3048" y="573024"/>
                  </a:lnTo>
                  <a:lnTo>
                    <a:pt x="0" y="525780"/>
                  </a:lnTo>
                  <a:lnTo>
                    <a:pt x="3048" y="478536"/>
                  </a:lnTo>
                  <a:lnTo>
                    <a:pt x="9144" y="431292"/>
                  </a:lnTo>
                  <a:lnTo>
                    <a:pt x="19812" y="387096"/>
                  </a:lnTo>
                  <a:lnTo>
                    <a:pt x="33528" y="342900"/>
                  </a:lnTo>
                  <a:lnTo>
                    <a:pt x="51816" y="300228"/>
                  </a:lnTo>
                  <a:lnTo>
                    <a:pt x="71628" y="260604"/>
                  </a:lnTo>
                  <a:lnTo>
                    <a:pt x="96012" y="222504"/>
                  </a:lnTo>
                  <a:lnTo>
                    <a:pt x="123444" y="187452"/>
                  </a:lnTo>
                  <a:lnTo>
                    <a:pt x="153924" y="153924"/>
                  </a:lnTo>
                  <a:lnTo>
                    <a:pt x="187452" y="124967"/>
                  </a:lnTo>
                  <a:lnTo>
                    <a:pt x="222504" y="97536"/>
                  </a:lnTo>
                  <a:lnTo>
                    <a:pt x="260604" y="73152"/>
                  </a:lnTo>
                  <a:lnTo>
                    <a:pt x="300228" y="51816"/>
                  </a:lnTo>
                  <a:lnTo>
                    <a:pt x="341376" y="33528"/>
                  </a:lnTo>
                  <a:lnTo>
                    <a:pt x="385572" y="19812"/>
                  </a:lnTo>
                  <a:lnTo>
                    <a:pt x="431292" y="9143"/>
                  </a:lnTo>
                  <a:lnTo>
                    <a:pt x="477012" y="3048"/>
                  </a:lnTo>
                  <a:lnTo>
                    <a:pt x="524256" y="0"/>
                  </a:lnTo>
                  <a:lnTo>
                    <a:pt x="573024" y="3048"/>
                  </a:lnTo>
                  <a:lnTo>
                    <a:pt x="618744" y="9143"/>
                  </a:lnTo>
                  <a:lnTo>
                    <a:pt x="525780" y="9143"/>
                  </a:lnTo>
                  <a:lnTo>
                    <a:pt x="478536" y="12192"/>
                  </a:lnTo>
                  <a:lnTo>
                    <a:pt x="432816" y="18288"/>
                  </a:lnTo>
                  <a:lnTo>
                    <a:pt x="388620" y="28956"/>
                  </a:lnTo>
                  <a:lnTo>
                    <a:pt x="345948" y="42672"/>
                  </a:lnTo>
                  <a:lnTo>
                    <a:pt x="304800" y="59436"/>
                  </a:lnTo>
                  <a:lnTo>
                    <a:pt x="265176" y="80772"/>
                  </a:lnTo>
                  <a:lnTo>
                    <a:pt x="228600" y="103632"/>
                  </a:lnTo>
                  <a:lnTo>
                    <a:pt x="193548" y="131064"/>
                  </a:lnTo>
                  <a:lnTo>
                    <a:pt x="161543" y="161543"/>
                  </a:lnTo>
                  <a:lnTo>
                    <a:pt x="131064" y="193548"/>
                  </a:lnTo>
                  <a:lnTo>
                    <a:pt x="103632" y="228600"/>
                  </a:lnTo>
                  <a:lnTo>
                    <a:pt x="80772" y="265176"/>
                  </a:lnTo>
                  <a:lnTo>
                    <a:pt x="59436" y="304800"/>
                  </a:lnTo>
                  <a:lnTo>
                    <a:pt x="42672" y="345948"/>
                  </a:lnTo>
                  <a:lnTo>
                    <a:pt x="28956" y="388620"/>
                  </a:lnTo>
                  <a:lnTo>
                    <a:pt x="18288" y="432816"/>
                  </a:lnTo>
                  <a:lnTo>
                    <a:pt x="12192" y="478536"/>
                  </a:lnTo>
                  <a:lnTo>
                    <a:pt x="9144" y="525780"/>
                  </a:lnTo>
                  <a:lnTo>
                    <a:pt x="12192" y="573024"/>
                  </a:lnTo>
                  <a:lnTo>
                    <a:pt x="18288" y="618744"/>
                  </a:lnTo>
                  <a:lnTo>
                    <a:pt x="28956" y="662940"/>
                  </a:lnTo>
                  <a:lnTo>
                    <a:pt x="42672" y="705612"/>
                  </a:lnTo>
                  <a:lnTo>
                    <a:pt x="59436" y="746760"/>
                  </a:lnTo>
                  <a:lnTo>
                    <a:pt x="80772" y="786384"/>
                  </a:lnTo>
                  <a:lnTo>
                    <a:pt x="103632" y="822960"/>
                  </a:lnTo>
                  <a:lnTo>
                    <a:pt x="131064" y="858012"/>
                  </a:lnTo>
                  <a:lnTo>
                    <a:pt x="160019" y="890016"/>
                  </a:lnTo>
                  <a:lnTo>
                    <a:pt x="193548" y="920496"/>
                  </a:lnTo>
                  <a:lnTo>
                    <a:pt x="227076" y="946404"/>
                  </a:lnTo>
                  <a:lnTo>
                    <a:pt x="265176" y="970788"/>
                  </a:lnTo>
                  <a:lnTo>
                    <a:pt x="303276" y="992124"/>
                  </a:lnTo>
                  <a:lnTo>
                    <a:pt x="344424" y="1008888"/>
                  </a:lnTo>
                  <a:lnTo>
                    <a:pt x="387096" y="1022604"/>
                  </a:lnTo>
                  <a:lnTo>
                    <a:pt x="432816" y="1033272"/>
                  </a:lnTo>
                  <a:lnTo>
                    <a:pt x="478536" y="1039368"/>
                  </a:lnTo>
                  <a:lnTo>
                    <a:pt x="524256" y="1040892"/>
                  </a:lnTo>
                  <a:lnTo>
                    <a:pt x="625275" y="1040892"/>
                  </a:lnTo>
                  <a:lnTo>
                    <a:pt x="618744" y="1042416"/>
                  </a:lnTo>
                  <a:lnTo>
                    <a:pt x="573024" y="1048512"/>
                  </a:lnTo>
                  <a:lnTo>
                    <a:pt x="525780" y="1050036"/>
                  </a:lnTo>
                  <a:close/>
                </a:path>
                <a:path w="1049020" h="1050289">
                  <a:moveTo>
                    <a:pt x="625275" y="1040892"/>
                  </a:moveTo>
                  <a:lnTo>
                    <a:pt x="524256" y="1040892"/>
                  </a:lnTo>
                  <a:lnTo>
                    <a:pt x="571500" y="1039368"/>
                  </a:lnTo>
                  <a:lnTo>
                    <a:pt x="617220" y="1033272"/>
                  </a:lnTo>
                  <a:lnTo>
                    <a:pt x="661416" y="1022604"/>
                  </a:lnTo>
                  <a:lnTo>
                    <a:pt x="704088" y="1008888"/>
                  </a:lnTo>
                  <a:lnTo>
                    <a:pt x="745236" y="992124"/>
                  </a:lnTo>
                  <a:lnTo>
                    <a:pt x="784860" y="970788"/>
                  </a:lnTo>
                  <a:lnTo>
                    <a:pt x="821436" y="947928"/>
                  </a:lnTo>
                  <a:lnTo>
                    <a:pt x="856488" y="920496"/>
                  </a:lnTo>
                  <a:lnTo>
                    <a:pt x="888492" y="890016"/>
                  </a:lnTo>
                  <a:lnTo>
                    <a:pt x="918972" y="858012"/>
                  </a:lnTo>
                  <a:lnTo>
                    <a:pt x="946404" y="822960"/>
                  </a:lnTo>
                  <a:lnTo>
                    <a:pt x="969264" y="786384"/>
                  </a:lnTo>
                  <a:lnTo>
                    <a:pt x="990600" y="746760"/>
                  </a:lnTo>
                  <a:lnTo>
                    <a:pt x="1007364" y="705612"/>
                  </a:lnTo>
                  <a:lnTo>
                    <a:pt x="1021080" y="662940"/>
                  </a:lnTo>
                  <a:lnTo>
                    <a:pt x="1031748" y="618744"/>
                  </a:lnTo>
                  <a:lnTo>
                    <a:pt x="1037844" y="573024"/>
                  </a:lnTo>
                  <a:lnTo>
                    <a:pt x="1039368" y="525780"/>
                  </a:lnTo>
                  <a:lnTo>
                    <a:pt x="1037844" y="478536"/>
                  </a:lnTo>
                  <a:lnTo>
                    <a:pt x="1031748" y="432816"/>
                  </a:lnTo>
                  <a:lnTo>
                    <a:pt x="1021080" y="388620"/>
                  </a:lnTo>
                  <a:lnTo>
                    <a:pt x="1007364" y="345948"/>
                  </a:lnTo>
                  <a:lnTo>
                    <a:pt x="990600" y="304800"/>
                  </a:lnTo>
                  <a:lnTo>
                    <a:pt x="969264" y="265176"/>
                  </a:lnTo>
                  <a:lnTo>
                    <a:pt x="946404" y="228600"/>
                  </a:lnTo>
                  <a:lnTo>
                    <a:pt x="918972" y="193548"/>
                  </a:lnTo>
                  <a:lnTo>
                    <a:pt x="890016" y="161543"/>
                  </a:lnTo>
                  <a:lnTo>
                    <a:pt x="856488" y="131064"/>
                  </a:lnTo>
                  <a:lnTo>
                    <a:pt x="821436" y="103632"/>
                  </a:lnTo>
                  <a:lnTo>
                    <a:pt x="784860" y="80772"/>
                  </a:lnTo>
                  <a:lnTo>
                    <a:pt x="745236" y="59436"/>
                  </a:lnTo>
                  <a:lnTo>
                    <a:pt x="705612" y="42672"/>
                  </a:lnTo>
                  <a:lnTo>
                    <a:pt x="661416" y="28956"/>
                  </a:lnTo>
                  <a:lnTo>
                    <a:pt x="617220" y="18288"/>
                  </a:lnTo>
                  <a:lnTo>
                    <a:pt x="571500" y="12192"/>
                  </a:lnTo>
                  <a:lnTo>
                    <a:pt x="525780" y="9143"/>
                  </a:lnTo>
                  <a:lnTo>
                    <a:pt x="618744" y="9143"/>
                  </a:lnTo>
                  <a:lnTo>
                    <a:pt x="664464" y="19812"/>
                  </a:lnTo>
                  <a:lnTo>
                    <a:pt x="707136" y="33528"/>
                  </a:lnTo>
                  <a:lnTo>
                    <a:pt x="749808" y="51816"/>
                  </a:lnTo>
                  <a:lnTo>
                    <a:pt x="789431" y="71628"/>
                  </a:lnTo>
                  <a:lnTo>
                    <a:pt x="827531" y="96012"/>
                  </a:lnTo>
                  <a:lnTo>
                    <a:pt x="862584" y="123443"/>
                  </a:lnTo>
                  <a:lnTo>
                    <a:pt x="896112" y="153924"/>
                  </a:lnTo>
                  <a:lnTo>
                    <a:pt x="925068" y="187452"/>
                  </a:lnTo>
                  <a:lnTo>
                    <a:pt x="952500" y="222504"/>
                  </a:lnTo>
                  <a:lnTo>
                    <a:pt x="976884" y="260604"/>
                  </a:lnTo>
                  <a:lnTo>
                    <a:pt x="998220" y="300228"/>
                  </a:lnTo>
                  <a:lnTo>
                    <a:pt x="1016508" y="342900"/>
                  </a:lnTo>
                  <a:lnTo>
                    <a:pt x="1030224" y="385572"/>
                  </a:lnTo>
                  <a:lnTo>
                    <a:pt x="1040892" y="431292"/>
                  </a:lnTo>
                  <a:lnTo>
                    <a:pt x="1046988" y="477012"/>
                  </a:lnTo>
                  <a:lnTo>
                    <a:pt x="1048512" y="525780"/>
                  </a:lnTo>
                  <a:lnTo>
                    <a:pt x="1046988" y="573024"/>
                  </a:lnTo>
                  <a:lnTo>
                    <a:pt x="1040892" y="620268"/>
                  </a:lnTo>
                  <a:lnTo>
                    <a:pt x="1030224" y="664464"/>
                  </a:lnTo>
                  <a:lnTo>
                    <a:pt x="1016508" y="708660"/>
                  </a:lnTo>
                  <a:lnTo>
                    <a:pt x="998220" y="751332"/>
                  </a:lnTo>
                  <a:lnTo>
                    <a:pt x="978408" y="790956"/>
                  </a:lnTo>
                  <a:lnTo>
                    <a:pt x="954024" y="829056"/>
                  </a:lnTo>
                  <a:lnTo>
                    <a:pt x="926592" y="864108"/>
                  </a:lnTo>
                  <a:lnTo>
                    <a:pt x="896112" y="896112"/>
                  </a:lnTo>
                  <a:lnTo>
                    <a:pt x="862584" y="926592"/>
                  </a:lnTo>
                  <a:lnTo>
                    <a:pt x="827531" y="954024"/>
                  </a:lnTo>
                  <a:lnTo>
                    <a:pt x="789431" y="978408"/>
                  </a:lnTo>
                  <a:lnTo>
                    <a:pt x="749808" y="999744"/>
                  </a:lnTo>
                  <a:lnTo>
                    <a:pt x="708660" y="1018032"/>
                  </a:lnTo>
                  <a:lnTo>
                    <a:pt x="664464" y="1031748"/>
                  </a:lnTo>
                  <a:lnTo>
                    <a:pt x="625275" y="104089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1640" y="4338827"/>
              <a:ext cx="7648955" cy="9189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6152" y="4256532"/>
              <a:ext cx="1037843" cy="10424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10056" y="4251960"/>
              <a:ext cx="1049020" cy="1050290"/>
            </a:xfrm>
            <a:custGeom>
              <a:avLst/>
              <a:gdLst/>
              <a:ahLst/>
              <a:cxnLst/>
              <a:rect l="l" t="t" r="r" b="b"/>
              <a:pathLst>
                <a:path w="1049020" h="1050289">
                  <a:moveTo>
                    <a:pt x="525780" y="1050036"/>
                  </a:moveTo>
                  <a:lnTo>
                    <a:pt x="477012" y="1048512"/>
                  </a:lnTo>
                  <a:lnTo>
                    <a:pt x="431292" y="1042416"/>
                  </a:lnTo>
                  <a:lnTo>
                    <a:pt x="385572" y="1031748"/>
                  </a:lnTo>
                  <a:lnTo>
                    <a:pt x="342900" y="1018032"/>
                  </a:lnTo>
                  <a:lnTo>
                    <a:pt x="300228" y="999744"/>
                  </a:lnTo>
                  <a:lnTo>
                    <a:pt x="260604" y="978408"/>
                  </a:lnTo>
                  <a:lnTo>
                    <a:pt x="222504" y="955548"/>
                  </a:lnTo>
                  <a:lnTo>
                    <a:pt x="187452" y="928116"/>
                  </a:lnTo>
                  <a:lnTo>
                    <a:pt x="153924" y="897636"/>
                  </a:lnTo>
                  <a:lnTo>
                    <a:pt x="123444" y="864108"/>
                  </a:lnTo>
                  <a:lnTo>
                    <a:pt x="96012" y="829056"/>
                  </a:lnTo>
                  <a:lnTo>
                    <a:pt x="73152" y="790956"/>
                  </a:lnTo>
                  <a:lnTo>
                    <a:pt x="51816" y="751332"/>
                  </a:lnTo>
                  <a:lnTo>
                    <a:pt x="33528" y="708660"/>
                  </a:lnTo>
                  <a:lnTo>
                    <a:pt x="19812" y="665988"/>
                  </a:lnTo>
                  <a:lnTo>
                    <a:pt x="9144" y="620268"/>
                  </a:lnTo>
                  <a:lnTo>
                    <a:pt x="3048" y="573024"/>
                  </a:lnTo>
                  <a:lnTo>
                    <a:pt x="0" y="525780"/>
                  </a:lnTo>
                  <a:lnTo>
                    <a:pt x="3048" y="478536"/>
                  </a:lnTo>
                  <a:lnTo>
                    <a:pt x="9144" y="431292"/>
                  </a:lnTo>
                  <a:lnTo>
                    <a:pt x="19812" y="387096"/>
                  </a:lnTo>
                  <a:lnTo>
                    <a:pt x="33528" y="342900"/>
                  </a:lnTo>
                  <a:lnTo>
                    <a:pt x="51816" y="300228"/>
                  </a:lnTo>
                  <a:lnTo>
                    <a:pt x="71628" y="260604"/>
                  </a:lnTo>
                  <a:lnTo>
                    <a:pt x="96012" y="222504"/>
                  </a:lnTo>
                  <a:lnTo>
                    <a:pt x="123444" y="187452"/>
                  </a:lnTo>
                  <a:lnTo>
                    <a:pt x="153924" y="153924"/>
                  </a:lnTo>
                  <a:lnTo>
                    <a:pt x="187452" y="124967"/>
                  </a:lnTo>
                  <a:lnTo>
                    <a:pt x="222504" y="97536"/>
                  </a:lnTo>
                  <a:lnTo>
                    <a:pt x="260604" y="73152"/>
                  </a:lnTo>
                  <a:lnTo>
                    <a:pt x="300228" y="51816"/>
                  </a:lnTo>
                  <a:lnTo>
                    <a:pt x="341376" y="33528"/>
                  </a:lnTo>
                  <a:lnTo>
                    <a:pt x="385572" y="19812"/>
                  </a:lnTo>
                  <a:lnTo>
                    <a:pt x="431292" y="9143"/>
                  </a:lnTo>
                  <a:lnTo>
                    <a:pt x="477012" y="3048"/>
                  </a:lnTo>
                  <a:lnTo>
                    <a:pt x="524256" y="0"/>
                  </a:lnTo>
                  <a:lnTo>
                    <a:pt x="573024" y="3048"/>
                  </a:lnTo>
                  <a:lnTo>
                    <a:pt x="618744" y="9143"/>
                  </a:lnTo>
                  <a:lnTo>
                    <a:pt x="525780" y="9143"/>
                  </a:lnTo>
                  <a:lnTo>
                    <a:pt x="478536" y="12192"/>
                  </a:lnTo>
                  <a:lnTo>
                    <a:pt x="432816" y="18288"/>
                  </a:lnTo>
                  <a:lnTo>
                    <a:pt x="388620" y="28956"/>
                  </a:lnTo>
                  <a:lnTo>
                    <a:pt x="345948" y="42672"/>
                  </a:lnTo>
                  <a:lnTo>
                    <a:pt x="304800" y="59436"/>
                  </a:lnTo>
                  <a:lnTo>
                    <a:pt x="265176" y="80772"/>
                  </a:lnTo>
                  <a:lnTo>
                    <a:pt x="228600" y="103632"/>
                  </a:lnTo>
                  <a:lnTo>
                    <a:pt x="193548" y="131064"/>
                  </a:lnTo>
                  <a:lnTo>
                    <a:pt x="161543" y="161543"/>
                  </a:lnTo>
                  <a:lnTo>
                    <a:pt x="131064" y="193548"/>
                  </a:lnTo>
                  <a:lnTo>
                    <a:pt x="103632" y="228600"/>
                  </a:lnTo>
                  <a:lnTo>
                    <a:pt x="80772" y="265176"/>
                  </a:lnTo>
                  <a:lnTo>
                    <a:pt x="59436" y="304800"/>
                  </a:lnTo>
                  <a:lnTo>
                    <a:pt x="42672" y="345948"/>
                  </a:lnTo>
                  <a:lnTo>
                    <a:pt x="28956" y="388620"/>
                  </a:lnTo>
                  <a:lnTo>
                    <a:pt x="18288" y="432816"/>
                  </a:lnTo>
                  <a:lnTo>
                    <a:pt x="12192" y="478536"/>
                  </a:lnTo>
                  <a:lnTo>
                    <a:pt x="9144" y="525780"/>
                  </a:lnTo>
                  <a:lnTo>
                    <a:pt x="12192" y="573024"/>
                  </a:lnTo>
                  <a:lnTo>
                    <a:pt x="18288" y="618744"/>
                  </a:lnTo>
                  <a:lnTo>
                    <a:pt x="28956" y="662940"/>
                  </a:lnTo>
                  <a:lnTo>
                    <a:pt x="42672" y="705612"/>
                  </a:lnTo>
                  <a:lnTo>
                    <a:pt x="59436" y="746760"/>
                  </a:lnTo>
                  <a:lnTo>
                    <a:pt x="80772" y="786384"/>
                  </a:lnTo>
                  <a:lnTo>
                    <a:pt x="103632" y="822960"/>
                  </a:lnTo>
                  <a:lnTo>
                    <a:pt x="131064" y="858012"/>
                  </a:lnTo>
                  <a:lnTo>
                    <a:pt x="160019" y="890016"/>
                  </a:lnTo>
                  <a:lnTo>
                    <a:pt x="193548" y="920496"/>
                  </a:lnTo>
                  <a:lnTo>
                    <a:pt x="227076" y="946404"/>
                  </a:lnTo>
                  <a:lnTo>
                    <a:pt x="265176" y="970788"/>
                  </a:lnTo>
                  <a:lnTo>
                    <a:pt x="303276" y="992124"/>
                  </a:lnTo>
                  <a:lnTo>
                    <a:pt x="344424" y="1008888"/>
                  </a:lnTo>
                  <a:lnTo>
                    <a:pt x="387096" y="1022604"/>
                  </a:lnTo>
                  <a:lnTo>
                    <a:pt x="432816" y="1033272"/>
                  </a:lnTo>
                  <a:lnTo>
                    <a:pt x="478536" y="1039368"/>
                  </a:lnTo>
                  <a:lnTo>
                    <a:pt x="524256" y="1040892"/>
                  </a:lnTo>
                  <a:lnTo>
                    <a:pt x="625275" y="1040892"/>
                  </a:lnTo>
                  <a:lnTo>
                    <a:pt x="618744" y="1042416"/>
                  </a:lnTo>
                  <a:lnTo>
                    <a:pt x="573024" y="1048512"/>
                  </a:lnTo>
                  <a:lnTo>
                    <a:pt x="525780" y="1050036"/>
                  </a:lnTo>
                  <a:close/>
                </a:path>
                <a:path w="1049020" h="1050289">
                  <a:moveTo>
                    <a:pt x="625275" y="1040892"/>
                  </a:moveTo>
                  <a:lnTo>
                    <a:pt x="524256" y="1040892"/>
                  </a:lnTo>
                  <a:lnTo>
                    <a:pt x="571500" y="1039368"/>
                  </a:lnTo>
                  <a:lnTo>
                    <a:pt x="617220" y="1033272"/>
                  </a:lnTo>
                  <a:lnTo>
                    <a:pt x="661416" y="1022604"/>
                  </a:lnTo>
                  <a:lnTo>
                    <a:pt x="704088" y="1008888"/>
                  </a:lnTo>
                  <a:lnTo>
                    <a:pt x="745236" y="992124"/>
                  </a:lnTo>
                  <a:lnTo>
                    <a:pt x="784860" y="970788"/>
                  </a:lnTo>
                  <a:lnTo>
                    <a:pt x="821436" y="947928"/>
                  </a:lnTo>
                  <a:lnTo>
                    <a:pt x="856488" y="920496"/>
                  </a:lnTo>
                  <a:lnTo>
                    <a:pt x="888492" y="890016"/>
                  </a:lnTo>
                  <a:lnTo>
                    <a:pt x="918972" y="858012"/>
                  </a:lnTo>
                  <a:lnTo>
                    <a:pt x="946404" y="822960"/>
                  </a:lnTo>
                  <a:lnTo>
                    <a:pt x="969264" y="786384"/>
                  </a:lnTo>
                  <a:lnTo>
                    <a:pt x="990600" y="746760"/>
                  </a:lnTo>
                  <a:lnTo>
                    <a:pt x="1007364" y="705612"/>
                  </a:lnTo>
                  <a:lnTo>
                    <a:pt x="1021080" y="662940"/>
                  </a:lnTo>
                  <a:lnTo>
                    <a:pt x="1031748" y="618744"/>
                  </a:lnTo>
                  <a:lnTo>
                    <a:pt x="1037844" y="573024"/>
                  </a:lnTo>
                  <a:lnTo>
                    <a:pt x="1039368" y="525780"/>
                  </a:lnTo>
                  <a:lnTo>
                    <a:pt x="1037844" y="478536"/>
                  </a:lnTo>
                  <a:lnTo>
                    <a:pt x="1031748" y="432816"/>
                  </a:lnTo>
                  <a:lnTo>
                    <a:pt x="1021080" y="388620"/>
                  </a:lnTo>
                  <a:lnTo>
                    <a:pt x="1007364" y="345948"/>
                  </a:lnTo>
                  <a:lnTo>
                    <a:pt x="990600" y="304800"/>
                  </a:lnTo>
                  <a:lnTo>
                    <a:pt x="969264" y="265176"/>
                  </a:lnTo>
                  <a:lnTo>
                    <a:pt x="946404" y="228600"/>
                  </a:lnTo>
                  <a:lnTo>
                    <a:pt x="918972" y="193548"/>
                  </a:lnTo>
                  <a:lnTo>
                    <a:pt x="890016" y="161543"/>
                  </a:lnTo>
                  <a:lnTo>
                    <a:pt x="856488" y="131064"/>
                  </a:lnTo>
                  <a:lnTo>
                    <a:pt x="821436" y="103632"/>
                  </a:lnTo>
                  <a:lnTo>
                    <a:pt x="784860" y="80772"/>
                  </a:lnTo>
                  <a:lnTo>
                    <a:pt x="745236" y="59436"/>
                  </a:lnTo>
                  <a:lnTo>
                    <a:pt x="705612" y="42672"/>
                  </a:lnTo>
                  <a:lnTo>
                    <a:pt x="661416" y="28956"/>
                  </a:lnTo>
                  <a:lnTo>
                    <a:pt x="617220" y="18288"/>
                  </a:lnTo>
                  <a:lnTo>
                    <a:pt x="571500" y="12192"/>
                  </a:lnTo>
                  <a:lnTo>
                    <a:pt x="525780" y="9143"/>
                  </a:lnTo>
                  <a:lnTo>
                    <a:pt x="618744" y="9143"/>
                  </a:lnTo>
                  <a:lnTo>
                    <a:pt x="664464" y="19812"/>
                  </a:lnTo>
                  <a:lnTo>
                    <a:pt x="707136" y="33528"/>
                  </a:lnTo>
                  <a:lnTo>
                    <a:pt x="749808" y="51816"/>
                  </a:lnTo>
                  <a:lnTo>
                    <a:pt x="789431" y="71628"/>
                  </a:lnTo>
                  <a:lnTo>
                    <a:pt x="827531" y="96012"/>
                  </a:lnTo>
                  <a:lnTo>
                    <a:pt x="862584" y="123443"/>
                  </a:lnTo>
                  <a:lnTo>
                    <a:pt x="896112" y="153924"/>
                  </a:lnTo>
                  <a:lnTo>
                    <a:pt x="925068" y="187452"/>
                  </a:lnTo>
                  <a:lnTo>
                    <a:pt x="952500" y="222504"/>
                  </a:lnTo>
                  <a:lnTo>
                    <a:pt x="976884" y="260604"/>
                  </a:lnTo>
                  <a:lnTo>
                    <a:pt x="998220" y="300228"/>
                  </a:lnTo>
                  <a:lnTo>
                    <a:pt x="1016508" y="342900"/>
                  </a:lnTo>
                  <a:lnTo>
                    <a:pt x="1030224" y="385572"/>
                  </a:lnTo>
                  <a:lnTo>
                    <a:pt x="1040892" y="431292"/>
                  </a:lnTo>
                  <a:lnTo>
                    <a:pt x="1046988" y="477012"/>
                  </a:lnTo>
                  <a:lnTo>
                    <a:pt x="1048512" y="525780"/>
                  </a:lnTo>
                  <a:lnTo>
                    <a:pt x="1046988" y="573024"/>
                  </a:lnTo>
                  <a:lnTo>
                    <a:pt x="1040892" y="620268"/>
                  </a:lnTo>
                  <a:lnTo>
                    <a:pt x="1030224" y="664464"/>
                  </a:lnTo>
                  <a:lnTo>
                    <a:pt x="1016508" y="708660"/>
                  </a:lnTo>
                  <a:lnTo>
                    <a:pt x="998220" y="751332"/>
                  </a:lnTo>
                  <a:lnTo>
                    <a:pt x="978408" y="790956"/>
                  </a:lnTo>
                  <a:lnTo>
                    <a:pt x="954024" y="829056"/>
                  </a:lnTo>
                  <a:lnTo>
                    <a:pt x="926592" y="864108"/>
                  </a:lnTo>
                  <a:lnTo>
                    <a:pt x="896112" y="896112"/>
                  </a:lnTo>
                  <a:lnTo>
                    <a:pt x="862584" y="926592"/>
                  </a:lnTo>
                  <a:lnTo>
                    <a:pt x="827531" y="954024"/>
                  </a:lnTo>
                  <a:lnTo>
                    <a:pt x="789431" y="978408"/>
                  </a:lnTo>
                  <a:lnTo>
                    <a:pt x="749808" y="999744"/>
                  </a:lnTo>
                  <a:lnTo>
                    <a:pt x="708660" y="1018032"/>
                  </a:lnTo>
                  <a:lnTo>
                    <a:pt x="664464" y="1031748"/>
                  </a:lnTo>
                  <a:lnTo>
                    <a:pt x="625275" y="104089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6152" y="5559551"/>
              <a:ext cx="8124444" cy="98755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904499" y="2049308"/>
            <a:ext cx="6551295" cy="4340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mbria"/>
                <a:cs typeface="Cambria"/>
              </a:rPr>
              <a:t>Process</a:t>
            </a:r>
            <a:r>
              <a:rPr dirty="0" sz="2400" spc="-85">
                <a:latin typeface="Cambria"/>
                <a:cs typeface="Cambria"/>
              </a:rPr>
              <a:t> </a:t>
            </a:r>
            <a:r>
              <a:rPr dirty="0" sz="2400" spc="5">
                <a:latin typeface="Cambria"/>
                <a:cs typeface="Cambria"/>
              </a:rPr>
              <a:t>can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be </a:t>
            </a:r>
            <a:r>
              <a:rPr dirty="0" sz="2400">
                <a:latin typeface="Cambria"/>
                <a:cs typeface="Cambria"/>
              </a:rPr>
              <a:t>define</a:t>
            </a:r>
            <a:r>
              <a:rPr dirty="0" sz="2400" spc="-7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in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various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-40">
                <a:latin typeface="Cambria"/>
                <a:cs typeface="Cambria"/>
              </a:rPr>
              <a:t>ways: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Cambria"/>
              <a:cs typeface="Cambria"/>
            </a:endParaRPr>
          </a:p>
          <a:p>
            <a:pPr marL="489584">
              <a:lnSpc>
                <a:spcPct val="100000"/>
              </a:lnSpc>
            </a:pPr>
            <a:r>
              <a:rPr dirty="0" sz="2400" spc="-25">
                <a:latin typeface="Cambria"/>
                <a:cs typeface="Cambria"/>
              </a:rPr>
              <a:t>Program</a:t>
            </a:r>
            <a:r>
              <a:rPr dirty="0" sz="2400" spc="-9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in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execution.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Cambria"/>
              <a:cs typeface="Cambria"/>
            </a:endParaRPr>
          </a:p>
          <a:p>
            <a:pPr marL="489584">
              <a:lnSpc>
                <a:spcPct val="100000"/>
              </a:lnSpc>
            </a:pPr>
            <a:r>
              <a:rPr dirty="0" sz="2400" spc="5">
                <a:latin typeface="Cambria"/>
                <a:cs typeface="Cambria"/>
              </a:rPr>
              <a:t>An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instance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program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running</a:t>
            </a:r>
            <a:r>
              <a:rPr dirty="0" sz="2400" spc="-6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on </a:t>
            </a:r>
            <a:r>
              <a:rPr dirty="0" sz="2400">
                <a:latin typeface="Cambria"/>
                <a:cs typeface="Cambria"/>
              </a:rPr>
              <a:t>a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65">
                <a:latin typeface="Cambria"/>
                <a:cs typeface="Cambria"/>
              </a:rPr>
              <a:t>computer.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Cambria"/>
              <a:cs typeface="Cambria"/>
            </a:endParaRPr>
          </a:p>
          <a:p>
            <a:pPr marL="12700" marR="319405">
              <a:lnSpc>
                <a:spcPts val="2500"/>
              </a:lnSpc>
            </a:pPr>
            <a:r>
              <a:rPr dirty="0" sz="2400">
                <a:latin typeface="Cambria"/>
                <a:cs typeface="Cambria"/>
              </a:rPr>
              <a:t>The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entity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that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5">
                <a:latin typeface="Cambria"/>
                <a:cs typeface="Cambria"/>
              </a:rPr>
              <a:t>can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be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assigned</a:t>
            </a:r>
            <a:r>
              <a:rPr dirty="0" sz="2400" spc="-8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and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execute</a:t>
            </a:r>
            <a:r>
              <a:rPr dirty="0" sz="2400" spc="-7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on</a:t>
            </a:r>
            <a:r>
              <a:rPr dirty="0" sz="2400">
                <a:latin typeface="Cambria"/>
                <a:cs typeface="Cambria"/>
              </a:rPr>
              <a:t> a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65">
                <a:latin typeface="Cambria"/>
                <a:cs typeface="Cambria"/>
              </a:rPr>
              <a:t>processor.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33043" y="5501639"/>
            <a:ext cx="1049020" cy="1049020"/>
            <a:chOff x="733043" y="5501639"/>
            <a:chExt cx="1049020" cy="104902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663" y="5509260"/>
              <a:ext cx="1037843" cy="103784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33043" y="5501639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5780" y="1048512"/>
                  </a:moveTo>
                  <a:lnTo>
                    <a:pt x="477012" y="1046988"/>
                  </a:lnTo>
                  <a:lnTo>
                    <a:pt x="431292" y="1040892"/>
                  </a:lnTo>
                  <a:lnTo>
                    <a:pt x="385572" y="1030224"/>
                  </a:lnTo>
                  <a:lnTo>
                    <a:pt x="342900" y="1016508"/>
                  </a:lnTo>
                  <a:lnTo>
                    <a:pt x="300228" y="998220"/>
                  </a:lnTo>
                  <a:lnTo>
                    <a:pt x="260604" y="978408"/>
                  </a:lnTo>
                  <a:lnTo>
                    <a:pt x="222504" y="954024"/>
                  </a:lnTo>
                  <a:lnTo>
                    <a:pt x="187452" y="926592"/>
                  </a:lnTo>
                  <a:lnTo>
                    <a:pt x="153924" y="896112"/>
                  </a:lnTo>
                  <a:lnTo>
                    <a:pt x="123444" y="862584"/>
                  </a:lnTo>
                  <a:lnTo>
                    <a:pt x="96012" y="827532"/>
                  </a:lnTo>
                  <a:lnTo>
                    <a:pt x="73152" y="789432"/>
                  </a:lnTo>
                  <a:lnTo>
                    <a:pt x="51816" y="749808"/>
                  </a:lnTo>
                  <a:lnTo>
                    <a:pt x="33528" y="708660"/>
                  </a:lnTo>
                  <a:lnTo>
                    <a:pt x="19812" y="664464"/>
                  </a:lnTo>
                  <a:lnTo>
                    <a:pt x="9144" y="618744"/>
                  </a:lnTo>
                  <a:lnTo>
                    <a:pt x="3048" y="573024"/>
                  </a:lnTo>
                  <a:lnTo>
                    <a:pt x="0" y="525780"/>
                  </a:lnTo>
                  <a:lnTo>
                    <a:pt x="3048" y="477012"/>
                  </a:lnTo>
                  <a:lnTo>
                    <a:pt x="9144" y="431292"/>
                  </a:lnTo>
                  <a:lnTo>
                    <a:pt x="19812" y="385572"/>
                  </a:lnTo>
                  <a:lnTo>
                    <a:pt x="33528" y="342900"/>
                  </a:lnTo>
                  <a:lnTo>
                    <a:pt x="51816" y="300228"/>
                  </a:lnTo>
                  <a:lnTo>
                    <a:pt x="71628" y="260604"/>
                  </a:lnTo>
                  <a:lnTo>
                    <a:pt x="96012" y="222504"/>
                  </a:lnTo>
                  <a:lnTo>
                    <a:pt x="123444" y="187452"/>
                  </a:lnTo>
                  <a:lnTo>
                    <a:pt x="153924" y="153924"/>
                  </a:lnTo>
                  <a:lnTo>
                    <a:pt x="187452" y="123443"/>
                  </a:lnTo>
                  <a:lnTo>
                    <a:pt x="222504" y="96012"/>
                  </a:lnTo>
                  <a:lnTo>
                    <a:pt x="260604" y="73152"/>
                  </a:lnTo>
                  <a:lnTo>
                    <a:pt x="300228" y="51816"/>
                  </a:lnTo>
                  <a:lnTo>
                    <a:pt x="341376" y="33528"/>
                  </a:lnTo>
                  <a:lnTo>
                    <a:pt x="385572" y="19812"/>
                  </a:lnTo>
                  <a:lnTo>
                    <a:pt x="431292" y="9143"/>
                  </a:lnTo>
                  <a:lnTo>
                    <a:pt x="477012" y="3048"/>
                  </a:lnTo>
                  <a:lnTo>
                    <a:pt x="524256" y="0"/>
                  </a:lnTo>
                  <a:lnTo>
                    <a:pt x="573024" y="3048"/>
                  </a:lnTo>
                  <a:lnTo>
                    <a:pt x="618744" y="9143"/>
                  </a:lnTo>
                  <a:lnTo>
                    <a:pt x="525780" y="9143"/>
                  </a:lnTo>
                  <a:lnTo>
                    <a:pt x="478536" y="12192"/>
                  </a:lnTo>
                  <a:lnTo>
                    <a:pt x="432816" y="18288"/>
                  </a:lnTo>
                  <a:lnTo>
                    <a:pt x="388620" y="28956"/>
                  </a:lnTo>
                  <a:lnTo>
                    <a:pt x="345948" y="42672"/>
                  </a:lnTo>
                  <a:lnTo>
                    <a:pt x="304800" y="59436"/>
                  </a:lnTo>
                  <a:lnTo>
                    <a:pt x="265176" y="80772"/>
                  </a:lnTo>
                  <a:lnTo>
                    <a:pt x="228600" y="103632"/>
                  </a:lnTo>
                  <a:lnTo>
                    <a:pt x="193548" y="131064"/>
                  </a:lnTo>
                  <a:lnTo>
                    <a:pt x="161543" y="160019"/>
                  </a:lnTo>
                  <a:lnTo>
                    <a:pt x="131064" y="193548"/>
                  </a:lnTo>
                  <a:lnTo>
                    <a:pt x="103632" y="227076"/>
                  </a:lnTo>
                  <a:lnTo>
                    <a:pt x="80772" y="265176"/>
                  </a:lnTo>
                  <a:lnTo>
                    <a:pt x="59436" y="303276"/>
                  </a:lnTo>
                  <a:lnTo>
                    <a:pt x="42672" y="344424"/>
                  </a:lnTo>
                  <a:lnTo>
                    <a:pt x="28956" y="387096"/>
                  </a:lnTo>
                  <a:lnTo>
                    <a:pt x="18288" y="432816"/>
                  </a:lnTo>
                  <a:lnTo>
                    <a:pt x="12192" y="478536"/>
                  </a:lnTo>
                  <a:lnTo>
                    <a:pt x="9144" y="524256"/>
                  </a:lnTo>
                  <a:lnTo>
                    <a:pt x="12192" y="571500"/>
                  </a:lnTo>
                  <a:lnTo>
                    <a:pt x="18288" y="617220"/>
                  </a:lnTo>
                  <a:lnTo>
                    <a:pt x="28956" y="661416"/>
                  </a:lnTo>
                  <a:lnTo>
                    <a:pt x="42672" y="704088"/>
                  </a:lnTo>
                  <a:lnTo>
                    <a:pt x="59436" y="745236"/>
                  </a:lnTo>
                  <a:lnTo>
                    <a:pt x="80772" y="784860"/>
                  </a:lnTo>
                  <a:lnTo>
                    <a:pt x="103632" y="821436"/>
                  </a:lnTo>
                  <a:lnTo>
                    <a:pt x="131064" y="856488"/>
                  </a:lnTo>
                  <a:lnTo>
                    <a:pt x="160019" y="888492"/>
                  </a:lnTo>
                  <a:lnTo>
                    <a:pt x="193548" y="918972"/>
                  </a:lnTo>
                  <a:lnTo>
                    <a:pt x="227076" y="946404"/>
                  </a:lnTo>
                  <a:lnTo>
                    <a:pt x="265176" y="969264"/>
                  </a:lnTo>
                  <a:lnTo>
                    <a:pt x="303276" y="990600"/>
                  </a:lnTo>
                  <a:lnTo>
                    <a:pt x="344424" y="1007364"/>
                  </a:lnTo>
                  <a:lnTo>
                    <a:pt x="387096" y="1021080"/>
                  </a:lnTo>
                  <a:lnTo>
                    <a:pt x="432816" y="1031748"/>
                  </a:lnTo>
                  <a:lnTo>
                    <a:pt x="478536" y="1037844"/>
                  </a:lnTo>
                  <a:lnTo>
                    <a:pt x="524256" y="1039368"/>
                  </a:lnTo>
                  <a:lnTo>
                    <a:pt x="625275" y="1039368"/>
                  </a:lnTo>
                  <a:lnTo>
                    <a:pt x="618744" y="1040892"/>
                  </a:lnTo>
                  <a:lnTo>
                    <a:pt x="573024" y="1046988"/>
                  </a:lnTo>
                  <a:lnTo>
                    <a:pt x="525780" y="1048512"/>
                  </a:lnTo>
                  <a:close/>
                </a:path>
                <a:path w="1049020" h="1049020">
                  <a:moveTo>
                    <a:pt x="625275" y="1039368"/>
                  </a:moveTo>
                  <a:lnTo>
                    <a:pt x="524256" y="1039368"/>
                  </a:lnTo>
                  <a:lnTo>
                    <a:pt x="571500" y="1037844"/>
                  </a:lnTo>
                  <a:lnTo>
                    <a:pt x="617220" y="1031748"/>
                  </a:lnTo>
                  <a:lnTo>
                    <a:pt x="661416" y="1021080"/>
                  </a:lnTo>
                  <a:lnTo>
                    <a:pt x="704088" y="1007364"/>
                  </a:lnTo>
                  <a:lnTo>
                    <a:pt x="745236" y="990600"/>
                  </a:lnTo>
                  <a:lnTo>
                    <a:pt x="784860" y="969264"/>
                  </a:lnTo>
                  <a:lnTo>
                    <a:pt x="821436" y="946404"/>
                  </a:lnTo>
                  <a:lnTo>
                    <a:pt x="856488" y="918972"/>
                  </a:lnTo>
                  <a:lnTo>
                    <a:pt x="888492" y="890016"/>
                  </a:lnTo>
                  <a:lnTo>
                    <a:pt x="918972" y="856488"/>
                  </a:lnTo>
                  <a:lnTo>
                    <a:pt x="946404" y="821436"/>
                  </a:lnTo>
                  <a:lnTo>
                    <a:pt x="969264" y="784860"/>
                  </a:lnTo>
                  <a:lnTo>
                    <a:pt x="990600" y="745236"/>
                  </a:lnTo>
                  <a:lnTo>
                    <a:pt x="1007364" y="705612"/>
                  </a:lnTo>
                  <a:lnTo>
                    <a:pt x="1021080" y="661416"/>
                  </a:lnTo>
                  <a:lnTo>
                    <a:pt x="1031748" y="617220"/>
                  </a:lnTo>
                  <a:lnTo>
                    <a:pt x="1037844" y="571500"/>
                  </a:lnTo>
                  <a:lnTo>
                    <a:pt x="1039368" y="525780"/>
                  </a:lnTo>
                  <a:lnTo>
                    <a:pt x="1037844" y="478536"/>
                  </a:lnTo>
                  <a:lnTo>
                    <a:pt x="1031748" y="432816"/>
                  </a:lnTo>
                  <a:lnTo>
                    <a:pt x="1021080" y="388620"/>
                  </a:lnTo>
                  <a:lnTo>
                    <a:pt x="1007364" y="345948"/>
                  </a:lnTo>
                  <a:lnTo>
                    <a:pt x="990600" y="304800"/>
                  </a:lnTo>
                  <a:lnTo>
                    <a:pt x="969264" y="265176"/>
                  </a:lnTo>
                  <a:lnTo>
                    <a:pt x="946404" y="228600"/>
                  </a:lnTo>
                  <a:lnTo>
                    <a:pt x="918972" y="193548"/>
                  </a:lnTo>
                  <a:lnTo>
                    <a:pt x="890016" y="161543"/>
                  </a:lnTo>
                  <a:lnTo>
                    <a:pt x="856488" y="131064"/>
                  </a:lnTo>
                  <a:lnTo>
                    <a:pt x="821436" y="103632"/>
                  </a:lnTo>
                  <a:lnTo>
                    <a:pt x="784860" y="80772"/>
                  </a:lnTo>
                  <a:lnTo>
                    <a:pt x="745236" y="59436"/>
                  </a:lnTo>
                  <a:lnTo>
                    <a:pt x="705612" y="42672"/>
                  </a:lnTo>
                  <a:lnTo>
                    <a:pt x="661416" y="28956"/>
                  </a:lnTo>
                  <a:lnTo>
                    <a:pt x="617220" y="18288"/>
                  </a:lnTo>
                  <a:lnTo>
                    <a:pt x="571500" y="12192"/>
                  </a:lnTo>
                  <a:lnTo>
                    <a:pt x="525780" y="9143"/>
                  </a:lnTo>
                  <a:lnTo>
                    <a:pt x="618744" y="9143"/>
                  </a:lnTo>
                  <a:lnTo>
                    <a:pt x="664464" y="19812"/>
                  </a:lnTo>
                  <a:lnTo>
                    <a:pt x="707136" y="33528"/>
                  </a:lnTo>
                  <a:lnTo>
                    <a:pt x="749808" y="51816"/>
                  </a:lnTo>
                  <a:lnTo>
                    <a:pt x="789431" y="71628"/>
                  </a:lnTo>
                  <a:lnTo>
                    <a:pt x="827531" y="96012"/>
                  </a:lnTo>
                  <a:lnTo>
                    <a:pt x="862584" y="123443"/>
                  </a:lnTo>
                  <a:lnTo>
                    <a:pt x="896112" y="153924"/>
                  </a:lnTo>
                  <a:lnTo>
                    <a:pt x="925068" y="187452"/>
                  </a:lnTo>
                  <a:lnTo>
                    <a:pt x="952500" y="222504"/>
                  </a:lnTo>
                  <a:lnTo>
                    <a:pt x="976884" y="260604"/>
                  </a:lnTo>
                  <a:lnTo>
                    <a:pt x="998220" y="300228"/>
                  </a:lnTo>
                  <a:lnTo>
                    <a:pt x="1016508" y="341376"/>
                  </a:lnTo>
                  <a:lnTo>
                    <a:pt x="1030224" y="385572"/>
                  </a:lnTo>
                  <a:lnTo>
                    <a:pt x="1040892" y="431292"/>
                  </a:lnTo>
                  <a:lnTo>
                    <a:pt x="1046988" y="477012"/>
                  </a:lnTo>
                  <a:lnTo>
                    <a:pt x="1048512" y="524256"/>
                  </a:lnTo>
                  <a:lnTo>
                    <a:pt x="1046988" y="573024"/>
                  </a:lnTo>
                  <a:lnTo>
                    <a:pt x="1040892" y="618744"/>
                  </a:lnTo>
                  <a:lnTo>
                    <a:pt x="1030224" y="664464"/>
                  </a:lnTo>
                  <a:lnTo>
                    <a:pt x="1016508" y="707136"/>
                  </a:lnTo>
                  <a:lnTo>
                    <a:pt x="998220" y="749808"/>
                  </a:lnTo>
                  <a:lnTo>
                    <a:pt x="978408" y="789432"/>
                  </a:lnTo>
                  <a:lnTo>
                    <a:pt x="954024" y="827532"/>
                  </a:lnTo>
                  <a:lnTo>
                    <a:pt x="926592" y="862584"/>
                  </a:lnTo>
                  <a:lnTo>
                    <a:pt x="896112" y="896112"/>
                  </a:lnTo>
                  <a:lnTo>
                    <a:pt x="862584" y="925068"/>
                  </a:lnTo>
                  <a:lnTo>
                    <a:pt x="827531" y="952500"/>
                  </a:lnTo>
                  <a:lnTo>
                    <a:pt x="789431" y="976884"/>
                  </a:lnTo>
                  <a:lnTo>
                    <a:pt x="749808" y="998220"/>
                  </a:lnTo>
                  <a:lnTo>
                    <a:pt x="708660" y="1016508"/>
                  </a:lnTo>
                  <a:lnTo>
                    <a:pt x="664464" y="1030224"/>
                  </a:lnTo>
                  <a:lnTo>
                    <a:pt x="625275" y="103936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67278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/>
              <a:t>Come</a:t>
            </a:r>
            <a:r>
              <a:rPr dirty="0" u="none" spc="-30"/>
              <a:t> </a:t>
            </a: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 spc="-5"/>
              <a:t>Served</a:t>
            </a:r>
            <a:r>
              <a:rPr dirty="0" u="none" spc="-60"/>
              <a:t> </a:t>
            </a:r>
            <a:r>
              <a:rPr dirty="0" u="none" spc="-20"/>
              <a:t>(FCFS)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27932"/>
            <a:ext cx="8409940" cy="4164329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Advantages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b="1">
                <a:latin typeface="Calibri"/>
                <a:cs typeface="Calibri"/>
              </a:rPr>
              <a:t>Simple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fair</a:t>
            </a:r>
            <a:r>
              <a:rPr dirty="0" sz="2000" spc="-2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40" b="1">
                <a:latin typeface="Calibri"/>
                <a:cs typeface="Calibri"/>
              </a:rPr>
              <a:t>Easy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to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understand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implement</a:t>
            </a:r>
            <a:r>
              <a:rPr dirty="0" sz="2000" spc="-1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5">
                <a:latin typeface="Calibri"/>
                <a:cs typeface="Calibri"/>
              </a:rPr>
              <a:t>Every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will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get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chance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</a:t>
            </a:r>
            <a:r>
              <a:rPr dirty="0" sz="2000" spc="-5">
                <a:latin typeface="Calibri"/>
                <a:cs typeface="Calibri"/>
              </a:rPr>
              <a:t> run,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so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starvation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doesn't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occur</a:t>
            </a:r>
            <a:r>
              <a:rPr dirty="0" sz="200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8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Disadvantages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b="1">
                <a:latin typeface="Calibri"/>
                <a:cs typeface="Calibri"/>
              </a:rPr>
              <a:t>Not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efficient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because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average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waiting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time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too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high.</a:t>
            </a:r>
            <a:endParaRPr sz="2000">
              <a:latin typeface="Calibri"/>
              <a:cs typeface="Calibri"/>
            </a:endParaRPr>
          </a:p>
          <a:p>
            <a:pPr lvl="1" marL="756285" marR="269240" indent="-287020">
              <a:lnSpc>
                <a:spcPct val="113999"/>
              </a:lnSpc>
              <a:spcBef>
                <a:spcPts val="35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 b="1">
                <a:latin typeface="Calibri"/>
                <a:cs typeface="Calibri"/>
              </a:rPr>
              <a:t>Convoy </a:t>
            </a:r>
            <a:r>
              <a:rPr dirty="0" sz="2000" spc="-25" b="1">
                <a:latin typeface="Calibri"/>
                <a:cs typeface="Calibri"/>
              </a:rPr>
              <a:t>effect </a:t>
            </a:r>
            <a:r>
              <a:rPr dirty="0" sz="2000" b="1">
                <a:latin typeface="Calibri"/>
                <a:cs typeface="Calibri"/>
              </a:rPr>
              <a:t>is possible</a:t>
            </a:r>
            <a:r>
              <a:rPr dirty="0" sz="2000">
                <a:latin typeface="Calibri"/>
                <a:cs typeface="Calibri"/>
              </a:rPr>
              <a:t>. All small I/O bound </a:t>
            </a:r>
            <a:r>
              <a:rPr dirty="0" sz="2000" spc="-20">
                <a:latin typeface="Calibri"/>
                <a:cs typeface="Calibri"/>
              </a:rPr>
              <a:t>processes wait </a:t>
            </a:r>
            <a:r>
              <a:rPr dirty="0" sz="2000" spc="-25">
                <a:latin typeface="Calibri"/>
                <a:cs typeface="Calibri"/>
              </a:rPr>
              <a:t>for </a:t>
            </a:r>
            <a:r>
              <a:rPr dirty="0" sz="2000" spc="5">
                <a:latin typeface="Calibri"/>
                <a:cs typeface="Calibri"/>
              </a:rPr>
              <a:t>one </a:t>
            </a:r>
            <a:r>
              <a:rPr dirty="0" sz="2000">
                <a:latin typeface="Calibri"/>
                <a:cs typeface="Calibri"/>
              </a:rPr>
              <a:t>big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CPU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bound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acquire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CPU.</a:t>
            </a:r>
            <a:endParaRPr sz="2000">
              <a:latin typeface="Calibri"/>
              <a:cs typeface="Calibri"/>
            </a:endParaRPr>
          </a:p>
          <a:p>
            <a:pPr lvl="1" marL="756285" marR="5080" indent="-287020">
              <a:lnSpc>
                <a:spcPct val="113999"/>
              </a:lnSpc>
              <a:spcBef>
                <a:spcPts val="50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b="1">
                <a:latin typeface="Calibri"/>
                <a:cs typeface="Calibri"/>
              </a:rPr>
              <a:t>CPU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utilization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may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be less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efficient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especially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when</a:t>
            </a:r>
            <a:r>
              <a:rPr dirty="0" sz="2000">
                <a:latin typeface="Calibri"/>
                <a:cs typeface="Calibri"/>
              </a:rPr>
              <a:t> 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CPU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bound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running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many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I/O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bound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5375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5"/>
              <a:t>FCFS</a:t>
            </a:r>
            <a:r>
              <a:rPr dirty="0" u="none" spc="-190"/>
              <a:t> </a:t>
            </a:r>
            <a:r>
              <a:rPr dirty="0" u="none"/>
              <a:t>Numerical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92323"/>
            <a:ext cx="8195309" cy="861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  <a:tabLst>
                <a:tab pos="2517775" algn="l"/>
              </a:tabLst>
            </a:pPr>
            <a:r>
              <a:rPr dirty="0" sz="2400" spc="-5">
                <a:latin typeface="Calibri"/>
                <a:cs typeface="Calibri"/>
              </a:rPr>
              <a:t>Question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Find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	</a:t>
            </a: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20">
                <a:latin typeface="Calibri"/>
                <a:cs typeface="Calibri"/>
              </a:rPr>
              <a:t> </a:t>
            </a:r>
            <a:r>
              <a:rPr dirty="0" sz="2400" spc="-225">
                <a:latin typeface="Calibri"/>
                <a:cs typeface="Calibri"/>
              </a:rPr>
              <a:t>TAT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WT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40">
                <a:latin typeface="Calibri"/>
                <a:cs typeface="Calibri"/>
              </a:rPr>
              <a:t>for</a:t>
            </a:r>
            <a:r>
              <a:rPr dirty="0" sz="2400" spc="-10">
                <a:latin typeface="Calibri"/>
                <a:cs typeface="Calibri"/>
              </a:rPr>
              <a:t> the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given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processes by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using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FCFS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scheduling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algorithm.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664207" y="2502407"/>
          <a:ext cx="5504815" cy="18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2133600"/>
                <a:gridCol w="2133600"/>
              </a:tblGrid>
              <a:tr h="60960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Process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20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20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v</a:t>
                      </a:r>
                      <a:r>
                        <a:rPr dirty="0" sz="20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l</a:t>
                      </a:r>
                      <a:r>
                        <a:rPr dirty="0" sz="2000" spc="-1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0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2000" spc="-3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20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me</a:t>
                      </a:r>
                      <a:r>
                        <a:rPr dirty="0" sz="2000" spc="-4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dirty="0" sz="20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20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2000" spc="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dirty="0" sz="2000" spc="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u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st</a:t>
                      </a:r>
                      <a:r>
                        <a:rPr dirty="0" sz="2000" spc="-114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2000" spc="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2000" spc="-8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0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P1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15">
                          <a:latin typeface="Cambria"/>
                          <a:cs typeface="Cambria"/>
                        </a:rPr>
                        <a:t>24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P2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3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P3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3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511808" y="4407407"/>
          <a:ext cx="5962015" cy="243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3410"/>
                <a:gridCol w="2537460"/>
                <a:gridCol w="1522729"/>
              </a:tblGrid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Process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20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v</a:t>
                      </a:r>
                      <a:r>
                        <a:rPr dirty="0" sz="2000" spc="-3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l</a:t>
                      </a:r>
                      <a:r>
                        <a:rPr dirty="0" sz="2000" spc="-1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000" spc="-3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2000" spc="-3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20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me</a:t>
                      </a:r>
                      <a:r>
                        <a:rPr dirty="0" sz="2000" spc="-4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dirty="0" sz="20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20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493395" marR="116205" indent="-3835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dirty="0" sz="2000" spc="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u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st</a:t>
                      </a:r>
                      <a:r>
                        <a:rPr dirty="0" sz="2000" spc="-13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  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(BT)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P1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1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P2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1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 spc="-5">
                          <a:latin typeface="Cambria"/>
                          <a:cs typeface="Cambria"/>
                        </a:rPr>
                        <a:t>100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P3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2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1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P4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3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 spc="-5">
                          <a:latin typeface="Cambria"/>
                          <a:cs typeface="Cambria"/>
                        </a:rPr>
                        <a:t>100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3615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S</a:t>
            </a:r>
            <a:r>
              <a:rPr dirty="0" u="none" spc="10"/>
              <a:t>o</a:t>
            </a:r>
            <a:r>
              <a:rPr dirty="0" u="none"/>
              <a:t>l</a:t>
            </a:r>
            <a:r>
              <a:rPr dirty="0" u="none" spc="-25"/>
              <a:t>u</a:t>
            </a:r>
            <a:r>
              <a:rPr dirty="0" u="none" spc="20"/>
              <a:t>t</a:t>
            </a:r>
            <a:r>
              <a:rPr dirty="0" u="none"/>
              <a:t>i</a:t>
            </a:r>
            <a:r>
              <a:rPr dirty="0" u="none" spc="10"/>
              <a:t>o</a:t>
            </a:r>
            <a:r>
              <a:rPr dirty="0" u="none" spc="-25"/>
              <a:t>n</a:t>
            </a:r>
            <a:r>
              <a:rPr dirty="0" u="none" spc="15"/>
              <a:t>-</a:t>
            </a:r>
            <a:r>
              <a:rPr dirty="0" u="none"/>
              <a:t>1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79" y="2569464"/>
            <a:ext cx="8705087" cy="3034283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23615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S</a:t>
            </a:r>
            <a:r>
              <a:rPr dirty="0" u="none" spc="10"/>
              <a:t>o</a:t>
            </a:r>
            <a:r>
              <a:rPr dirty="0" u="none"/>
              <a:t>l</a:t>
            </a:r>
            <a:r>
              <a:rPr dirty="0" u="none" spc="-25"/>
              <a:t>u</a:t>
            </a:r>
            <a:r>
              <a:rPr dirty="0" u="none" spc="20"/>
              <a:t>t</a:t>
            </a:r>
            <a:r>
              <a:rPr dirty="0" u="none"/>
              <a:t>i</a:t>
            </a:r>
            <a:r>
              <a:rPr dirty="0" u="none" spc="10"/>
              <a:t>o</a:t>
            </a:r>
            <a:r>
              <a:rPr dirty="0" u="none" spc="-25"/>
              <a:t>n</a:t>
            </a:r>
            <a:r>
              <a:rPr dirty="0" u="none" spc="15"/>
              <a:t>-</a:t>
            </a:r>
            <a:r>
              <a:rPr dirty="0" u="none"/>
              <a:t>2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6195" y="2100072"/>
            <a:ext cx="8502396" cy="423367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0666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Shortest</a:t>
            </a:r>
            <a:r>
              <a:rPr dirty="0" u="none" spc="-65"/>
              <a:t> </a:t>
            </a:r>
            <a:r>
              <a:rPr dirty="0" u="none" spc="5"/>
              <a:t>Job</a:t>
            </a:r>
            <a:r>
              <a:rPr dirty="0" u="none" spc="-60"/>
              <a:t> </a:t>
            </a: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 spc="-5"/>
              <a:t>(SJF)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60823"/>
            <a:ext cx="8527415" cy="5250180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4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Selection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criteria</a:t>
            </a:r>
            <a:endParaRPr sz="2400">
              <a:latin typeface="Calibri"/>
              <a:cs typeface="Calibri"/>
            </a:endParaRPr>
          </a:p>
          <a:p>
            <a:pPr lvl="1" marL="756285" marR="209550" indent="-287020">
              <a:lnSpc>
                <a:spcPct val="113999"/>
              </a:lnSpc>
              <a:spcBef>
                <a:spcPts val="38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 spc="-15">
                <a:latin typeface="Calibri"/>
                <a:cs typeface="Calibri"/>
              </a:rPr>
              <a:t>process, </a:t>
            </a:r>
            <a:r>
              <a:rPr dirty="0" sz="2000" spc="-5">
                <a:latin typeface="Calibri"/>
                <a:cs typeface="Calibri"/>
              </a:rPr>
              <a:t>that </a:t>
            </a:r>
            <a:r>
              <a:rPr dirty="0" sz="2000" spc="-20" b="1">
                <a:latin typeface="Calibri"/>
                <a:cs typeface="Calibri"/>
              </a:rPr>
              <a:t>requires </a:t>
            </a:r>
            <a:r>
              <a:rPr dirty="0" sz="2000" spc="-10" b="1">
                <a:latin typeface="Calibri"/>
                <a:cs typeface="Calibri"/>
              </a:rPr>
              <a:t>shortest </a:t>
            </a:r>
            <a:r>
              <a:rPr dirty="0" sz="2000" b="1">
                <a:latin typeface="Calibri"/>
                <a:cs typeface="Calibri"/>
              </a:rPr>
              <a:t>time </a:t>
            </a:r>
            <a:r>
              <a:rPr dirty="0" sz="2000" spc="-20" b="1">
                <a:latin typeface="Calibri"/>
                <a:cs typeface="Calibri"/>
              </a:rPr>
              <a:t>to </a:t>
            </a:r>
            <a:r>
              <a:rPr dirty="0" sz="2000" spc="-10" b="1">
                <a:latin typeface="Calibri"/>
                <a:cs typeface="Calibri"/>
              </a:rPr>
              <a:t>complete </a:t>
            </a:r>
            <a:r>
              <a:rPr dirty="0" sz="2000" spc="-20" b="1">
                <a:latin typeface="Calibri"/>
                <a:cs typeface="Calibri"/>
              </a:rPr>
              <a:t>execution</a:t>
            </a:r>
            <a:r>
              <a:rPr dirty="0" sz="2000" spc="-20">
                <a:latin typeface="Calibri"/>
                <a:cs typeface="Calibri"/>
              </a:rPr>
              <a:t>, </a:t>
            </a:r>
            <a:r>
              <a:rPr dirty="0" sz="2000" spc="-10">
                <a:latin typeface="Calibri"/>
                <a:cs typeface="Calibri"/>
              </a:rPr>
              <a:t>is </a:t>
            </a:r>
            <a:r>
              <a:rPr dirty="0" sz="2000" spc="-5" b="1">
                <a:latin typeface="Calibri"/>
                <a:cs typeface="Calibri"/>
              </a:rPr>
              <a:t>served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first</a:t>
            </a:r>
            <a:r>
              <a:rPr dirty="0" sz="2000" spc="-2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2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Decision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Mode</a:t>
            </a:r>
            <a:endParaRPr sz="2400">
              <a:latin typeface="Calibri"/>
              <a:cs typeface="Calibri"/>
            </a:endParaRPr>
          </a:p>
          <a:p>
            <a:pPr lvl="1" marL="756285" marR="5080" indent="-287020">
              <a:lnSpc>
                <a:spcPct val="112500"/>
              </a:lnSpc>
              <a:spcBef>
                <a:spcPts val="6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b="1">
                <a:latin typeface="Calibri"/>
                <a:cs typeface="Calibri"/>
              </a:rPr>
              <a:t>Non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preemptive</a:t>
            </a:r>
            <a:r>
              <a:rPr dirty="0" sz="2000" spc="-20">
                <a:latin typeface="Calibri"/>
                <a:cs typeface="Calibri"/>
              </a:rPr>
              <a:t>: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Once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selected,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5">
                <a:latin typeface="Calibri"/>
                <a:cs typeface="Calibri"/>
              </a:rPr>
              <a:t>runs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until </a:t>
            </a:r>
            <a:r>
              <a:rPr dirty="0" sz="2000" spc="-5">
                <a:latin typeface="Calibri"/>
                <a:cs typeface="Calibri"/>
              </a:rPr>
              <a:t>either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 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blocked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I/O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some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other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event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terminated.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Implementation:</a:t>
            </a:r>
            <a:endParaRPr sz="2400">
              <a:latin typeface="Calibri"/>
              <a:cs typeface="Calibri"/>
            </a:endParaRPr>
          </a:p>
          <a:p>
            <a:pPr lvl="1" marL="756285" marR="372745" indent="-287020">
              <a:lnSpc>
                <a:spcPct val="113999"/>
              </a:lnSpc>
              <a:spcBef>
                <a:spcPts val="36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>
                <a:latin typeface="Calibri"/>
                <a:cs typeface="Calibri"/>
              </a:rPr>
              <a:t>This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strategy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easily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implemented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by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FIFO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(First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First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Out)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queue.</a:t>
            </a:r>
            <a:endParaRPr sz="2000">
              <a:latin typeface="Calibri"/>
              <a:cs typeface="Calibri"/>
            </a:endParaRPr>
          </a:p>
          <a:p>
            <a:pPr lvl="1" marL="756285" marR="641985" indent="-287020">
              <a:lnSpc>
                <a:spcPct val="113999"/>
              </a:lnSpc>
              <a:spcBef>
                <a:spcPts val="5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>
                <a:latin typeface="Calibri"/>
                <a:cs typeface="Calibri"/>
              </a:rPr>
              <a:t>All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processes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queue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are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sorted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ascending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order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based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required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CPU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bursts.</a:t>
            </a:r>
            <a:endParaRPr sz="2000">
              <a:latin typeface="Calibri"/>
              <a:cs typeface="Calibri"/>
            </a:endParaRPr>
          </a:p>
          <a:p>
            <a:pPr lvl="1" marL="756285" marR="485775" indent="-287020">
              <a:lnSpc>
                <a:spcPct val="112500"/>
              </a:lnSpc>
              <a:spcBef>
                <a:spcPts val="66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>
                <a:latin typeface="Calibri"/>
                <a:cs typeface="Calibri"/>
              </a:rPr>
              <a:t>When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CPU </a:t>
            </a:r>
            <a:r>
              <a:rPr dirty="0" sz="2000" spc="-5">
                <a:latin typeface="Calibri"/>
                <a:cs typeface="Calibri"/>
              </a:rPr>
              <a:t>becomes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free,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from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35">
                <a:latin typeface="Calibri"/>
                <a:cs typeface="Calibri"/>
              </a:rPr>
              <a:t>first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position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</a:t>
            </a:r>
            <a:r>
              <a:rPr dirty="0" sz="2000">
                <a:latin typeface="Calibri"/>
                <a:cs typeface="Calibri"/>
              </a:rPr>
              <a:t> a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queue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selected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run.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0666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Shortest</a:t>
            </a:r>
            <a:r>
              <a:rPr dirty="0" u="none" spc="-65"/>
              <a:t> </a:t>
            </a:r>
            <a:r>
              <a:rPr dirty="0" u="none" spc="5"/>
              <a:t>Job</a:t>
            </a:r>
            <a:r>
              <a:rPr dirty="0" u="none" spc="-60"/>
              <a:t> </a:t>
            </a: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 spc="-5"/>
              <a:t>(SJF)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468582"/>
            <a:ext cx="1413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E</a:t>
            </a:r>
            <a:r>
              <a:rPr dirty="0" sz="2400" spc="-80">
                <a:latin typeface="Calibri"/>
                <a:cs typeface="Calibri"/>
              </a:rPr>
              <a:t>x</a:t>
            </a:r>
            <a:r>
              <a:rPr dirty="0" sz="2400">
                <a:latin typeface="Calibri"/>
                <a:cs typeface="Calibri"/>
              </a:rPr>
              <a:t>am</a:t>
            </a:r>
            <a:r>
              <a:rPr dirty="0" sz="2400" spc="10">
                <a:latin typeface="Calibri"/>
                <a:cs typeface="Calibri"/>
              </a:rPr>
              <a:t>p</a:t>
            </a:r>
            <a:r>
              <a:rPr dirty="0" sz="2400">
                <a:latin typeface="Calibri"/>
                <a:cs typeface="Calibri"/>
              </a:rPr>
              <a:t>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378" y="3920668"/>
            <a:ext cx="1790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G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nt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400" spc="15">
                <a:latin typeface="Calibri"/>
                <a:cs typeface="Calibri"/>
              </a:rPr>
              <a:t>C</a:t>
            </a:r>
            <a:r>
              <a:rPr dirty="0" sz="2400" spc="-15">
                <a:latin typeface="Calibri"/>
                <a:cs typeface="Calibri"/>
              </a:rPr>
              <a:t>h</a:t>
            </a:r>
            <a:r>
              <a:rPr dirty="0" sz="2400">
                <a:latin typeface="Calibri"/>
                <a:cs typeface="Calibri"/>
              </a:rPr>
              <a:t>art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883407" y="1588008"/>
          <a:ext cx="6343015" cy="2136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9325"/>
                <a:gridCol w="1870075"/>
                <a:gridCol w="3505200"/>
              </a:tblGrid>
              <a:tr h="6400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rr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49325" marR="163195" indent="-8070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∆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 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(CPU</a:t>
                      </a:r>
                      <a:r>
                        <a:rPr dirty="0" sz="180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Burst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3718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703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703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718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2871977" y="4527041"/>
            <a:ext cx="5053965" cy="524510"/>
            <a:chOff x="2871977" y="4527041"/>
            <a:chExt cx="5053965" cy="524510"/>
          </a:xfrm>
        </p:grpSpPr>
        <p:sp>
          <p:nvSpPr>
            <p:cNvPr id="17" name="object 17"/>
            <p:cNvSpPr/>
            <p:nvPr/>
          </p:nvSpPr>
          <p:spPr>
            <a:xfrm>
              <a:off x="5177028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38100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09082" y="4559807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 h="0">
                  <a:moveTo>
                    <a:pt x="0" y="0"/>
                  </a:moveTo>
                  <a:lnTo>
                    <a:pt x="38100" y="0"/>
                  </a:lnTo>
                </a:path>
                <a:path w="944879" h="0">
                  <a:moveTo>
                    <a:pt x="915923" y="0"/>
                  </a:moveTo>
                  <a:lnTo>
                    <a:pt x="944879" y="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91027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3810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911083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28956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72739" y="4559426"/>
              <a:ext cx="5052060" cy="14604"/>
            </a:xfrm>
            <a:custGeom>
              <a:avLst/>
              <a:gdLst/>
              <a:ahLst/>
              <a:cxnLst/>
              <a:rect l="l" t="t" r="r" b="b"/>
              <a:pathLst>
                <a:path w="5052059" h="14604">
                  <a:moveTo>
                    <a:pt x="0" y="14477"/>
                  </a:moveTo>
                  <a:lnTo>
                    <a:pt x="5052059" y="14477"/>
                  </a:lnTo>
                </a:path>
                <a:path w="5052059" h="14604">
                  <a:moveTo>
                    <a:pt x="0" y="0"/>
                  </a:moveTo>
                  <a:lnTo>
                    <a:pt x="5052059" y="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09082" y="5031485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 h="0">
                  <a:moveTo>
                    <a:pt x="0" y="0"/>
                  </a:moveTo>
                  <a:lnTo>
                    <a:pt x="38100" y="0"/>
                  </a:lnTo>
                </a:path>
                <a:path w="944879" h="0">
                  <a:moveTo>
                    <a:pt x="915923" y="0"/>
                  </a:moveTo>
                  <a:lnTo>
                    <a:pt x="944879" y="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72740" y="5002529"/>
              <a:ext cx="5052060" cy="43180"/>
            </a:xfrm>
            <a:custGeom>
              <a:avLst/>
              <a:gdLst/>
              <a:ahLst/>
              <a:cxnLst/>
              <a:rect l="l" t="t" r="r" b="b"/>
              <a:pathLst>
                <a:path w="5052059" h="43179">
                  <a:moveTo>
                    <a:pt x="5052060" y="0"/>
                  </a:moveTo>
                  <a:lnTo>
                    <a:pt x="0" y="0"/>
                  </a:lnTo>
                  <a:lnTo>
                    <a:pt x="0" y="14478"/>
                  </a:lnTo>
                  <a:lnTo>
                    <a:pt x="0" y="28206"/>
                  </a:lnTo>
                  <a:lnTo>
                    <a:pt x="0" y="42684"/>
                  </a:lnTo>
                  <a:lnTo>
                    <a:pt x="5052060" y="42684"/>
                  </a:lnTo>
                  <a:lnTo>
                    <a:pt x="5052060" y="28206"/>
                  </a:lnTo>
                  <a:lnTo>
                    <a:pt x="5052060" y="14478"/>
                  </a:lnTo>
                  <a:lnTo>
                    <a:pt x="5052060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910077" y="4608066"/>
            <a:ext cx="2247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P0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87535" y="4677916"/>
            <a:ext cx="9118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680720" algn="l"/>
              </a:tabLst>
            </a:pPr>
            <a:r>
              <a:rPr dirty="0" sz="1800" spc="-30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2	</a:t>
            </a:r>
            <a:r>
              <a:rPr dirty="0" sz="1800" spc="-30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96078" y="4606504"/>
            <a:ext cx="2700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4864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P1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93791" y="4573523"/>
            <a:ext cx="1363980" cy="457200"/>
          </a:xfrm>
          <a:custGeom>
            <a:avLst/>
            <a:gdLst/>
            <a:ahLst/>
            <a:cxnLst/>
            <a:rect l="l" t="t" r="r" b="b"/>
            <a:pathLst>
              <a:path w="1363979" h="457200">
                <a:moveTo>
                  <a:pt x="1363979" y="457200"/>
                </a:moveTo>
                <a:lnTo>
                  <a:pt x="0" y="457200"/>
                </a:lnTo>
                <a:lnTo>
                  <a:pt x="0" y="0"/>
                </a:lnTo>
                <a:lnTo>
                  <a:pt x="1363979" y="0"/>
                </a:lnTo>
                <a:lnTo>
                  <a:pt x="1363979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856959" y="5031779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030216" y="5043945"/>
            <a:ext cx="715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805" algn="l"/>
              </a:tabLst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0	</a:t>
            </a:r>
            <a:r>
              <a:rPr dirty="0" sz="1800" spc="-1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6958" y="5043945"/>
            <a:ext cx="2559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20638" y="5039369"/>
            <a:ext cx="25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0666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Shortest</a:t>
            </a:r>
            <a:r>
              <a:rPr dirty="0" u="none" spc="-65"/>
              <a:t> </a:t>
            </a:r>
            <a:r>
              <a:rPr dirty="0" u="none" spc="5"/>
              <a:t>Job</a:t>
            </a:r>
            <a:r>
              <a:rPr dirty="0" u="none" spc="-60"/>
              <a:t> </a:t>
            </a: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 spc="-5"/>
              <a:t>(SJF)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3710375"/>
            <a:ext cx="1790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G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nt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400" spc="15">
                <a:latin typeface="Calibri"/>
                <a:cs typeface="Calibri"/>
              </a:rPr>
              <a:t>C</a:t>
            </a:r>
            <a:r>
              <a:rPr dirty="0" sz="2400" spc="-15">
                <a:latin typeface="Calibri"/>
                <a:cs typeface="Calibri"/>
              </a:rPr>
              <a:t>h</a:t>
            </a:r>
            <a:r>
              <a:rPr dirty="0" sz="2400">
                <a:latin typeface="Calibri"/>
                <a:cs typeface="Calibri"/>
              </a:rPr>
              <a:t>art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28799" y="5434038"/>
            <a:ext cx="177800" cy="93726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240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240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43196" y="5434038"/>
            <a:ext cx="1209040" cy="93726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2400" spc="-20">
                <a:latin typeface="Calibri"/>
                <a:cs typeface="Calibri"/>
              </a:rPr>
              <a:t>1</a:t>
            </a:r>
            <a:r>
              <a:rPr dirty="0" sz="2400" spc="5">
                <a:latin typeface="Calibri"/>
                <a:cs typeface="Calibri"/>
              </a:rPr>
              <a:t>2</a:t>
            </a:r>
            <a:r>
              <a:rPr dirty="0" sz="2400" spc="-10">
                <a:latin typeface="Calibri"/>
                <a:cs typeface="Calibri"/>
              </a:rPr>
              <a:t>.</a:t>
            </a:r>
            <a:r>
              <a:rPr dirty="0" sz="2400" spc="-20">
                <a:latin typeface="Calibri"/>
                <a:cs typeface="Calibri"/>
              </a:rPr>
              <a:t>7</a:t>
            </a:r>
            <a:r>
              <a:rPr dirty="0" sz="2400">
                <a:latin typeface="Calibri"/>
                <a:cs typeface="Calibri"/>
              </a:rPr>
              <a:t>5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</a:t>
            </a:r>
            <a:r>
              <a:rPr dirty="0" sz="2400" spc="-5">
                <a:latin typeface="Calibri"/>
                <a:cs typeface="Calibri"/>
              </a:rPr>
              <a:t>s</a:t>
            </a:r>
            <a:r>
              <a:rPr dirty="0" sz="240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2400" spc="-10">
                <a:latin typeface="Calibri"/>
                <a:cs typeface="Calibri"/>
              </a:rPr>
              <a:t>7.25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71977" y="4527041"/>
            <a:ext cx="5053965" cy="524510"/>
            <a:chOff x="2871977" y="4527041"/>
            <a:chExt cx="5053965" cy="524510"/>
          </a:xfrm>
        </p:grpSpPr>
        <p:sp>
          <p:nvSpPr>
            <p:cNvPr id="17" name="object 17"/>
            <p:cNvSpPr/>
            <p:nvPr/>
          </p:nvSpPr>
          <p:spPr>
            <a:xfrm>
              <a:off x="5177028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38100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09082" y="4559807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 h="0">
                  <a:moveTo>
                    <a:pt x="0" y="0"/>
                  </a:moveTo>
                  <a:lnTo>
                    <a:pt x="38100" y="0"/>
                  </a:lnTo>
                </a:path>
                <a:path w="944879" h="0">
                  <a:moveTo>
                    <a:pt x="915923" y="0"/>
                  </a:moveTo>
                  <a:lnTo>
                    <a:pt x="944879" y="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91027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3810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911083" y="4546091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w="0" h="486410">
                  <a:moveTo>
                    <a:pt x="0" y="0"/>
                  </a:moveTo>
                  <a:lnTo>
                    <a:pt x="0" y="486156"/>
                  </a:lnTo>
                </a:path>
              </a:pathLst>
            </a:custGeom>
            <a:ln w="28956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72739" y="4559426"/>
              <a:ext cx="5052060" cy="14604"/>
            </a:xfrm>
            <a:custGeom>
              <a:avLst/>
              <a:gdLst/>
              <a:ahLst/>
              <a:cxnLst/>
              <a:rect l="l" t="t" r="r" b="b"/>
              <a:pathLst>
                <a:path w="5052059" h="14604">
                  <a:moveTo>
                    <a:pt x="0" y="14477"/>
                  </a:moveTo>
                  <a:lnTo>
                    <a:pt x="5052059" y="14477"/>
                  </a:lnTo>
                </a:path>
                <a:path w="5052059" h="14604">
                  <a:moveTo>
                    <a:pt x="0" y="0"/>
                  </a:moveTo>
                  <a:lnTo>
                    <a:pt x="5052059" y="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09082" y="5031485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 h="0">
                  <a:moveTo>
                    <a:pt x="0" y="0"/>
                  </a:moveTo>
                  <a:lnTo>
                    <a:pt x="38100" y="0"/>
                  </a:lnTo>
                </a:path>
                <a:path w="944879" h="0">
                  <a:moveTo>
                    <a:pt x="915923" y="0"/>
                  </a:moveTo>
                  <a:lnTo>
                    <a:pt x="944879" y="0"/>
                  </a:lnTo>
                </a:path>
              </a:pathLst>
            </a:custGeom>
            <a:ln w="31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72740" y="5002529"/>
              <a:ext cx="5052060" cy="43180"/>
            </a:xfrm>
            <a:custGeom>
              <a:avLst/>
              <a:gdLst/>
              <a:ahLst/>
              <a:cxnLst/>
              <a:rect l="l" t="t" r="r" b="b"/>
              <a:pathLst>
                <a:path w="5052059" h="43179">
                  <a:moveTo>
                    <a:pt x="5052060" y="0"/>
                  </a:moveTo>
                  <a:lnTo>
                    <a:pt x="0" y="0"/>
                  </a:lnTo>
                  <a:lnTo>
                    <a:pt x="0" y="14478"/>
                  </a:lnTo>
                  <a:lnTo>
                    <a:pt x="0" y="28206"/>
                  </a:lnTo>
                  <a:lnTo>
                    <a:pt x="0" y="42684"/>
                  </a:lnTo>
                  <a:lnTo>
                    <a:pt x="5052060" y="42684"/>
                  </a:lnTo>
                  <a:lnTo>
                    <a:pt x="5052060" y="28206"/>
                  </a:lnTo>
                  <a:lnTo>
                    <a:pt x="5052060" y="14478"/>
                  </a:lnTo>
                  <a:lnTo>
                    <a:pt x="5052060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287535" y="4677916"/>
            <a:ext cx="9118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680720" algn="l"/>
              </a:tabLst>
            </a:pPr>
            <a:r>
              <a:rPr dirty="0" sz="1800" spc="-30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2	</a:t>
            </a:r>
            <a:r>
              <a:rPr dirty="0" sz="1800" spc="-30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96078" y="4606504"/>
            <a:ext cx="2700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4864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P1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93791" y="4573523"/>
            <a:ext cx="1363980" cy="457200"/>
          </a:xfrm>
          <a:custGeom>
            <a:avLst/>
            <a:gdLst/>
            <a:ahLst/>
            <a:cxnLst/>
            <a:rect l="l" t="t" r="r" b="b"/>
            <a:pathLst>
              <a:path w="1363979" h="457200">
                <a:moveTo>
                  <a:pt x="1363979" y="457200"/>
                </a:moveTo>
                <a:lnTo>
                  <a:pt x="0" y="457200"/>
                </a:lnTo>
                <a:lnTo>
                  <a:pt x="0" y="0"/>
                </a:lnTo>
                <a:lnTo>
                  <a:pt x="1363979" y="0"/>
                </a:lnTo>
                <a:lnTo>
                  <a:pt x="1363979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426235" y="5043945"/>
            <a:ext cx="25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6378" y="4446506"/>
            <a:ext cx="5683250" cy="1929130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algn="ctr" marL="932815">
              <a:lnSpc>
                <a:spcPct val="100000"/>
              </a:lnSpc>
              <a:spcBef>
                <a:spcPts val="1370"/>
              </a:spcBef>
            </a:pPr>
            <a:r>
              <a:rPr dirty="0" sz="1800" spc="-10">
                <a:latin typeface="Calibri"/>
                <a:cs typeface="Calibri"/>
              </a:rPr>
              <a:t>P0</a:t>
            </a:r>
            <a:endParaRPr sz="1800">
              <a:latin typeface="Calibri"/>
              <a:cs typeface="Calibri"/>
            </a:endParaRPr>
          </a:p>
          <a:p>
            <a:pPr marL="2144395">
              <a:lnSpc>
                <a:spcPct val="100000"/>
              </a:lnSpc>
              <a:spcBef>
                <a:spcPts val="1275"/>
              </a:spcBef>
              <a:tabLst>
                <a:tab pos="4318000" algn="l"/>
                <a:tab pos="4777105" algn="l"/>
              </a:tabLst>
            </a:pPr>
            <a:r>
              <a:rPr dirty="0" baseline="3086" sz="2700">
                <a:latin typeface="Calibri"/>
                <a:cs typeface="Calibri"/>
              </a:rPr>
              <a:t>0	</a:t>
            </a:r>
            <a:r>
              <a:rPr dirty="0" sz="1800">
                <a:latin typeface="Calibri"/>
                <a:cs typeface="Calibri"/>
              </a:rPr>
              <a:t>10	</a:t>
            </a:r>
            <a:r>
              <a:rPr dirty="0" sz="1800" spc="-1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664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45">
                <a:latin typeface="Calibri"/>
                <a:cs typeface="Calibri"/>
              </a:rPr>
              <a:t>Turnaround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Time:</a:t>
            </a:r>
            <a:r>
              <a:rPr dirty="0" sz="2400" spc="2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(10+21+9+11)/4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Font typeface="Times New Roman"/>
              <a:buChar char="▪"/>
              <a:tabLst>
                <a:tab pos="354965" algn="l"/>
                <a:tab pos="355600" algn="l"/>
                <a:tab pos="3738245" algn="l"/>
              </a:tabLst>
            </a:pP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Waiting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Time:	(0+15+7+7)/4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20638" y="5039369"/>
            <a:ext cx="25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48373" y="2212101"/>
            <a:ext cx="1869439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1636395" algn="l"/>
              </a:tabLst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0	</a:t>
            </a: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81937" y="2212101"/>
            <a:ext cx="11620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48373" y="2600653"/>
            <a:ext cx="3606800" cy="617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1636395" algn="l"/>
                <a:tab pos="3376295" algn="l"/>
              </a:tabLst>
            </a:pPr>
            <a:r>
              <a:rPr dirty="0" sz="1800" spc="5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2	</a:t>
            </a:r>
            <a:r>
              <a:rPr dirty="0" sz="1800" spc="5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1	</a:t>
            </a:r>
            <a:r>
              <a:rPr dirty="0" sz="1800" spc="-1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tabLst>
                <a:tab pos="1693545" algn="l"/>
                <a:tab pos="3433445" algn="l"/>
              </a:tabLst>
            </a:pPr>
            <a:r>
              <a:rPr dirty="0" sz="1800">
                <a:latin typeface="Calibri"/>
                <a:cs typeface="Calibri"/>
              </a:rPr>
              <a:t>12	9	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76401" y="1467358"/>
            <a:ext cx="8553450" cy="2230120"/>
            <a:chOff x="676401" y="1467358"/>
            <a:chExt cx="8553450" cy="2230120"/>
          </a:xfrm>
        </p:grpSpPr>
        <p:sp>
          <p:nvSpPr>
            <p:cNvPr id="34" name="object 34"/>
            <p:cNvSpPr/>
            <p:nvPr/>
          </p:nvSpPr>
          <p:spPr>
            <a:xfrm>
              <a:off x="688847" y="1479804"/>
              <a:ext cx="2385060" cy="641985"/>
            </a:xfrm>
            <a:custGeom>
              <a:avLst/>
              <a:gdLst/>
              <a:ahLst/>
              <a:cxnLst/>
              <a:rect l="l" t="t" r="r" b="b"/>
              <a:pathLst>
                <a:path w="2385060" h="641985">
                  <a:moveTo>
                    <a:pt x="2385060" y="641603"/>
                  </a:moveTo>
                  <a:lnTo>
                    <a:pt x="0" y="641603"/>
                  </a:lnTo>
                  <a:lnTo>
                    <a:pt x="0" y="0"/>
                  </a:lnTo>
                  <a:lnTo>
                    <a:pt x="2385060" y="0"/>
                  </a:lnTo>
                  <a:lnTo>
                    <a:pt x="2385060" y="641603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8847" y="2121408"/>
              <a:ext cx="2385060" cy="394970"/>
            </a:xfrm>
            <a:custGeom>
              <a:avLst/>
              <a:gdLst/>
              <a:ahLst/>
              <a:cxnLst/>
              <a:rect l="l" t="t" r="r" b="b"/>
              <a:pathLst>
                <a:path w="2385060" h="394969">
                  <a:moveTo>
                    <a:pt x="2385060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385060" y="0"/>
                  </a:lnTo>
                  <a:lnTo>
                    <a:pt x="2385060" y="394716"/>
                  </a:lnTo>
                  <a:close/>
                </a:path>
              </a:pathLst>
            </a:custGeom>
            <a:solidFill>
              <a:srgbClr val="CFD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8847" y="2516124"/>
              <a:ext cx="2385060" cy="388620"/>
            </a:xfrm>
            <a:custGeom>
              <a:avLst/>
              <a:gdLst/>
              <a:ahLst/>
              <a:cxnLst/>
              <a:rect l="l" t="t" r="r" b="b"/>
              <a:pathLst>
                <a:path w="2385060" h="388619">
                  <a:moveTo>
                    <a:pt x="2385060" y="388619"/>
                  </a:moveTo>
                  <a:lnTo>
                    <a:pt x="0" y="388619"/>
                  </a:lnTo>
                  <a:lnTo>
                    <a:pt x="0" y="0"/>
                  </a:lnTo>
                  <a:lnTo>
                    <a:pt x="2385060" y="0"/>
                  </a:lnTo>
                  <a:lnTo>
                    <a:pt x="2385060" y="388619"/>
                  </a:lnTo>
                  <a:close/>
                </a:path>
              </a:pathLst>
            </a:custGeom>
            <a:solidFill>
              <a:srgbClr val="E8EB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88847" y="2904743"/>
              <a:ext cx="2385060" cy="388620"/>
            </a:xfrm>
            <a:custGeom>
              <a:avLst/>
              <a:gdLst/>
              <a:ahLst/>
              <a:cxnLst/>
              <a:rect l="l" t="t" r="r" b="b"/>
              <a:pathLst>
                <a:path w="2385060" h="388620">
                  <a:moveTo>
                    <a:pt x="2385060" y="388620"/>
                  </a:moveTo>
                  <a:lnTo>
                    <a:pt x="0" y="388620"/>
                  </a:lnTo>
                  <a:lnTo>
                    <a:pt x="0" y="0"/>
                  </a:lnTo>
                  <a:lnTo>
                    <a:pt x="2385060" y="0"/>
                  </a:lnTo>
                  <a:lnTo>
                    <a:pt x="2385060" y="388620"/>
                  </a:lnTo>
                  <a:close/>
                </a:path>
              </a:pathLst>
            </a:custGeom>
            <a:solidFill>
              <a:srgbClr val="CFD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8847" y="3293364"/>
              <a:ext cx="2385060" cy="388620"/>
            </a:xfrm>
            <a:custGeom>
              <a:avLst/>
              <a:gdLst/>
              <a:ahLst/>
              <a:cxnLst/>
              <a:rect l="l" t="t" r="r" b="b"/>
              <a:pathLst>
                <a:path w="2385060" h="388620">
                  <a:moveTo>
                    <a:pt x="2385060" y="388619"/>
                  </a:moveTo>
                  <a:lnTo>
                    <a:pt x="0" y="388619"/>
                  </a:lnTo>
                  <a:lnTo>
                    <a:pt x="0" y="0"/>
                  </a:lnTo>
                  <a:lnTo>
                    <a:pt x="2385060" y="0"/>
                  </a:lnTo>
                  <a:lnTo>
                    <a:pt x="2385060" y="388619"/>
                  </a:lnTo>
                  <a:close/>
                </a:path>
              </a:pathLst>
            </a:custGeom>
            <a:solidFill>
              <a:srgbClr val="E8EB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36775" y="1473708"/>
              <a:ext cx="2741930" cy="2214880"/>
            </a:xfrm>
            <a:custGeom>
              <a:avLst/>
              <a:gdLst/>
              <a:ahLst/>
              <a:cxnLst/>
              <a:rect l="l" t="t" r="r" b="b"/>
              <a:pathLst>
                <a:path w="2741929" h="2214879">
                  <a:moveTo>
                    <a:pt x="0" y="0"/>
                  </a:moveTo>
                  <a:lnTo>
                    <a:pt x="0" y="2214372"/>
                  </a:lnTo>
                </a:path>
                <a:path w="2741929" h="2214879">
                  <a:moveTo>
                    <a:pt x="1437132" y="0"/>
                  </a:moveTo>
                  <a:lnTo>
                    <a:pt x="1437132" y="2214372"/>
                  </a:lnTo>
                </a:path>
                <a:path w="2741929" h="2214879">
                  <a:moveTo>
                    <a:pt x="2741675" y="0"/>
                  </a:moveTo>
                  <a:lnTo>
                    <a:pt x="2741675" y="2214372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372356" y="2118106"/>
              <a:ext cx="1365885" cy="5080"/>
            </a:xfrm>
            <a:custGeom>
              <a:avLst/>
              <a:gdLst/>
              <a:ahLst/>
              <a:cxnLst/>
              <a:rect l="l" t="t" r="r" b="b"/>
              <a:pathLst>
                <a:path w="1365885" h="5080">
                  <a:moveTo>
                    <a:pt x="0" y="0"/>
                  </a:moveTo>
                  <a:lnTo>
                    <a:pt x="1365504" y="0"/>
                  </a:lnTo>
                </a:path>
                <a:path w="1365885" h="5080">
                  <a:moveTo>
                    <a:pt x="0" y="4572"/>
                  </a:moveTo>
                  <a:lnTo>
                    <a:pt x="1365504" y="4572"/>
                  </a:lnTo>
                </a:path>
              </a:pathLst>
            </a:custGeom>
            <a:ln w="3175">
              <a:solidFill>
                <a:srgbClr val="CFD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737860" y="2122677"/>
              <a:ext cx="3482340" cy="0"/>
            </a:xfrm>
            <a:custGeom>
              <a:avLst/>
              <a:gdLst/>
              <a:ahLst/>
              <a:cxnLst/>
              <a:rect l="l" t="t" r="r" b="b"/>
              <a:pathLst>
                <a:path w="3482340" h="0">
                  <a:moveTo>
                    <a:pt x="0" y="0"/>
                  </a:moveTo>
                  <a:lnTo>
                    <a:pt x="3482339" y="0"/>
                  </a:lnTo>
                </a:path>
              </a:pathLst>
            </a:custGeom>
            <a:ln w="6603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82751" y="1473708"/>
              <a:ext cx="8537575" cy="2217420"/>
            </a:xfrm>
            <a:custGeom>
              <a:avLst/>
              <a:gdLst/>
              <a:ahLst/>
              <a:cxnLst/>
              <a:rect l="l" t="t" r="r" b="b"/>
              <a:pathLst>
                <a:path w="8537575" h="2217420">
                  <a:moveTo>
                    <a:pt x="0" y="1042416"/>
                  </a:moveTo>
                  <a:lnTo>
                    <a:pt x="8537448" y="1042416"/>
                  </a:lnTo>
                </a:path>
                <a:path w="8537575" h="2217420">
                  <a:moveTo>
                    <a:pt x="0" y="1431035"/>
                  </a:moveTo>
                  <a:lnTo>
                    <a:pt x="8537448" y="1431035"/>
                  </a:lnTo>
                </a:path>
                <a:path w="8537575" h="2217420">
                  <a:moveTo>
                    <a:pt x="0" y="1819656"/>
                  </a:moveTo>
                  <a:lnTo>
                    <a:pt x="8537448" y="1819656"/>
                  </a:lnTo>
                </a:path>
                <a:path w="8537575" h="2217420">
                  <a:moveTo>
                    <a:pt x="6095" y="0"/>
                  </a:moveTo>
                  <a:lnTo>
                    <a:pt x="6095" y="2214372"/>
                  </a:lnTo>
                </a:path>
                <a:path w="8537575" h="2217420">
                  <a:moveTo>
                    <a:pt x="8531351" y="0"/>
                  </a:moveTo>
                  <a:lnTo>
                    <a:pt x="8531351" y="2217419"/>
                  </a:lnTo>
                </a:path>
                <a:path w="8537575" h="2217420">
                  <a:moveTo>
                    <a:pt x="0" y="6096"/>
                  </a:moveTo>
                  <a:lnTo>
                    <a:pt x="8537448" y="6096"/>
                  </a:lnTo>
                </a:path>
                <a:path w="8537575" h="2217420">
                  <a:moveTo>
                    <a:pt x="0" y="2208275"/>
                  </a:moveTo>
                  <a:lnTo>
                    <a:pt x="6964680" y="2208275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647432" y="3681984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 h="0">
                  <a:moveTo>
                    <a:pt x="0" y="0"/>
                  </a:moveTo>
                  <a:lnTo>
                    <a:pt x="1572767" y="0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694944" y="1485900"/>
            <a:ext cx="935990" cy="635635"/>
          </a:xfrm>
          <a:prstGeom prst="rect">
            <a:avLst/>
          </a:prstGeom>
          <a:solidFill>
            <a:srgbClr val="4F80BC"/>
          </a:solidFill>
        </p:spPr>
        <p:txBody>
          <a:bodyPr wrap="square" lIns="0" tIns="7620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6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42872" y="1485900"/>
            <a:ext cx="1424940" cy="635635"/>
          </a:xfrm>
          <a:prstGeom prst="rect">
            <a:avLst/>
          </a:prstGeom>
          <a:solidFill>
            <a:srgbClr val="4F80BC"/>
          </a:solidFill>
        </p:spPr>
        <p:txBody>
          <a:bodyPr wrap="square" lIns="0" tIns="7620" rIns="0" bIns="0" rtlCol="0" vert="horz">
            <a:spAutoFit/>
          </a:bodyPr>
          <a:lstStyle/>
          <a:p>
            <a:pPr marL="527050" marR="144145" indent="-391795">
              <a:lnSpc>
                <a:spcPct val="100000"/>
              </a:lnSpc>
              <a:spcBef>
                <a:spcPts val="60"/>
              </a:spcBef>
            </a:pP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rr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 spc="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 spc="-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(T0)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80004" y="1485900"/>
            <a:ext cx="1292860" cy="635635"/>
          </a:xfrm>
          <a:prstGeom prst="rect">
            <a:avLst/>
          </a:prstGeom>
          <a:solidFill>
            <a:srgbClr val="4F80BC"/>
          </a:solidFill>
        </p:spPr>
        <p:txBody>
          <a:bodyPr wrap="square" lIns="0" tIns="7620" rIns="0" bIns="0" rtlCol="0" vert="horz">
            <a:spAutoFit/>
          </a:bodyPr>
          <a:lstStyle/>
          <a:p>
            <a:pPr marL="450850" marR="142240" indent="-315595">
              <a:lnSpc>
                <a:spcPct val="100000"/>
              </a:lnSpc>
              <a:spcBef>
                <a:spcPts val="60"/>
              </a:spcBef>
            </a:pP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dirty="0" sz="1800" spc="-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(∆T)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4944" y="2121407"/>
            <a:ext cx="935990" cy="388620"/>
          </a:xfrm>
          <a:prstGeom prst="rect">
            <a:avLst/>
          </a:prstGeom>
          <a:solidFill>
            <a:srgbClr val="CFD6E8"/>
          </a:solidFill>
        </p:spPr>
        <p:txBody>
          <a:bodyPr wrap="square" lIns="0" tIns="2095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65"/>
              </a:spcBef>
            </a:pPr>
            <a:r>
              <a:rPr dirty="0" sz="1800" spc="-10">
                <a:latin typeface="Calibri"/>
                <a:cs typeface="Calibri"/>
              </a:rPr>
              <a:t>P0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42872" y="2121407"/>
            <a:ext cx="1424940" cy="388620"/>
          </a:xfrm>
          <a:prstGeom prst="rect">
            <a:avLst/>
          </a:prstGeom>
          <a:solidFill>
            <a:srgbClr val="CFD6E8"/>
          </a:solidFill>
        </p:spPr>
        <p:txBody>
          <a:bodyPr wrap="square" lIns="0" tIns="209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80004" y="2121407"/>
            <a:ext cx="1292860" cy="388620"/>
          </a:xfrm>
          <a:prstGeom prst="rect">
            <a:avLst/>
          </a:prstGeom>
          <a:solidFill>
            <a:srgbClr val="CFD6E8"/>
          </a:solidFill>
        </p:spPr>
        <p:txBody>
          <a:bodyPr wrap="square" lIns="0" tIns="209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dirty="0" sz="180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8848" y="2516124"/>
            <a:ext cx="948055" cy="388620"/>
          </a:xfrm>
          <a:prstGeom prst="rect">
            <a:avLst/>
          </a:prstGeom>
          <a:solidFill>
            <a:srgbClr val="E8EBF4"/>
          </a:solidFill>
          <a:ln w="12191">
            <a:solidFill>
              <a:srgbClr val="FFFFF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20"/>
              </a:spcBef>
            </a:pPr>
            <a:r>
              <a:rPr dirty="0" sz="1800" spc="-10">
                <a:latin typeface="Calibri"/>
                <a:cs typeface="Calibri"/>
              </a:rPr>
              <a:t>P1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36775" y="2516124"/>
            <a:ext cx="1437640" cy="388620"/>
          </a:xfrm>
          <a:prstGeom prst="rect">
            <a:avLst/>
          </a:prstGeom>
          <a:solidFill>
            <a:srgbClr val="E8EBF4"/>
          </a:solidFill>
          <a:ln w="12191">
            <a:solidFill>
              <a:srgbClr val="FFFFF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073907" y="2516124"/>
            <a:ext cx="1304925" cy="388620"/>
          </a:xfrm>
          <a:prstGeom prst="rect">
            <a:avLst/>
          </a:prstGeom>
          <a:solidFill>
            <a:srgbClr val="E8EBF4"/>
          </a:solidFill>
          <a:ln w="12192">
            <a:solidFill>
              <a:srgbClr val="FFFFF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8848" y="2904743"/>
            <a:ext cx="948055" cy="388620"/>
          </a:xfrm>
          <a:prstGeom prst="rect">
            <a:avLst/>
          </a:prstGeom>
          <a:solidFill>
            <a:srgbClr val="CFD6E8"/>
          </a:solidFill>
          <a:ln w="12191">
            <a:solidFill>
              <a:srgbClr val="FFFFF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20"/>
              </a:spcBef>
            </a:pPr>
            <a:r>
              <a:rPr dirty="0" sz="1800" spc="-10">
                <a:latin typeface="Calibri"/>
                <a:cs typeface="Calibri"/>
              </a:rPr>
              <a:t>P2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36775" y="2904743"/>
            <a:ext cx="1437640" cy="388620"/>
          </a:xfrm>
          <a:prstGeom prst="rect">
            <a:avLst/>
          </a:prstGeom>
          <a:solidFill>
            <a:srgbClr val="CFD6E8"/>
          </a:solidFill>
          <a:ln w="12191">
            <a:solidFill>
              <a:srgbClr val="FFFFF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73907" y="2904743"/>
            <a:ext cx="1304925" cy="388620"/>
          </a:xfrm>
          <a:prstGeom prst="rect">
            <a:avLst/>
          </a:prstGeom>
          <a:solidFill>
            <a:srgbClr val="CFD6E8"/>
          </a:solidFill>
          <a:ln w="12192">
            <a:solidFill>
              <a:srgbClr val="FFFFF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8848" y="3293364"/>
            <a:ext cx="948055" cy="388620"/>
          </a:xfrm>
          <a:prstGeom prst="rect">
            <a:avLst/>
          </a:prstGeom>
          <a:solidFill>
            <a:srgbClr val="E8EBF4"/>
          </a:solidFill>
          <a:ln w="12191">
            <a:solidFill>
              <a:srgbClr val="FFFFF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20"/>
              </a:spcBef>
            </a:pPr>
            <a:r>
              <a:rPr dirty="0" sz="1800" spc="-10">
                <a:latin typeface="Calibri"/>
                <a:cs typeface="Calibri"/>
              </a:rPr>
              <a:t>P3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36775" y="3293364"/>
            <a:ext cx="1437640" cy="388620"/>
          </a:xfrm>
          <a:prstGeom prst="rect">
            <a:avLst/>
          </a:prstGeom>
          <a:solidFill>
            <a:srgbClr val="E8EBF4"/>
          </a:solidFill>
          <a:ln w="12191">
            <a:solidFill>
              <a:srgbClr val="FFFFF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907" y="3293364"/>
            <a:ext cx="1304925" cy="388620"/>
          </a:xfrm>
          <a:prstGeom prst="rect">
            <a:avLst/>
          </a:prstGeom>
          <a:solidFill>
            <a:srgbClr val="E8EBF4"/>
          </a:solidFill>
          <a:ln w="12192">
            <a:solidFill>
              <a:srgbClr val="FFFFF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48373" y="3377980"/>
            <a:ext cx="354965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1636395" algn="l"/>
                <a:tab pos="3433445" algn="l"/>
              </a:tabLst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6	</a:t>
            </a: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1	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386059" y="1466608"/>
            <a:ext cx="4834255" cy="2218690"/>
          </a:xfrm>
          <a:custGeom>
            <a:avLst/>
            <a:gdLst/>
            <a:ahLst/>
            <a:cxnLst/>
            <a:rect l="l" t="t" r="r" b="b"/>
            <a:pathLst>
              <a:path w="4834255" h="2218690">
                <a:moveTo>
                  <a:pt x="4834140" y="660908"/>
                </a:moveTo>
                <a:lnTo>
                  <a:pt x="3270504" y="660908"/>
                </a:lnTo>
                <a:lnTo>
                  <a:pt x="3270504" y="685800"/>
                </a:lnTo>
                <a:lnTo>
                  <a:pt x="0" y="685800"/>
                </a:lnTo>
                <a:lnTo>
                  <a:pt x="0" y="1032510"/>
                </a:lnTo>
                <a:lnTo>
                  <a:pt x="3270504" y="1032510"/>
                </a:lnTo>
                <a:lnTo>
                  <a:pt x="3270504" y="1033780"/>
                </a:lnTo>
                <a:lnTo>
                  <a:pt x="0" y="1033780"/>
                </a:lnTo>
                <a:lnTo>
                  <a:pt x="0" y="1784350"/>
                </a:lnTo>
                <a:lnTo>
                  <a:pt x="3270504" y="1784350"/>
                </a:lnTo>
                <a:lnTo>
                  <a:pt x="3270504" y="1788160"/>
                </a:lnTo>
                <a:lnTo>
                  <a:pt x="0" y="1788160"/>
                </a:lnTo>
                <a:lnTo>
                  <a:pt x="0" y="2213610"/>
                </a:lnTo>
                <a:lnTo>
                  <a:pt x="0" y="2214880"/>
                </a:lnTo>
                <a:lnTo>
                  <a:pt x="1350264" y="2214880"/>
                </a:lnTo>
                <a:lnTo>
                  <a:pt x="1350264" y="2218690"/>
                </a:lnTo>
                <a:lnTo>
                  <a:pt x="3270504" y="2218690"/>
                </a:lnTo>
                <a:lnTo>
                  <a:pt x="3270504" y="2214880"/>
                </a:lnTo>
                <a:lnTo>
                  <a:pt x="3270504" y="2213610"/>
                </a:lnTo>
                <a:lnTo>
                  <a:pt x="4834140" y="2213610"/>
                </a:lnTo>
                <a:lnTo>
                  <a:pt x="4834140" y="1033780"/>
                </a:lnTo>
                <a:lnTo>
                  <a:pt x="4834140" y="660908"/>
                </a:lnTo>
                <a:close/>
              </a:path>
              <a:path w="4834255" h="2218690">
                <a:moveTo>
                  <a:pt x="4834140" y="0"/>
                </a:moveTo>
                <a:lnTo>
                  <a:pt x="1350264" y="0"/>
                </a:lnTo>
                <a:lnTo>
                  <a:pt x="1350264" y="19050"/>
                </a:lnTo>
                <a:lnTo>
                  <a:pt x="0" y="19050"/>
                </a:lnTo>
                <a:lnTo>
                  <a:pt x="0" y="652780"/>
                </a:lnTo>
                <a:lnTo>
                  <a:pt x="0" y="657860"/>
                </a:lnTo>
                <a:lnTo>
                  <a:pt x="3270504" y="657860"/>
                </a:lnTo>
                <a:lnTo>
                  <a:pt x="3270504" y="652780"/>
                </a:lnTo>
                <a:lnTo>
                  <a:pt x="4834140" y="652780"/>
                </a:lnTo>
                <a:lnTo>
                  <a:pt x="4834140" y="19050"/>
                </a:lnTo>
                <a:lnTo>
                  <a:pt x="48341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0666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Shortest</a:t>
            </a:r>
            <a:r>
              <a:rPr dirty="0" u="none" spc="-65"/>
              <a:t> </a:t>
            </a:r>
            <a:r>
              <a:rPr dirty="0" u="none" spc="5"/>
              <a:t>Job</a:t>
            </a:r>
            <a:r>
              <a:rPr dirty="0" u="none" spc="-60"/>
              <a:t> </a:t>
            </a:r>
            <a:r>
              <a:rPr dirty="0" u="none" spc="-20"/>
              <a:t>First</a:t>
            </a:r>
            <a:r>
              <a:rPr dirty="0" u="none" spc="-60"/>
              <a:t> </a:t>
            </a:r>
            <a:r>
              <a:rPr dirty="0" u="none" spc="-5"/>
              <a:t>(SJF)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27932"/>
            <a:ext cx="7934959" cy="2666365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Advantages: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b="1">
                <a:latin typeface="Calibri"/>
                <a:cs typeface="Calibri"/>
              </a:rPr>
              <a:t>Less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waiting</a:t>
            </a:r>
            <a:r>
              <a:rPr dirty="0" sz="2000" spc="-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time</a:t>
            </a:r>
            <a:r>
              <a:rPr dirty="0" sz="200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 b="1">
                <a:latin typeface="Calibri"/>
                <a:cs typeface="Calibri"/>
              </a:rPr>
              <a:t>Good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response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short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processes</a:t>
            </a:r>
            <a:r>
              <a:rPr dirty="0" sz="2000" spc="-5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Disadvantages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>
                <a:latin typeface="Calibri"/>
                <a:cs typeface="Calibri"/>
              </a:rPr>
              <a:t>It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 </a:t>
            </a:r>
            <a:r>
              <a:rPr dirty="0" sz="2000" b="1">
                <a:latin typeface="Calibri"/>
                <a:cs typeface="Calibri"/>
              </a:rPr>
              <a:t>difficult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to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estimate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time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required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complete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execution.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 b="1">
                <a:latin typeface="Calibri"/>
                <a:cs typeface="Calibri"/>
              </a:rPr>
              <a:t>Starvation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is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possible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for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long</a:t>
            </a:r>
            <a:r>
              <a:rPr dirty="0" sz="2000" spc="-10" b="1">
                <a:latin typeface="Calibri"/>
                <a:cs typeface="Calibri"/>
              </a:rPr>
              <a:t> process</a:t>
            </a:r>
            <a:r>
              <a:rPr dirty="0" sz="2000" spc="-10">
                <a:latin typeface="Calibri"/>
                <a:cs typeface="Calibri"/>
              </a:rPr>
              <a:t>.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Long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may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wait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75">
                <a:latin typeface="Calibri"/>
                <a:cs typeface="Calibri"/>
              </a:rPr>
              <a:t>forever.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52" y="622868"/>
            <a:ext cx="69494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15"/>
              <a:t>Shortest</a:t>
            </a:r>
            <a:r>
              <a:rPr dirty="0" u="none" sz="3600" spc="-130"/>
              <a:t> </a:t>
            </a:r>
            <a:r>
              <a:rPr dirty="0" u="none" sz="3600" spc="-10"/>
              <a:t>Remaining</a:t>
            </a:r>
            <a:r>
              <a:rPr dirty="0" u="none" sz="3600" spc="-80"/>
              <a:t> </a:t>
            </a:r>
            <a:r>
              <a:rPr dirty="0" u="none" sz="3600"/>
              <a:t>Time</a:t>
            </a:r>
            <a:r>
              <a:rPr dirty="0" u="none" sz="3600" spc="-100"/>
              <a:t> </a:t>
            </a:r>
            <a:r>
              <a:rPr dirty="0" u="none" sz="3600" spc="-10"/>
              <a:t>Next</a:t>
            </a:r>
            <a:r>
              <a:rPr dirty="0" u="none" sz="3600" spc="-55"/>
              <a:t> </a:t>
            </a:r>
            <a:r>
              <a:rPr dirty="0" u="none" sz="3600" spc="-15"/>
              <a:t>(SRTN)</a:t>
            </a:r>
            <a:endParaRPr sz="36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468" y="1376940"/>
            <a:ext cx="8514715" cy="527875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5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Selection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criteria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lvl="1" marL="756285" marR="274955" indent="-287020">
              <a:lnSpc>
                <a:spcPct val="103899"/>
              </a:lnSpc>
              <a:spcBef>
                <a:spcPts val="47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1900" spc="-15">
                <a:latin typeface="Calibri"/>
                <a:cs typeface="Calibri"/>
              </a:rPr>
              <a:t>The </a:t>
            </a:r>
            <a:r>
              <a:rPr dirty="0" sz="1900" spc="-20">
                <a:latin typeface="Calibri"/>
                <a:cs typeface="Calibri"/>
              </a:rPr>
              <a:t>process, </a:t>
            </a:r>
            <a:r>
              <a:rPr dirty="0" sz="2300" b="1">
                <a:latin typeface="Calibri"/>
                <a:cs typeface="Calibri"/>
              </a:rPr>
              <a:t>whose </a:t>
            </a:r>
            <a:r>
              <a:rPr dirty="0" sz="2300" spc="-15" b="1">
                <a:latin typeface="Calibri"/>
                <a:cs typeface="Calibri"/>
              </a:rPr>
              <a:t>remaining </a:t>
            </a:r>
            <a:r>
              <a:rPr dirty="0" sz="2300" spc="-5" b="1">
                <a:latin typeface="Calibri"/>
                <a:cs typeface="Calibri"/>
              </a:rPr>
              <a:t>run time </a:t>
            </a:r>
            <a:r>
              <a:rPr dirty="0" sz="2300" spc="-10" b="1">
                <a:latin typeface="Calibri"/>
                <a:cs typeface="Calibri"/>
              </a:rPr>
              <a:t>is shortest</a:t>
            </a:r>
            <a:r>
              <a:rPr dirty="0" sz="1900" spc="-10">
                <a:latin typeface="Calibri"/>
                <a:cs typeface="Calibri"/>
              </a:rPr>
              <a:t>, </a:t>
            </a:r>
            <a:r>
              <a:rPr dirty="0" sz="1900" spc="-15">
                <a:latin typeface="Calibri"/>
                <a:cs typeface="Calibri"/>
              </a:rPr>
              <a:t>is </a:t>
            </a:r>
            <a:r>
              <a:rPr dirty="0" sz="2300" b="1">
                <a:latin typeface="Calibri"/>
                <a:cs typeface="Calibri"/>
              </a:rPr>
              <a:t>served </a:t>
            </a:r>
            <a:r>
              <a:rPr dirty="0" sz="2300" spc="-20" b="1">
                <a:latin typeface="Calibri"/>
                <a:cs typeface="Calibri"/>
              </a:rPr>
              <a:t>first</a:t>
            </a:r>
            <a:r>
              <a:rPr dirty="0" sz="1900" spc="-20">
                <a:latin typeface="Calibri"/>
                <a:cs typeface="Calibri"/>
              </a:rPr>
              <a:t>. </a:t>
            </a:r>
            <a:r>
              <a:rPr dirty="0" sz="1900" spc="-415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This</a:t>
            </a:r>
            <a:r>
              <a:rPr dirty="0" sz="1900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is </a:t>
            </a:r>
            <a:r>
              <a:rPr dirty="0" sz="1900" spc="-5">
                <a:latin typeface="Calibri"/>
                <a:cs typeface="Calibri"/>
              </a:rPr>
              <a:t>a</a:t>
            </a:r>
            <a:r>
              <a:rPr dirty="0" sz="1900" spc="5">
                <a:latin typeface="Calibri"/>
                <a:cs typeface="Calibri"/>
              </a:rPr>
              <a:t> </a:t>
            </a:r>
            <a:r>
              <a:rPr dirty="0" sz="2300" spc="-20" b="1">
                <a:latin typeface="Calibri"/>
                <a:cs typeface="Calibri"/>
              </a:rPr>
              <a:t>preemptive</a:t>
            </a:r>
            <a:r>
              <a:rPr dirty="0" sz="2300" b="1">
                <a:latin typeface="Calibri"/>
                <a:cs typeface="Calibri"/>
              </a:rPr>
              <a:t> </a:t>
            </a:r>
            <a:r>
              <a:rPr dirty="0" sz="2300" spc="-20" b="1">
                <a:latin typeface="Calibri"/>
                <a:cs typeface="Calibri"/>
              </a:rPr>
              <a:t>version</a:t>
            </a:r>
            <a:r>
              <a:rPr dirty="0" sz="2300" spc="-3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of</a:t>
            </a:r>
            <a:r>
              <a:rPr dirty="0" sz="2300" spc="15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SJF</a:t>
            </a:r>
            <a:r>
              <a:rPr dirty="0" sz="2300" spc="-15" b="1">
                <a:latin typeface="Calibri"/>
                <a:cs typeface="Calibri"/>
              </a:rPr>
              <a:t> </a:t>
            </a:r>
            <a:r>
              <a:rPr dirty="0" sz="2300" spc="-5" b="1">
                <a:latin typeface="Calibri"/>
                <a:cs typeface="Calibri"/>
              </a:rPr>
              <a:t>scheduling</a:t>
            </a:r>
            <a:r>
              <a:rPr dirty="0" sz="1900" spc="-5"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Decision</a:t>
            </a:r>
            <a:r>
              <a:rPr dirty="0" sz="2200" spc="-1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Mode:</a:t>
            </a:r>
            <a:endParaRPr sz="2200">
              <a:latin typeface="Calibri"/>
              <a:cs typeface="Calibri"/>
            </a:endParaRPr>
          </a:p>
          <a:p>
            <a:pPr lvl="1" marL="756285" marR="302895" indent="-287020">
              <a:lnSpc>
                <a:spcPct val="104500"/>
              </a:lnSpc>
              <a:spcBef>
                <a:spcPts val="47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300" spc="-10" b="1">
                <a:latin typeface="Calibri"/>
                <a:cs typeface="Calibri"/>
              </a:rPr>
              <a:t>Preemptive</a:t>
            </a:r>
            <a:r>
              <a:rPr dirty="0" sz="1900" spc="-10">
                <a:latin typeface="Calibri"/>
                <a:cs typeface="Calibri"/>
              </a:rPr>
              <a:t>:</a:t>
            </a:r>
            <a:r>
              <a:rPr dirty="0" sz="1900" spc="-5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When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a</a:t>
            </a:r>
            <a:r>
              <a:rPr dirty="0" sz="1900" spc="-10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new</a:t>
            </a:r>
            <a:r>
              <a:rPr dirty="0" sz="1900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process</a:t>
            </a:r>
            <a:r>
              <a:rPr dirty="0" sz="1900" spc="-30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arrives,</a:t>
            </a:r>
            <a:r>
              <a:rPr dirty="0" sz="1900" spc="55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its</a:t>
            </a:r>
            <a:r>
              <a:rPr dirty="0" sz="1900" spc="-30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total</a:t>
            </a:r>
            <a:r>
              <a:rPr dirty="0" sz="1900" spc="-1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time is</a:t>
            </a:r>
            <a:r>
              <a:rPr dirty="0" sz="1900" spc="-10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compared</a:t>
            </a:r>
            <a:r>
              <a:rPr dirty="0" sz="1900" spc="20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to</a:t>
            </a:r>
            <a:r>
              <a:rPr dirty="0" sz="1900" spc="-25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the </a:t>
            </a:r>
            <a:r>
              <a:rPr dirty="0" sz="1900" spc="-415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current</a:t>
            </a:r>
            <a:r>
              <a:rPr dirty="0" sz="1900" spc="-10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process</a:t>
            </a:r>
            <a:r>
              <a:rPr dirty="0" sz="1900" spc="-1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remaining</a:t>
            </a:r>
            <a:r>
              <a:rPr dirty="0" sz="1900" spc="6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run</a:t>
            </a:r>
            <a:r>
              <a:rPr dirty="0" sz="1900" spc="-5">
                <a:latin typeface="Calibri"/>
                <a:cs typeface="Calibri"/>
              </a:rPr>
              <a:t> time.</a:t>
            </a:r>
            <a:endParaRPr sz="1900">
              <a:latin typeface="Calibri"/>
              <a:cs typeface="Calibri"/>
            </a:endParaRPr>
          </a:p>
          <a:p>
            <a:pPr lvl="1" marL="756285" marR="707390" indent="-287020">
              <a:lnSpc>
                <a:spcPct val="103699"/>
              </a:lnSpc>
              <a:spcBef>
                <a:spcPts val="42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1900" spc="-5">
                <a:latin typeface="Calibri"/>
                <a:cs typeface="Calibri"/>
              </a:rPr>
              <a:t>If</a:t>
            </a:r>
            <a:r>
              <a:rPr dirty="0" sz="1900" spc="-25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the </a:t>
            </a:r>
            <a:r>
              <a:rPr dirty="0" sz="1900" spc="-15">
                <a:latin typeface="Calibri"/>
                <a:cs typeface="Calibri"/>
              </a:rPr>
              <a:t>new</a:t>
            </a:r>
            <a:r>
              <a:rPr dirty="0" sz="1900" spc="35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process</a:t>
            </a:r>
            <a:r>
              <a:rPr dirty="0" sz="1900" spc="-3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needs</a:t>
            </a:r>
            <a:r>
              <a:rPr dirty="0" sz="1900" spc="5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less</a:t>
            </a:r>
            <a:r>
              <a:rPr dirty="0" sz="1900" spc="-15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time </a:t>
            </a:r>
            <a:r>
              <a:rPr dirty="0" sz="1900" spc="-20">
                <a:latin typeface="Calibri"/>
                <a:cs typeface="Calibri"/>
              </a:rPr>
              <a:t>to</a:t>
            </a:r>
            <a:r>
              <a:rPr dirty="0" sz="1900" spc="-25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finish</a:t>
            </a:r>
            <a:r>
              <a:rPr dirty="0" sz="1900" spc="15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than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the</a:t>
            </a:r>
            <a:r>
              <a:rPr dirty="0" sz="1900" spc="15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current</a:t>
            </a:r>
            <a:r>
              <a:rPr dirty="0" sz="1900" spc="1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process,</a:t>
            </a:r>
            <a:r>
              <a:rPr dirty="0" sz="1900" spc="1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the </a:t>
            </a:r>
            <a:r>
              <a:rPr dirty="0" sz="1900" spc="-415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current</a:t>
            </a:r>
            <a:r>
              <a:rPr dirty="0" sz="1900" spc="1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process</a:t>
            </a:r>
            <a:r>
              <a:rPr dirty="0" sz="1900" spc="-55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is</a:t>
            </a:r>
            <a:r>
              <a:rPr dirty="0" sz="1900" spc="-15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suspended</a:t>
            </a:r>
            <a:r>
              <a:rPr dirty="0" sz="1900" spc="-45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and</a:t>
            </a:r>
            <a:r>
              <a:rPr dirty="0" sz="1900" spc="-5">
                <a:latin typeface="Calibri"/>
                <a:cs typeface="Calibri"/>
              </a:rPr>
              <a:t> the </a:t>
            </a:r>
            <a:r>
              <a:rPr dirty="0" sz="1900" spc="-15">
                <a:latin typeface="Calibri"/>
                <a:cs typeface="Calibri"/>
              </a:rPr>
              <a:t>new</a:t>
            </a:r>
            <a:r>
              <a:rPr dirty="0" sz="1900" spc="15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job</a:t>
            </a:r>
            <a:r>
              <a:rPr dirty="0" sz="1900" spc="-5">
                <a:latin typeface="Calibri"/>
                <a:cs typeface="Calibri"/>
              </a:rPr>
              <a:t> is</a:t>
            </a:r>
            <a:r>
              <a:rPr dirty="0" sz="1900" spc="-35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started.</a:t>
            </a:r>
            <a:endParaRPr sz="19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200" spc="-25">
                <a:latin typeface="Calibri"/>
                <a:cs typeface="Calibri"/>
              </a:rPr>
              <a:t>Implementation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lvl="1" marL="756285" indent="-28765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1900" spc="-15">
                <a:latin typeface="Calibri"/>
                <a:cs typeface="Calibri"/>
              </a:rPr>
              <a:t>This</a:t>
            </a:r>
            <a:r>
              <a:rPr dirty="0" sz="1900">
                <a:latin typeface="Calibri"/>
                <a:cs typeface="Calibri"/>
              </a:rPr>
              <a:t> </a:t>
            </a:r>
            <a:r>
              <a:rPr dirty="0" sz="1900" spc="-30">
                <a:latin typeface="Calibri"/>
                <a:cs typeface="Calibri"/>
              </a:rPr>
              <a:t>strategy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can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also</a:t>
            </a:r>
            <a:r>
              <a:rPr dirty="0" sz="1900" spc="-3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be</a:t>
            </a:r>
            <a:r>
              <a:rPr dirty="0" sz="1900" spc="-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implemented</a:t>
            </a:r>
            <a:r>
              <a:rPr dirty="0" sz="1900" spc="5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by</a:t>
            </a:r>
            <a:r>
              <a:rPr dirty="0" sz="1900" spc="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using</a:t>
            </a:r>
            <a:r>
              <a:rPr dirty="0" sz="1900" spc="20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sorted</a:t>
            </a:r>
            <a:r>
              <a:rPr dirty="0" sz="1900" spc="35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FIFO</a:t>
            </a:r>
            <a:r>
              <a:rPr dirty="0" sz="1900" spc="-40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queue.</a:t>
            </a:r>
            <a:endParaRPr sz="1900">
              <a:latin typeface="Calibri"/>
              <a:cs typeface="Calibri"/>
            </a:endParaRPr>
          </a:p>
          <a:p>
            <a:pPr lvl="1" marL="756285" marR="902335" indent="-287020">
              <a:lnSpc>
                <a:spcPct val="103899"/>
              </a:lnSpc>
              <a:spcBef>
                <a:spcPts val="37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1900" spc="-10">
                <a:latin typeface="Calibri"/>
                <a:cs typeface="Calibri"/>
              </a:rPr>
              <a:t>All</a:t>
            </a:r>
            <a:r>
              <a:rPr dirty="0" sz="1900" spc="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processes</a:t>
            </a:r>
            <a:r>
              <a:rPr dirty="0" sz="1900" spc="5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in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a</a:t>
            </a:r>
            <a:r>
              <a:rPr dirty="0" sz="1900" spc="10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queue</a:t>
            </a:r>
            <a:r>
              <a:rPr dirty="0" sz="1900" spc="30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are</a:t>
            </a:r>
            <a:r>
              <a:rPr dirty="0" sz="1900" spc="10">
                <a:latin typeface="Calibri"/>
                <a:cs typeface="Calibri"/>
              </a:rPr>
              <a:t> </a:t>
            </a:r>
            <a:r>
              <a:rPr dirty="0" sz="2300" spc="-5" b="1">
                <a:latin typeface="Calibri"/>
                <a:cs typeface="Calibri"/>
              </a:rPr>
              <a:t>sorted</a:t>
            </a:r>
            <a:r>
              <a:rPr dirty="0" sz="2300" spc="-25" b="1">
                <a:latin typeface="Calibri"/>
                <a:cs typeface="Calibri"/>
              </a:rPr>
              <a:t> </a:t>
            </a:r>
            <a:r>
              <a:rPr dirty="0" sz="2300" spc="5" b="1">
                <a:latin typeface="Calibri"/>
                <a:cs typeface="Calibri"/>
              </a:rPr>
              <a:t>in</a:t>
            </a:r>
            <a:r>
              <a:rPr dirty="0" sz="2300" spc="-25" b="1">
                <a:latin typeface="Calibri"/>
                <a:cs typeface="Calibri"/>
              </a:rPr>
              <a:t> </a:t>
            </a:r>
            <a:r>
              <a:rPr dirty="0" sz="2300" spc="-5" b="1">
                <a:latin typeface="Calibri"/>
                <a:cs typeface="Calibri"/>
              </a:rPr>
              <a:t>ascending</a:t>
            </a:r>
            <a:r>
              <a:rPr dirty="0" sz="2300" spc="-45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order</a:t>
            </a:r>
            <a:r>
              <a:rPr dirty="0" sz="2300" spc="-25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on</a:t>
            </a:r>
            <a:r>
              <a:rPr dirty="0" sz="2300" spc="-10" b="1">
                <a:latin typeface="Calibri"/>
                <a:cs typeface="Calibri"/>
              </a:rPr>
              <a:t> </a:t>
            </a:r>
            <a:r>
              <a:rPr dirty="0" sz="2300" spc="-5" b="1">
                <a:latin typeface="Calibri"/>
                <a:cs typeface="Calibri"/>
              </a:rPr>
              <a:t>their </a:t>
            </a:r>
            <a:r>
              <a:rPr dirty="0" sz="2300" spc="-505" b="1">
                <a:latin typeface="Calibri"/>
                <a:cs typeface="Calibri"/>
              </a:rPr>
              <a:t> </a:t>
            </a:r>
            <a:r>
              <a:rPr dirty="0" sz="2300" spc="-15" b="1">
                <a:latin typeface="Calibri"/>
                <a:cs typeface="Calibri"/>
              </a:rPr>
              <a:t>remaining</a:t>
            </a:r>
            <a:r>
              <a:rPr dirty="0" sz="2300" spc="-30" b="1">
                <a:latin typeface="Calibri"/>
                <a:cs typeface="Calibri"/>
              </a:rPr>
              <a:t> </a:t>
            </a:r>
            <a:r>
              <a:rPr dirty="0" sz="2300" spc="-5" b="1">
                <a:latin typeface="Calibri"/>
                <a:cs typeface="Calibri"/>
              </a:rPr>
              <a:t>run</a:t>
            </a:r>
            <a:r>
              <a:rPr dirty="0" sz="2300" spc="-10" b="1">
                <a:latin typeface="Calibri"/>
                <a:cs typeface="Calibri"/>
              </a:rPr>
              <a:t> </a:t>
            </a:r>
            <a:r>
              <a:rPr dirty="0" sz="2300" spc="-5" b="1">
                <a:latin typeface="Calibri"/>
                <a:cs typeface="Calibri"/>
              </a:rPr>
              <a:t>time</a:t>
            </a:r>
            <a:r>
              <a:rPr dirty="0" sz="1900" spc="-5"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 lvl="1" marL="756285" marR="5080" indent="-287020">
              <a:lnSpc>
                <a:spcPct val="104200"/>
              </a:lnSpc>
              <a:spcBef>
                <a:spcPts val="64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1900" spc="-5">
                <a:latin typeface="Calibri"/>
                <a:cs typeface="Calibri"/>
              </a:rPr>
              <a:t>When</a:t>
            </a:r>
            <a:r>
              <a:rPr dirty="0" sz="1900" spc="-25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CPU</a:t>
            </a:r>
            <a:r>
              <a:rPr dirty="0" sz="1900" spc="2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becomes</a:t>
            </a:r>
            <a:r>
              <a:rPr dirty="0" sz="1900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free,</a:t>
            </a:r>
            <a:r>
              <a:rPr dirty="0" sz="1900" spc="1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a</a:t>
            </a:r>
            <a:r>
              <a:rPr dirty="0" sz="1900" spc="-10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process</a:t>
            </a:r>
            <a:r>
              <a:rPr dirty="0" sz="1900" spc="-35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from </a:t>
            </a:r>
            <a:r>
              <a:rPr dirty="0" sz="1900" spc="-10">
                <a:latin typeface="Calibri"/>
                <a:cs typeface="Calibri"/>
              </a:rPr>
              <a:t>the</a:t>
            </a:r>
            <a:r>
              <a:rPr dirty="0" sz="1900" spc="15">
                <a:latin typeface="Calibri"/>
                <a:cs typeface="Calibri"/>
              </a:rPr>
              <a:t> </a:t>
            </a:r>
            <a:r>
              <a:rPr dirty="0" sz="1900" spc="-35">
                <a:latin typeface="Calibri"/>
                <a:cs typeface="Calibri"/>
              </a:rPr>
              <a:t>first</a:t>
            </a:r>
            <a:r>
              <a:rPr dirty="0" sz="1900" spc="-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position</a:t>
            </a:r>
            <a:r>
              <a:rPr dirty="0" sz="1900" spc="55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in</a:t>
            </a:r>
            <a:r>
              <a:rPr dirty="0" sz="1900" spc="2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a</a:t>
            </a:r>
            <a:r>
              <a:rPr dirty="0" sz="1900" spc="5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queue</a:t>
            </a:r>
            <a:r>
              <a:rPr dirty="0" sz="1900" spc="35">
                <a:latin typeface="Calibri"/>
                <a:cs typeface="Calibri"/>
              </a:rPr>
              <a:t> </a:t>
            </a:r>
            <a:r>
              <a:rPr dirty="0" sz="1900" spc="-15">
                <a:latin typeface="Calibri"/>
                <a:cs typeface="Calibri"/>
              </a:rPr>
              <a:t>is</a:t>
            </a:r>
            <a:r>
              <a:rPr dirty="0" sz="1900" spc="-1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selected </a:t>
            </a:r>
            <a:r>
              <a:rPr dirty="0" sz="1900" spc="-41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to</a:t>
            </a:r>
            <a:r>
              <a:rPr dirty="0" sz="1900" spc="-70">
                <a:latin typeface="Calibri"/>
                <a:cs typeface="Calibri"/>
              </a:rPr>
              <a:t> </a:t>
            </a:r>
            <a:r>
              <a:rPr dirty="0" sz="1900" spc="-5">
                <a:latin typeface="Calibri"/>
                <a:cs typeface="Calibri"/>
              </a:rPr>
              <a:t>run.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52" y="622868"/>
            <a:ext cx="69583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15"/>
              <a:t>Shortest</a:t>
            </a:r>
            <a:r>
              <a:rPr dirty="0" u="none" sz="3600" spc="-125"/>
              <a:t> </a:t>
            </a:r>
            <a:r>
              <a:rPr dirty="0" u="none" sz="3600" spc="-10"/>
              <a:t>Remaining</a:t>
            </a:r>
            <a:r>
              <a:rPr dirty="0" u="none" sz="3600" spc="-75"/>
              <a:t> </a:t>
            </a:r>
            <a:r>
              <a:rPr dirty="0" u="none" sz="3600"/>
              <a:t>Time</a:t>
            </a:r>
            <a:r>
              <a:rPr dirty="0" u="none" sz="3600" spc="-100"/>
              <a:t> </a:t>
            </a:r>
            <a:r>
              <a:rPr dirty="0" u="none" sz="3600" spc="-10"/>
              <a:t>Next</a:t>
            </a:r>
            <a:r>
              <a:rPr dirty="0" u="none" sz="3600" spc="-50"/>
              <a:t> </a:t>
            </a:r>
            <a:r>
              <a:rPr dirty="0" u="none" sz="3600" spc="-5"/>
              <a:t>(SRTN)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726378" y="1468582"/>
            <a:ext cx="1413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E</a:t>
            </a:r>
            <a:r>
              <a:rPr dirty="0" sz="2400" spc="-80">
                <a:latin typeface="Calibri"/>
                <a:cs typeface="Calibri"/>
              </a:rPr>
              <a:t>x</a:t>
            </a:r>
            <a:r>
              <a:rPr dirty="0" sz="2400">
                <a:latin typeface="Calibri"/>
                <a:cs typeface="Calibri"/>
              </a:rPr>
              <a:t>am</a:t>
            </a:r>
            <a:r>
              <a:rPr dirty="0" sz="2400" spc="10">
                <a:latin typeface="Calibri"/>
                <a:cs typeface="Calibri"/>
              </a:rPr>
              <a:t>p</a:t>
            </a:r>
            <a:r>
              <a:rPr dirty="0" sz="2400">
                <a:latin typeface="Calibri"/>
                <a:cs typeface="Calibri"/>
              </a:rPr>
              <a:t>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378" y="3920668"/>
            <a:ext cx="1790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G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nt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400" spc="15">
                <a:latin typeface="Calibri"/>
                <a:cs typeface="Calibri"/>
              </a:rPr>
              <a:t>C</a:t>
            </a:r>
            <a:r>
              <a:rPr dirty="0" sz="2400" spc="-15">
                <a:latin typeface="Calibri"/>
                <a:cs typeface="Calibri"/>
              </a:rPr>
              <a:t>h</a:t>
            </a:r>
            <a:r>
              <a:rPr dirty="0" sz="2400">
                <a:latin typeface="Calibri"/>
                <a:cs typeface="Calibri"/>
              </a:rPr>
              <a:t>art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883407" y="1588008"/>
          <a:ext cx="6343015" cy="2136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9325"/>
                <a:gridCol w="1870075"/>
                <a:gridCol w="3505200"/>
              </a:tblGrid>
              <a:tr h="6400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rr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49325" marR="163195" indent="-8070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∆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 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(CPU</a:t>
                      </a:r>
                      <a:r>
                        <a:rPr dirty="0" sz="180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Burst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3718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703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703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718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5325491" y="4002659"/>
            <a:ext cx="2335530" cy="506730"/>
            <a:chOff x="5325491" y="4002659"/>
            <a:chExt cx="2335530" cy="506730"/>
          </a:xfrm>
        </p:grpSpPr>
        <p:sp>
          <p:nvSpPr>
            <p:cNvPr id="17" name="object 17"/>
            <p:cNvSpPr/>
            <p:nvPr/>
          </p:nvSpPr>
          <p:spPr>
            <a:xfrm>
              <a:off x="6246114" y="403250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30479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40096" y="4017264"/>
              <a:ext cx="2306320" cy="477520"/>
            </a:xfrm>
            <a:custGeom>
              <a:avLst/>
              <a:gdLst/>
              <a:ahLst/>
              <a:cxnLst/>
              <a:rect l="l" t="t" r="r" b="b"/>
              <a:pathLst>
                <a:path w="2306320" h="477520">
                  <a:moveTo>
                    <a:pt x="2292096" y="0"/>
                  </a:moveTo>
                  <a:lnTo>
                    <a:pt x="2292096" y="477011"/>
                  </a:lnTo>
                </a:path>
                <a:path w="2306320" h="477520">
                  <a:moveTo>
                    <a:pt x="0" y="13716"/>
                  </a:moveTo>
                  <a:lnTo>
                    <a:pt x="2305811" y="13716"/>
                  </a:lnTo>
                </a:path>
              </a:pathLst>
            </a:custGeom>
            <a:ln w="28956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693683" y="4141466"/>
            <a:ext cx="23304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-1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2885693" y="4030979"/>
          <a:ext cx="493649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960"/>
                <a:gridCol w="878205"/>
                <a:gridCol w="959485"/>
                <a:gridCol w="473075"/>
                <a:gridCol w="817245"/>
                <a:gridCol w="705485"/>
                <a:gridCol w="509904"/>
              </a:tblGrid>
              <a:tr h="44957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5880">
                    <a:lnL w="38100">
                      <a:solidFill>
                        <a:srgbClr val="548ED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591185" algn="l"/>
                        </a:tabLst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P1	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9055"/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33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F80B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3340"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</a:tr>
              <a:tr h="33755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  <a:tabLst>
                          <a:tab pos="408305" algn="l"/>
                          <a:tab pos="955040" algn="l"/>
                          <a:tab pos="1502410" algn="l"/>
                        </a:tabLst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	1	3	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ts val="2150"/>
                        </a:lnSpc>
                        <a:spcBef>
                          <a:spcPts val="405"/>
                        </a:spcBef>
                        <a:tabLst>
                          <a:tab pos="786765" algn="l"/>
                          <a:tab pos="2199640" algn="l"/>
                        </a:tabLst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9	13	</a:t>
                      </a:r>
                      <a:r>
                        <a:rPr dirty="0" baseline="1543" sz="2700">
                          <a:latin typeface="Calibri"/>
                          <a:cs typeface="Calibri"/>
                        </a:rPr>
                        <a:t>22</a:t>
                      </a:r>
                      <a:endParaRPr baseline="1543" sz="2700">
                        <a:latin typeface="Calibri"/>
                        <a:cs typeface="Calibri"/>
                      </a:endParaRPr>
                    </a:p>
                  </a:txBody>
                  <a:tcPr marL="0" marR="0" marB="0" marT="514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375147" y="4047744"/>
            <a:ext cx="914400" cy="448309"/>
          </a:xfrm>
          <a:custGeom>
            <a:avLst/>
            <a:gdLst/>
            <a:ahLst/>
            <a:cxnLst/>
            <a:rect l="l" t="t" r="r" b="b"/>
            <a:pathLst>
              <a:path w="914400" h="448310">
                <a:moveTo>
                  <a:pt x="914400" y="448056"/>
                </a:moveTo>
                <a:lnTo>
                  <a:pt x="0" y="448056"/>
                </a:lnTo>
                <a:lnTo>
                  <a:pt x="0" y="0"/>
                </a:lnTo>
                <a:lnTo>
                  <a:pt x="914400" y="0"/>
                </a:lnTo>
                <a:lnTo>
                  <a:pt x="914400" y="4480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465009" y="5214603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65009" y="5586433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04495" y="5232912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4495" y="5604743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7195" y="6038436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5"/>
              </a:lnSpc>
            </a:pPr>
            <a:r>
              <a:rPr dirty="0" sz="1600" spc="-5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52329" y="5245085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9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529839" y="4835652"/>
            <a:ext cx="5407660" cy="1667510"/>
            <a:chOff x="2529839" y="4835652"/>
            <a:chExt cx="5407660" cy="166751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5935" y="4841748"/>
              <a:ext cx="5401056" cy="92811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535923" y="5769876"/>
              <a:ext cx="4558665" cy="360045"/>
            </a:xfrm>
            <a:custGeom>
              <a:avLst/>
              <a:gdLst/>
              <a:ahLst/>
              <a:cxnLst/>
              <a:rect l="l" t="t" r="r" b="b"/>
              <a:pathLst>
                <a:path w="4558665" h="360045">
                  <a:moveTo>
                    <a:pt x="4558284" y="0"/>
                  </a:moveTo>
                  <a:lnTo>
                    <a:pt x="3747516" y="0"/>
                  </a:lnTo>
                  <a:lnTo>
                    <a:pt x="0" y="0"/>
                  </a:lnTo>
                  <a:lnTo>
                    <a:pt x="0" y="359664"/>
                  </a:lnTo>
                  <a:lnTo>
                    <a:pt x="3747516" y="359664"/>
                  </a:lnTo>
                  <a:lnTo>
                    <a:pt x="4558284" y="359664"/>
                  </a:lnTo>
                  <a:lnTo>
                    <a:pt x="4558284" y="0"/>
                  </a:lnTo>
                  <a:close/>
                </a:path>
              </a:pathLst>
            </a:custGeom>
            <a:solidFill>
              <a:srgbClr val="E8EB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102864" y="6129528"/>
              <a:ext cx="3063240" cy="367665"/>
            </a:xfrm>
            <a:custGeom>
              <a:avLst/>
              <a:gdLst/>
              <a:ahLst/>
              <a:cxnLst/>
              <a:rect l="l" t="t" r="r" b="b"/>
              <a:pathLst>
                <a:path w="3063240" h="367664">
                  <a:moveTo>
                    <a:pt x="3063239" y="367283"/>
                  </a:moveTo>
                  <a:lnTo>
                    <a:pt x="0" y="367283"/>
                  </a:lnTo>
                  <a:lnTo>
                    <a:pt x="0" y="0"/>
                  </a:lnTo>
                  <a:lnTo>
                    <a:pt x="3063239" y="0"/>
                  </a:lnTo>
                  <a:lnTo>
                    <a:pt x="3063239" y="367283"/>
                  </a:lnTo>
                  <a:close/>
                </a:path>
              </a:pathLst>
            </a:custGeom>
            <a:solidFill>
              <a:srgbClr val="CFD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02864" y="4835652"/>
              <a:ext cx="1428115" cy="1667510"/>
            </a:xfrm>
            <a:custGeom>
              <a:avLst/>
              <a:gdLst/>
              <a:ahLst/>
              <a:cxnLst/>
              <a:rect l="l" t="t" r="r" b="b"/>
              <a:pathLst>
                <a:path w="1428114" h="1667509">
                  <a:moveTo>
                    <a:pt x="0" y="0"/>
                  </a:moveTo>
                  <a:lnTo>
                    <a:pt x="0" y="1661160"/>
                  </a:lnTo>
                </a:path>
                <a:path w="1428114" h="1667509">
                  <a:moveTo>
                    <a:pt x="565403" y="0"/>
                  </a:moveTo>
                  <a:lnTo>
                    <a:pt x="565403" y="1667255"/>
                  </a:lnTo>
                </a:path>
                <a:path w="1428114" h="1667509">
                  <a:moveTo>
                    <a:pt x="1427987" y="0"/>
                  </a:moveTo>
                  <a:lnTo>
                    <a:pt x="1427987" y="1667255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394960" y="4835652"/>
              <a:ext cx="0" cy="940435"/>
            </a:xfrm>
            <a:custGeom>
              <a:avLst/>
              <a:gdLst/>
              <a:ahLst/>
              <a:cxnLst/>
              <a:rect l="l" t="t" r="r" b="b"/>
              <a:pathLst>
                <a:path w="0" h="940435">
                  <a:moveTo>
                    <a:pt x="0" y="0"/>
                  </a:moveTo>
                  <a:lnTo>
                    <a:pt x="0" y="940308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394960" y="4835652"/>
              <a:ext cx="1699260" cy="1667510"/>
            </a:xfrm>
            <a:custGeom>
              <a:avLst/>
              <a:gdLst/>
              <a:ahLst/>
              <a:cxnLst/>
              <a:rect l="l" t="t" r="r" b="b"/>
              <a:pathLst>
                <a:path w="1699259" h="1667509">
                  <a:moveTo>
                    <a:pt x="0" y="940308"/>
                  </a:moveTo>
                  <a:lnTo>
                    <a:pt x="0" y="1299971"/>
                  </a:lnTo>
                </a:path>
                <a:path w="1699259" h="1667509">
                  <a:moveTo>
                    <a:pt x="771143" y="1287780"/>
                  </a:moveTo>
                  <a:lnTo>
                    <a:pt x="771143" y="1667255"/>
                  </a:lnTo>
                </a:path>
                <a:path w="1699259" h="1667509">
                  <a:moveTo>
                    <a:pt x="888491" y="0"/>
                  </a:moveTo>
                  <a:lnTo>
                    <a:pt x="888491" y="940308"/>
                  </a:lnTo>
                </a:path>
                <a:path w="1699259" h="1667509">
                  <a:moveTo>
                    <a:pt x="1699259" y="0"/>
                  </a:moveTo>
                  <a:lnTo>
                    <a:pt x="1699259" y="1299971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529840" y="5393436"/>
              <a:ext cx="579120" cy="0"/>
            </a:xfrm>
            <a:custGeom>
              <a:avLst/>
              <a:gdLst/>
              <a:ahLst/>
              <a:cxnLst/>
              <a:rect l="l" t="t" r="r" b="b"/>
              <a:pathLst>
                <a:path w="579119" h="0">
                  <a:moveTo>
                    <a:pt x="0" y="0"/>
                  </a:moveTo>
                  <a:lnTo>
                    <a:pt x="579119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108959" y="5393436"/>
              <a:ext cx="1430020" cy="0"/>
            </a:xfrm>
            <a:custGeom>
              <a:avLst/>
              <a:gdLst/>
              <a:ahLst/>
              <a:cxnLst/>
              <a:rect l="l" t="t" r="r" b="b"/>
              <a:pathLst>
                <a:path w="1430020" h="0">
                  <a:moveTo>
                    <a:pt x="0" y="0"/>
                  </a:moveTo>
                  <a:lnTo>
                    <a:pt x="1429512" y="0"/>
                  </a:lnTo>
                </a:path>
              </a:pathLst>
            </a:custGeom>
            <a:ln w="533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538472" y="5393436"/>
              <a:ext cx="845819" cy="0"/>
            </a:xfrm>
            <a:custGeom>
              <a:avLst/>
              <a:gdLst/>
              <a:ahLst/>
              <a:cxnLst/>
              <a:rect l="l" t="t" r="r" b="b"/>
              <a:pathLst>
                <a:path w="845820" h="0">
                  <a:moveTo>
                    <a:pt x="0" y="0"/>
                  </a:moveTo>
                  <a:lnTo>
                    <a:pt x="84582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384292" y="5393436"/>
              <a:ext cx="905510" cy="0"/>
            </a:xfrm>
            <a:custGeom>
              <a:avLst/>
              <a:gdLst/>
              <a:ahLst/>
              <a:cxnLst/>
              <a:rect l="l" t="t" r="r" b="b"/>
              <a:pathLst>
                <a:path w="905510" h="0">
                  <a:moveTo>
                    <a:pt x="0" y="0"/>
                  </a:moveTo>
                  <a:lnTo>
                    <a:pt x="905255" y="0"/>
                  </a:lnTo>
                </a:path>
              </a:pathLst>
            </a:custGeom>
            <a:ln w="533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289548" y="5393436"/>
              <a:ext cx="1647825" cy="0"/>
            </a:xfrm>
            <a:custGeom>
              <a:avLst/>
              <a:gdLst/>
              <a:ahLst/>
              <a:cxnLst/>
              <a:rect l="l" t="t" r="r" b="b"/>
              <a:pathLst>
                <a:path w="1647825" h="0">
                  <a:moveTo>
                    <a:pt x="0" y="0"/>
                  </a:moveTo>
                  <a:lnTo>
                    <a:pt x="164744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29840" y="4841748"/>
              <a:ext cx="5407660" cy="1655445"/>
            </a:xfrm>
            <a:custGeom>
              <a:avLst/>
              <a:gdLst/>
              <a:ahLst/>
              <a:cxnLst/>
              <a:rect l="l" t="t" r="r" b="b"/>
              <a:pathLst>
                <a:path w="5407659" h="1655445">
                  <a:moveTo>
                    <a:pt x="0" y="928116"/>
                  </a:moveTo>
                  <a:lnTo>
                    <a:pt x="5407152" y="928116"/>
                  </a:lnTo>
                </a:path>
                <a:path w="5407659" h="1655445">
                  <a:moveTo>
                    <a:pt x="0" y="1287780"/>
                  </a:moveTo>
                  <a:lnTo>
                    <a:pt x="4570475" y="1287780"/>
                  </a:lnTo>
                </a:path>
                <a:path w="5407659" h="1655445">
                  <a:moveTo>
                    <a:pt x="6095" y="0"/>
                  </a:moveTo>
                  <a:lnTo>
                    <a:pt x="6095" y="1293875"/>
                  </a:lnTo>
                </a:path>
                <a:path w="5407659" h="1655445">
                  <a:moveTo>
                    <a:pt x="566927" y="0"/>
                  </a:moveTo>
                  <a:lnTo>
                    <a:pt x="5407152" y="0"/>
                  </a:lnTo>
                </a:path>
                <a:path w="5407659" h="1655445">
                  <a:moveTo>
                    <a:pt x="1132332" y="1655064"/>
                  </a:moveTo>
                  <a:lnTo>
                    <a:pt x="3642359" y="1655064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614658" y="4858013"/>
            <a:ext cx="17881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5208" sz="2400" spc="-15" b="1">
                <a:solidFill>
                  <a:srgbClr val="FFFFFF"/>
                </a:solidFill>
                <a:latin typeface="Calibri"/>
                <a:cs typeface="Calibri"/>
              </a:rPr>
              <a:t>Proce</a:t>
            </a:r>
            <a:r>
              <a:rPr dirty="0" baseline="5208" sz="2400" spc="5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Proce</a:t>
            </a:r>
            <a:r>
              <a:rPr dirty="0" sz="1600" spc="3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1736" sz="2400" spc="-22" b="1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baseline="1736"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569911" y="4758311"/>
            <a:ext cx="715645" cy="735965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975"/>
              </a:spcBef>
            </a:pP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600" spc="-5">
                <a:latin typeface="Calibri"/>
                <a:cs typeface="Calibri"/>
              </a:rPr>
              <a:t>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72122" y="4880875"/>
            <a:ext cx="16002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dirty="0" sz="1600" spc="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3472" sz="2400" spc="-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3472" sz="2400" spc="509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Remaini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60664" y="5124639"/>
            <a:ext cx="6953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dirty="0" sz="16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14658" y="5382258"/>
            <a:ext cx="2336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5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181559" y="5400468"/>
            <a:ext cx="7994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7850" algn="l"/>
              </a:tabLst>
            </a:pP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5">
                <a:latin typeface="Calibri"/>
                <a:cs typeface="Calibri"/>
              </a:rPr>
              <a:t>0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baseline="1736" sz="2400">
                <a:latin typeface="Calibri"/>
                <a:cs typeface="Calibri"/>
              </a:rPr>
              <a:t>P</a:t>
            </a:r>
            <a:r>
              <a:rPr dirty="0" baseline="1736" sz="2400" spc="-7">
                <a:latin typeface="Calibri"/>
                <a:cs typeface="Calibri"/>
              </a:rPr>
              <a:t>0</a:t>
            </a:r>
            <a:endParaRPr baseline="1736"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569911" y="5411157"/>
            <a:ext cx="293370" cy="45339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 marR="5080" indent="59055">
              <a:lnSpc>
                <a:spcPct val="75600"/>
              </a:lnSpc>
              <a:spcBef>
                <a:spcPts val="565"/>
              </a:spcBef>
            </a:pP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5">
                <a:latin typeface="Calibri"/>
                <a:cs typeface="Calibri"/>
              </a:rPr>
              <a:t>0  </a:t>
            </a:r>
            <a:r>
              <a:rPr dirty="0" sz="1600" spc="-5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472122" y="5421846"/>
            <a:ext cx="2336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5"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59908" y="5421846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14658" y="5752604"/>
            <a:ext cx="2336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5"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81559" y="5770814"/>
            <a:ext cx="7994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7850" algn="l"/>
              </a:tabLst>
            </a:pP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5">
                <a:latin typeface="Calibri"/>
                <a:cs typeface="Calibri"/>
              </a:rPr>
              <a:t>2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baseline="1736" sz="2400">
                <a:latin typeface="Calibri"/>
                <a:cs typeface="Calibri"/>
              </a:rPr>
              <a:t>P</a:t>
            </a:r>
            <a:r>
              <a:rPr dirty="0" baseline="1736" sz="2400" spc="-7">
                <a:latin typeface="Calibri"/>
                <a:cs typeface="Calibri"/>
              </a:rPr>
              <a:t>1</a:t>
            </a:r>
            <a:endParaRPr baseline="1736"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29393" y="5782988"/>
            <a:ext cx="2336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5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72586" y="5782988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181559" y="6141148"/>
            <a:ext cx="7994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7850" algn="l"/>
              </a:tabLst>
            </a:pP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5">
                <a:latin typeface="Calibri"/>
                <a:cs typeface="Calibri"/>
              </a:rPr>
              <a:t>1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baseline="1736" sz="2400">
                <a:latin typeface="Calibri"/>
                <a:cs typeface="Calibri"/>
              </a:rPr>
              <a:t>P</a:t>
            </a:r>
            <a:r>
              <a:rPr dirty="0" baseline="1736" sz="2400" spc="-7">
                <a:latin typeface="Calibri"/>
                <a:cs typeface="Calibri"/>
              </a:rPr>
              <a:t>3</a:t>
            </a:r>
            <a:endParaRPr baseline="1736"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92196" y="6133540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3383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Concept</a:t>
            </a:r>
            <a:r>
              <a:rPr dirty="0" u="none" spc="-75"/>
              <a:t> </a:t>
            </a:r>
            <a:r>
              <a:rPr dirty="0" u="none" spc="5"/>
              <a:t>of</a:t>
            </a:r>
            <a:r>
              <a:rPr dirty="0" u="none" spc="-75"/>
              <a:t> </a:t>
            </a:r>
            <a:r>
              <a:rPr dirty="0" u="none" spc="-10"/>
              <a:t>Process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830580" y="1716024"/>
            <a:ext cx="8514715" cy="5016500"/>
            <a:chOff x="830580" y="1716024"/>
            <a:chExt cx="8514715" cy="5016500"/>
          </a:xfrm>
        </p:grpSpPr>
        <p:sp>
          <p:nvSpPr>
            <p:cNvPr id="14" name="object 14"/>
            <p:cNvSpPr/>
            <p:nvPr/>
          </p:nvSpPr>
          <p:spPr>
            <a:xfrm>
              <a:off x="832104" y="1716024"/>
              <a:ext cx="1077595" cy="5016500"/>
            </a:xfrm>
            <a:custGeom>
              <a:avLst/>
              <a:gdLst/>
              <a:ahLst/>
              <a:cxnLst/>
              <a:rect l="l" t="t" r="r" b="b"/>
              <a:pathLst>
                <a:path w="1077595" h="5016500">
                  <a:moveTo>
                    <a:pt x="22860" y="25400"/>
                  </a:moveTo>
                  <a:lnTo>
                    <a:pt x="0" y="25400"/>
                  </a:lnTo>
                  <a:lnTo>
                    <a:pt x="0" y="12700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50672" y="12700"/>
                  </a:lnTo>
                  <a:lnTo>
                    <a:pt x="19812" y="12700"/>
                  </a:lnTo>
                  <a:lnTo>
                    <a:pt x="22860" y="16163"/>
                  </a:lnTo>
                  <a:lnTo>
                    <a:pt x="22860" y="25400"/>
                  </a:lnTo>
                  <a:close/>
                </a:path>
                <a:path w="1077595" h="5016500">
                  <a:moveTo>
                    <a:pt x="22860" y="16163"/>
                  </a:moveTo>
                  <a:lnTo>
                    <a:pt x="19812" y="12700"/>
                  </a:lnTo>
                  <a:lnTo>
                    <a:pt x="22860" y="12700"/>
                  </a:lnTo>
                  <a:lnTo>
                    <a:pt x="22860" y="16163"/>
                  </a:lnTo>
                  <a:close/>
                </a:path>
                <a:path w="1077595" h="5016500">
                  <a:moveTo>
                    <a:pt x="27549" y="21492"/>
                  </a:moveTo>
                  <a:lnTo>
                    <a:pt x="22860" y="16163"/>
                  </a:lnTo>
                  <a:lnTo>
                    <a:pt x="22860" y="12700"/>
                  </a:lnTo>
                  <a:lnTo>
                    <a:pt x="29749" y="19658"/>
                  </a:lnTo>
                  <a:lnTo>
                    <a:pt x="27549" y="21492"/>
                  </a:lnTo>
                  <a:close/>
                </a:path>
                <a:path w="1077595" h="5016500">
                  <a:moveTo>
                    <a:pt x="29749" y="19658"/>
                  </a:moveTo>
                  <a:lnTo>
                    <a:pt x="22860" y="12700"/>
                  </a:lnTo>
                  <a:lnTo>
                    <a:pt x="38100" y="12700"/>
                  </a:lnTo>
                  <a:lnTo>
                    <a:pt x="29749" y="19658"/>
                  </a:lnTo>
                  <a:close/>
                </a:path>
                <a:path w="1077595" h="5016500">
                  <a:moveTo>
                    <a:pt x="50672" y="5003800"/>
                  </a:moveTo>
                  <a:lnTo>
                    <a:pt x="38100" y="5003800"/>
                  </a:lnTo>
                  <a:lnTo>
                    <a:pt x="29749" y="4996841"/>
                  </a:lnTo>
                  <a:lnTo>
                    <a:pt x="123443" y="4902200"/>
                  </a:lnTo>
                  <a:lnTo>
                    <a:pt x="219456" y="4787900"/>
                  </a:lnTo>
                  <a:lnTo>
                    <a:pt x="280416" y="4711700"/>
                  </a:lnTo>
                  <a:lnTo>
                    <a:pt x="309371" y="4673600"/>
                  </a:lnTo>
                  <a:lnTo>
                    <a:pt x="338327" y="4648200"/>
                  </a:lnTo>
                  <a:lnTo>
                    <a:pt x="367283" y="4610100"/>
                  </a:lnTo>
                  <a:lnTo>
                    <a:pt x="422147" y="4533900"/>
                  </a:lnTo>
                  <a:lnTo>
                    <a:pt x="440435" y="4498041"/>
                  </a:lnTo>
                  <a:lnTo>
                    <a:pt x="493775" y="4419600"/>
                  </a:lnTo>
                  <a:lnTo>
                    <a:pt x="507843" y="4395176"/>
                  </a:lnTo>
                  <a:lnTo>
                    <a:pt x="525779" y="4368800"/>
                  </a:lnTo>
                  <a:lnTo>
                    <a:pt x="550163" y="4330700"/>
                  </a:lnTo>
                  <a:lnTo>
                    <a:pt x="573024" y="4292600"/>
                  </a:lnTo>
                  <a:lnTo>
                    <a:pt x="597408" y="4254500"/>
                  </a:lnTo>
                  <a:lnTo>
                    <a:pt x="620267" y="4216400"/>
                  </a:lnTo>
                  <a:lnTo>
                    <a:pt x="641604" y="4165600"/>
                  </a:lnTo>
                  <a:lnTo>
                    <a:pt x="684275" y="4089400"/>
                  </a:lnTo>
                  <a:lnTo>
                    <a:pt x="704088" y="4051300"/>
                  </a:lnTo>
                  <a:lnTo>
                    <a:pt x="723900" y="4000500"/>
                  </a:lnTo>
                  <a:lnTo>
                    <a:pt x="743712" y="3962400"/>
                  </a:lnTo>
                  <a:lnTo>
                    <a:pt x="780288" y="3873500"/>
                  </a:lnTo>
                  <a:lnTo>
                    <a:pt x="798575" y="3835400"/>
                  </a:lnTo>
                  <a:lnTo>
                    <a:pt x="832104" y="3746500"/>
                  </a:lnTo>
                  <a:lnTo>
                    <a:pt x="847344" y="3708400"/>
                  </a:lnTo>
                  <a:lnTo>
                    <a:pt x="877824" y="3619500"/>
                  </a:lnTo>
                  <a:lnTo>
                    <a:pt x="891540" y="3581400"/>
                  </a:lnTo>
                  <a:lnTo>
                    <a:pt x="905255" y="3530600"/>
                  </a:lnTo>
                  <a:lnTo>
                    <a:pt x="929640" y="3441700"/>
                  </a:lnTo>
                  <a:lnTo>
                    <a:pt x="941832" y="3403600"/>
                  </a:lnTo>
                  <a:lnTo>
                    <a:pt x="973836" y="3276600"/>
                  </a:lnTo>
                  <a:lnTo>
                    <a:pt x="982980" y="3225800"/>
                  </a:lnTo>
                  <a:lnTo>
                    <a:pt x="992124" y="3187700"/>
                  </a:lnTo>
                  <a:lnTo>
                    <a:pt x="1014984" y="3048000"/>
                  </a:lnTo>
                  <a:lnTo>
                    <a:pt x="1022604" y="3009900"/>
                  </a:lnTo>
                  <a:lnTo>
                    <a:pt x="1027175" y="2959100"/>
                  </a:lnTo>
                  <a:lnTo>
                    <a:pt x="1037844" y="2870200"/>
                  </a:lnTo>
                  <a:lnTo>
                    <a:pt x="1042416" y="2819400"/>
                  </a:lnTo>
                  <a:lnTo>
                    <a:pt x="1046988" y="2781300"/>
                  </a:lnTo>
                  <a:lnTo>
                    <a:pt x="1050036" y="2730500"/>
                  </a:lnTo>
                  <a:lnTo>
                    <a:pt x="1051559" y="2692400"/>
                  </a:lnTo>
                  <a:lnTo>
                    <a:pt x="1054608" y="2641600"/>
                  </a:lnTo>
                  <a:lnTo>
                    <a:pt x="1056132" y="2603500"/>
                  </a:lnTo>
                  <a:lnTo>
                    <a:pt x="1056132" y="2413000"/>
                  </a:lnTo>
                  <a:lnTo>
                    <a:pt x="1054608" y="2374900"/>
                  </a:lnTo>
                  <a:lnTo>
                    <a:pt x="1051559" y="2324100"/>
                  </a:lnTo>
                  <a:lnTo>
                    <a:pt x="1050036" y="2286000"/>
                  </a:lnTo>
                  <a:lnTo>
                    <a:pt x="1046988" y="2235200"/>
                  </a:lnTo>
                  <a:lnTo>
                    <a:pt x="1042416" y="2197100"/>
                  </a:lnTo>
                  <a:lnTo>
                    <a:pt x="1037844" y="2146300"/>
                  </a:lnTo>
                  <a:lnTo>
                    <a:pt x="1022604" y="2019300"/>
                  </a:lnTo>
                  <a:lnTo>
                    <a:pt x="1014984" y="1968500"/>
                  </a:lnTo>
                  <a:lnTo>
                    <a:pt x="992124" y="1828800"/>
                  </a:lnTo>
                  <a:lnTo>
                    <a:pt x="982980" y="1790700"/>
                  </a:lnTo>
                  <a:lnTo>
                    <a:pt x="973836" y="1739900"/>
                  </a:lnTo>
                  <a:lnTo>
                    <a:pt x="941832" y="1612900"/>
                  </a:lnTo>
                  <a:lnTo>
                    <a:pt x="929640" y="1574800"/>
                  </a:lnTo>
                  <a:lnTo>
                    <a:pt x="905255" y="1485900"/>
                  </a:lnTo>
                  <a:lnTo>
                    <a:pt x="891540" y="1435100"/>
                  </a:lnTo>
                  <a:lnTo>
                    <a:pt x="877824" y="1397000"/>
                  </a:lnTo>
                  <a:lnTo>
                    <a:pt x="847344" y="1308100"/>
                  </a:lnTo>
                  <a:lnTo>
                    <a:pt x="832104" y="1270000"/>
                  </a:lnTo>
                  <a:lnTo>
                    <a:pt x="798575" y="1181100"/>
                  </a:lnTo>
                  <a:lnTo>
                    <a:pt x="780288" y="1143000"/>
                  </a:lnTo>
                  <a:lnTo>
                    <a:pt x="743712" y="1054100"/>
                  </a:lnTo>
                  <a:lnTo>
                    <a:pt x="704088" y="965200"/>
                  </a:lnTo>
                  <a:lnTo>
                    <a:pt x="684275" y="927100"/>
                  </a:lnTo>
                  <a:lnTo>
                    <a:pt x="641604" y="850900"/>
                  </a:lnTo>
                  <a:lnTo>
                    <a:pt x="620267" y="800100"/>
                  </a:lnTo>
                  <a:lnTo>
                    <a:pt x="574547" y="723900"/>
                  </a:lnTo>
                  <a:lnTo>
                    <a:pt x="525779" y="647700"/>
                  </a:lnTo>
                  <a:lnTo>
                    <a:pt x="507843" y="621323"/>
                  </a:lnTo>
                  <a:lnTo>
                    <a:pt x="493775" y="596900"/>
                  </a:lnTo>
                  <a:lnTo>
                    <a:pt x="445661" y="526143"/>
                  </a:lnTo>
                  <a:lnTo>
                    <a:pt x="422147" y="482600"/>
                  </a:lnTo>
                  <a:lnTo>
                    <a:pt x="367283" y="406400"/>
                  </a:lnTo>
                  <a:lnTo>
                    <a:pt x="338327" y="368300"/>
                  </a:lnTo>
                  <a:lnTo>
                    <a:pt x="309371" y="342900"/>
                  </a:lnTo>
                  <a:lnTo>
                    <a:pt x="280416" y="304800"/>
                  </a:lnTo>
                  <a:lnTo>
                    <a:pt x="219456" y="228600"/>
                  </a:lnTo>
                  <a:lnTo>
                    <a:pt x="123443" y="114300"/>
                  </a:lnTo>
                  <a:lnTo>
                    <a:pt x="29749" y="19658"/>
                  </a:lnTo>
                  <a:lnTo>
                    <a:pt x="38100" y="12700"/>
                  </a:lnTo>
                  <a:lnTo>
                    <a:pt x="50672" y="12700"/>
                  </a:lnTo>
                  <a:lnTo>
                    <a:pt x="138683" y="101600"/>
                  </a:lnTo>
                  <a:lnTo>
                    <a:pt x="202691" y="177800"/>
                  </a:lnTo>
                  <a:lnTo>
                    <a:pt x="234695" y="203200"/>
                  </a:lnTo>
                  <a:lnTo>
                    <a:pt x="265175" y="241300"/>
                  </a:lnTo>
                  <a:lnTo>
                    <a:pt x="294131" y="279400"/>
                  </a:lnTo>
                  <a:lnTo>
                    <a:pt x="324612" y="317500"/>
                  </a:lnTo>
                  <a:lnTo>
                    <a:pt x="353568" y="355600"/>
                  </a:lnTo>
                  <a:lnTo>
                    <a:pt x="381000" y="393700"/>
                  </a:lnTo>
                  <a:lnTo>
                    <a:pt x="409955" y="431800"/>
                  </a:lnTo>
                  <a:lnTo>
                    <a:pt x="437387" y="469900"/>
                  </a:lnTo>
                  <a:lnTo>
                    <a:pt x="541020" y="622300"/>
                  </a:lnTo>
                  <a:lnTo>
                    <a:pt x="565404" y="673100"/>
                  </a:lnTo>
                  <a:lnTo>
                    <a:pt x="588263" y="711200"/>
                  </a:lnTo>
                  <a:lnTo>
                    <a:pt x="612647" y="749300"/>
                  </a:lnTo>
                  <a:lnTo>
                    <a:pt x="633983" y="787400"/>
                  </a:lnTo>
                  <a:lnTo>
                    <a:pt x="656844" y="825500"/>
                  </a:lnTo>
                  <a:lnTo>
                    <a:pt x="678179" y="876300"/>
                  </a:lnTo>
                  <a:lnTo>
                    <a:pt x="699516" y="914400"/>
                  </a:lnTo>
                  <a:lnTo>
                    <a:pt x="758951" y="1028700"/>
                  </a:lnTo>
                  <a:lnTo>
                    <a:pt x="777240" y="1079500"/>
                  </a:lnTo>
                  <a:lnTo>
                    <a:pt x="813816" y="1155700"/>
                  </a:lnTo>
                  <a:lnTo>
                    <a:pt x="847344" y="1244600"/>
                  </a:lnTo>
                  <a:lnTo>
                    <a:pt x="893063" y="1371600"/>
                  </a:lnTo>
                  <a:lnTo>
                    <a:pt x="906779" y="1422400"/>
                  </a:lnTo>
                  <a:lnTo>
                    <a:pt x="920496" y="1460500"/>
                  </a:lnTo>
                  <a:lnTo>
                    <a:pt x="934212" y="1511300"/>
                  </a:lnTo>
                  <a:lnTo>
                    <a:pt x="946404" y="1549400"/>
                  </a:lnTo>
                  <a:lnTo>
                    <a:pt x="970788" y="1638300"/>
                  </a:lnTo>
                  <a:lnTo>
                    <a:pt x="981455" y="1676400"/>
                  </a:lnTo>
                  <a:lnTo>
                    <a:pt x="990600" y="1727200"/>
                  </a:lnTo>
                  <a:lnTo>
                    <a:pt x="1001267" y="1765300"/>
                  </a:lnTo>
                  <a:lnTo>
                    <a:pt x="1033271" y="1943100"/>
                  </a:lnTo>
                  <a:lnTo>
                    <a:pt x="1040892" y="1993900"/>
                  </a:lnTo>
                  <a:lnTo>
                    <a:pt x="1046988" y="2032000"/>
                  </a:lnTo>
                  <a:lnTo>
                    <a:pt x="1053084" y="2082800"/>
                  </a:lnTo>
                  <a:lnTo>
                    <a:pt x="1062228" y="2171700"/>
                  </a:lnTo>
                  <a:lnTo>
                    <a:pt x="1066800" y="2209800"/>
                  </a:lnTo>
                  <a:lnTo>
                    <a:pt x="1072896" y="2311400"/>
                  </a:lnTo>
                  <a:lnTo>
                    <a:pt x="1074420" y="2349500"/>
                  </a:lnTo>
                  <a:lnTo>
                    <a:pt x="1077467" y="2438400"/>
                  </a:lnTo>
                  <a:lnTo>
                    <a:pt x="1077467" y="2578100"/>
                  </a:lnTo>
                  <a:lnTo>
                    <a:pt x="1075944" y="2616200"/>
                  </a:lnTo>
                  <a:lnTo>
                    <a:pt x="1074420" y="2667000"/>
                  </a:lnTo>
                  <a:lnTo>
                    <a:pt x="1072896" y="2705100"/>
                  </a:lnTo>
                  <a:lnTo>
                    <a:pt x="1066800" y="2806700"/>
                  </a:lnTo>
                  <a:lnTo>
                    <a:pt x="1062228" y="2844800"/>
                  </a:lnTo>
                  <a:lnTo>
                    <a:pt x="1057655" y="2895600"/>
                  </a:lnTo>
                  <a:lnTo>
                    <a:pt x="1046988" y="2984500"/>
                  </a:lnTo>
                  <a:lnTo>
                    <a:pt x="1040892" y="3022600"/>
                  </a:lnTo>
                  <a:lnTo>
                    <a:pt x="1033271" y="3073400"/>
                  </a:lnTo>
                  <a:lnTo>
                    <a:pt x="1025651" y="3111500"/>
                  </a:lnTo>
                  <a:lnTo>
                    <a:pt x="1010412" y="3200400"/>
                  </a:lnTo>
                  <a:lnTo>
                    <a:pt x="1001267" y="3251200"/>
                  </a:lnTo>
                  <a:lnTo>
                    <a:pt x="990600" y="3289300"/>
                  </a:lnTo>
                  <a:lnTo>
                    <a:pt x="981455" y="3340100"/>
                  </a:lnTo>
                  <a:lnTo>
                    <a:pt x="970788" y="3378200"/>
                  </a:lnTo>
                  <a:lnTo>
                    <a:pt x="958596" y="3429000"/>
                  </a:lnTo>
                  <a:lnTo>
                    <a:pt x="934212" y="3505200"/>
                  </a:lnTo>
                  <a:lnTo>
                    <a:pt x="920496" y="3556000"/>
                  </a:lnTo>
                  <a:lnTo>
                    <a:pt x="908304" y="3594100"/>
                  </a:lnTo>
                  <a:lnTo>
                    <a:pt x="893063" y="3644900"/>
                  </a:lnTo>
                  <a:lnTo>
                    <a:pt x="879347" y="3683000"/>
                  </a:lnTo>
                  <a:lnTo>
                    <a:pt x="862583" y="3721100"/>
                  </a:lnTo>
                  <a:lnTo>
                    <a:pt x="847344" y="3771900"/>
                  </a:lnTo>
                  <a:lnTo>
                    <a:pt x="813816" y="3860800"/>
                  </a:lnTo>
                  <a:lnTo>
                    <a:pt x="777240" y="3937000"/>
                  </a:lnTo>
                  <a:lnTo>
                    <a:pt x="758951" y="3987800"/>
                  </a:lnTo>
                  <a:lnTo>
                    <a:pt x="740663" y="4025900"/>
                  </a:lnTo>
                  <a:lnTo>
                    <a:pt x="719328" y="4064000"/>
                  </a:lnTo>
                  <a:lnTo>
                    <a:pt x="699516" y="4102100"/>
                  </a:lnTo>
                  <a:lnTo>
                    <a:pt x="635508" y="4229100"/>
                  </a:lnTo>
                  <a:lnTo>
                    <a:pt x="612647" y="4267200"/>
                  </a:lnTo>
                  <a:lnTo>
                    <a:pt x="588263" y="4305300"/>
                  </a:lnTo>
                  <a:lnTo>
                    <a:pt x="565404" y="4343400"/>
                  </a:lnTo>
                  <a:lnTo>
                    <a:pt x="541020" y="4394200"/>
                  </a:lnTo>
                  <a:lnTo>
                    <a:pt x="437387" y="4546600"/>
                  </a:lnTo>
                  <a:lnTo>
                    <a:pt x="382523" y="4622800"/>
                  </a:lnTo>
                  <a:lnTo>
                    <a:pt x="324612" y="4699000"/>
                  </a:lnTo>
                  <a:lnTo>
                    <a:pt x="294131" y="4737100"/>
                  </a:lnTo>
                  <a:lnTo>
                    <a:pt x="265175" y="4775200"/>
                  </a:lnTo>
                  <a:lnTo>
                    <a:pt x="234695" y="4800600"/>
                  </a:lnTo>
                  <a:lnTo>
                    <a:pt x="138683" y="4914900"/>
                  </a:lnTo>
                  <a:lnTo>
                    <a:pt x="50672" y="5003800"/>
                  </a:lnTo>
                  <a:close/>
                </a:path>
                <a:path w="1077595" h="5016500">
                  <a:moveTo>
                    <a:pt x="22860" y="25400"/>
                  </a:moveTo>
                  <a:lnTo>
                    <a:pt x="22860" y="16163"/>
                  </a:lnTo>
                  <a:lnTo>
                    <a:pt x="27549" y="21492"/>
                  </a:lnTo>
                  <a:lnTo>
                    <a:pt x="22860" y="25400"/>
                  </a:lnTo>
                  <a:close/>
                </a:path>
                <a:path w="1077595" h="5016500">
                  <a:moveTo>
                    <a:pt x="445661" y="526143"/>
                  </a:moveTo>
                  <a:lnTo>
                    <a:pt x="416051" y="482600"/>
                  </a:lnTo>
                  <a:lnTo>
                    <a:pt x="361187" y="406400"/>
                  </a:lnTo>
                  <a:lnTo>
                    <a:pt x="332231" y="368300"/>
                  </a:lnTo>
                  <a:lnTo>
                    <a:pt x="304800" y="342900"/>
                  </a:lnTo>
                  <a:lnTo>
                    <a:pt x="274320" y="304800"/>
                  </a:lnTo>
                  <a:lnTo>
                    <a:pt x="245364" y="266700"/>
                  </a:lnTo>
                  <a:lnTo>
                    <a:pt x="214883" y="228600"/>
                  </a:lnTo>
                  <a:lnTo>
                    <a:pt x="182879" y="190500"/>
                  </a:lnTo>
                  <a:lnTo>
                    <a:pt x="152400" y="152400"/>
                  </a:lnTo>
                  <a:lnTo>
                    <a:pt x="118871" y="114300"/>
                  </a:lnTo>
                  <a:lnTo>
                    <a:pt x="86868" y="88900"/>
                  </a:lnTo>
                  <a:lnTo>
                    <a:pt x="27549" y="21492"/>
                  </a:lnTo>
                  <a:lnTo>
                    <a:pt x="123443" y="114300"/>
                  </a:lnTo>
                  <a:lnTo>
                    <a:pt x="219456" y="228600"/>
                  </a:lnTo>
                  <a:lnTo>
                    <a:pt x="280416" y="304800"/>
                  </a:lnTo>
                  <a:lnTo>
                    <a:pt x="309371" y="342900"/>
                  </a:lnTo>
                  <a:lnTo>
                    <a:pt x="338327" y="368300"/>
                  </a:lnTo>
                  <a:lnTo>
                    <a:pt x="367283" y="406400"/>
                  </a:lnTo>
                  <a:lnTo>
                    <a:pt x="422147" y="482600"/>
                  </a:lnTo>
                  <a:lnTo>
                    <a:pt x="445661" y="526143"/>
                  </a:lnTo>
                  <a:close/>
                </a:path>
                <a:path w="1077595" h="5016500">
                  <a:moveTo>
                    <a:pt x="27549" y="4995007"/>
                  </a:moveTo>
                  <a:lnTo>
                    <a:pt x="22860" y="4991100"/>
                  </a:lnTo>
                  <a:lnTo>
                    <a:pt x="4571" y="4991100"/>
                  </a:lnTo>
                  <a:lnTo>
                    <a:pt x="105156" y="4876800"/>
                  </a:lnTo>
                  <a:lnTo>
                    <a:pt x="137160" y="4851400"/>
                  </a:lnTo>
                  <a:lnTo>
                    <a:pt x="167639" y="4813300"/>
                  </a:lnTo>
                  <a:lnTo>
                    <a:pt x="199643" y="4775200"/>
                  </a:lnTo>
                  <a:lnTo>
                    <a:pt x="260604" y="4699000"/>
                  </a:lnTo>
                  <a:lnTo>
                    <a:pt x="318516" y="4622800"/>
                  </a:lnTo>
                  <a:lnTo>
                    <a:pt x="428244" y="4470400"/>
                  </a:lnTo>
                  <a:lnTo>
                    <a:pt x="454151" y="4432300"/>
                  </a:lnTo>
                  <a:lnTo>
                    <a:pt x="551687" y="4279900"/>
                  </a:lnTo>
                  <a:lnTo>
                    <a:pt x="597408" y="4203700"/>
                  </a:lnTo>
                  <a:lnTo>
                    <a:pt x="618744" y="4152900"/>
                  </a:lnTo>
                  <a:lnTo>
                    <a:pt x="661416" y="4076700"/>
                  </a:lnTo>
                  <a:lnTo>
                    <a:pt x="720851" y="3949700"/>
                  </a:lnTo>
                  <a:lnTo>
                    <a:pt x="757428" y="3873500"/>
                  </a:lnTo>
                  <a:lnTo>
                    <a:pt x="790955" y="3784600"/>
                  </a:lnTo>
                  <a:lnTo>
                    <a:pt x="807720" y="3746500"/>
                  </a:lnTo>
                  <a:lnTo>
                    <a:pt x="838200" y="3657600"/>
                  </a:lnTo>
                  <a:lnTo>
                    <a:pt x="851916" y="3606800"/>
                  </a:lnTo>
                  <a:lnTo>
                    <a:pt x="867155" y="3568700"/>
                  </a:lnTo>
                  <a:lnTo>
                    <a:pt x="879347" y="3530600"/>
                  </a:lnTo>
                  <a:lnTo>
                    <a:pt x="893063" y="3479800"/>
                  </a:lnTo>
                  <a:lnTo>
                    <a:pt x="905255" y="3441700"/>
                  </a:lnTo>
                  <a:lnTo>
                    <a:pt x="915924" y="3390900"/>
                  </a:lnTo>
                  <a:lnTo>
                    <a:pt x="928116" y="3352800"/>
                  </a:lnTo>
                  <a:lnTo>
                    <a:pt x="938783" y="3314700"/>
                  </a:lnTo>
                  <a:lnTo>
                    <a:pt x="975359" y="3136900"/>
                  </a:lnTo>
                  <a:lnTo>
                    <a:pt x="982980" y="3086100"/>
                  </a:lnTo>
                  <a:lnTo>
                    <a:pt x="989075" y="3048000"/>
                  </a:lnTo>
                  <a:lnTo>
                    <a:pt x="996696" y="2997200"/>
                  </a:lnTo>
                  <a:lnTo>
                    <a:pt x="1002792" y="2959100"/>
                  </a:lnTo>
                  <a:lnTo>
                    <a:pt x="1016508" y="2819400"/>
                  </a:lnTo>
                  <a:lnTo>
                    <a:pt x="1021080" y="2781300"/>
                  </a:lnTo>
                  <a:lnTo>
                    <a:pt x="1024128" y="2730500"/>
                  </a:lnTo>
                  <a:lnTo>
                    <a:pt x="1025651" y="2692400"/>
                  </a:lnTo>
                  <a:lnTo>
                    <a:pt x="1028700" y="2641600"/>
                  </a:lnTo>
                  <a:lnTo>
                    <a:pt x="1030224" y="2603500"/>
                  </a:lnTo>
                  <a:lnTo>
                    <a:pt x="1030224" y="2413000"/>
                  </a:lnTo>
                  <a:lnTo>
                    <a:pt x="1028700" y="2374900"/>
                  </a:lnTo>
                  <a:lnTo>
                    <a:pt x="1025651" y="2324100"/>
                  </a:lnTo>
                  <a:lnTo>
                    <a:pt x="1024128" y="2286000"/>
                  </a:lnTo>
                  <a:lnTo>
                    <a:pt x="1021080" y="2235200"/>
                  </a:lnTo>
                  <a:lnTo>
                    <a:pt x="1016508" y="2197100"/>
                  </a:lnTo>
                  <a:lnTo>
                    <a:pt x="1007363" y="2108200"/>
                  </a:lnTo>
                  <a:lnTo>
                    <a:pt x="1002792" y="2057400"/>
                  </a:lnTo>
                  <a:lnTo>
                    <a:pt x="996696" y="2019300"/>
                  </a:lnTo>
                  <a:lnTo>
                    <a:pt x="989075" y="1968500"/>
                  </a:lnTo>
                  <a:lnTo>
                    <a:pt x="982980" y="1930400"/>
                  </a:lnTo>
                  <a:lnTo>
                    <a:pt x="975359" y="1879600"/>
                  </a:lnTo>
                  <a:lnTo>
                    <a:pt x="938783" y="1701800"/>
                  </a:lnTo>
                  <a:lnTo>
                    <a:pt x="928116" y="1663700"/>
                  </a:lnTo>
                  <a:lnTo>
                    <a:pt x="915924" y="1625600"/>
                  </a:lnTo>
                  <a:lnTo>
                    <a:pt x="905255" y="1574800"/>
                  </a:lnTo>
                  <a:lnTo>
                    <a:pt x="893063" y="1536700"/>
                  </a:lnTo>
                  <a:lnTo>
                    <a:pt x="879347" y="1485900"/>
                  </a:lnTo>
                  <a:lnTo>
                    <a:pt x="867155" y="1447800"/>
                  </a:lnTo>
                  <a:lnTo>
                    <a:pt x="851916" y="1397000"/>
                  </a:lnTo>
                  <a:lnTo>
                    <a:pt x="838200" y="1358900"/>
                  </a:lnTo>
                  <a:lnTo>
                    <a:pt x="807720" y="1270000"/>
                  </a:lnTo>
                  <a:lnTo>
                    <a:pt x="774192" y="1193800"/>
                  </a:lnTo>
                  <a:lnTo>
                    <a:pt x="757428" y="1143000"/>
                  </a:lnTo>
                  <a:lnTo>
                    <a:pt x="720851" y="1066800"/>
                  </a:lnTo>
                  <a:lnTo>
                    <a:pt x="661416" y="939800"/>
                  </a:lnTo>
                  <a:lnTo>
                    <a:pt x="618744" y="863600"/>
                  </a:lnTo>
                  <a:lnTo>
                    <a:pt x="597408" y="812800"/>
                  </a:lnTo>
                  <a:lnTo>
                    <a:pt x="551687" y="736600"/>
                  </a:lnTo>
                  <a:lnTo>
                    <a:pt x="478536" y="622300"/>
                  </a:lnTo>
                  <a:lnTo>
                    <a:pt x="400812" y="508000"/>
                  </a:lnTo>
                  <a:lnTo>
                    <a:pt x="318516" y="393700"/>
                  </a:lnTo>
                  <a:lnTo>
                    <a:pt x="289560" y="355600"/>
                  </a:lnTo>
                  <a:lnTo>
                    <a:pt x="259079" y="317500"/>
                  </a:lnTo>
                  <a:lnTo>
                    <a:pt x="230123" y="279400"/>
                  </a:lnTo>
                  <a:lnTo>
                    <a:pt x="199643" y="241300"/>
                  </a:lnTo>
                  <a:lnTo>
                    <a:pt x="167639" y="203200"/>
                  </a:lnTo>
                  <a:lnTo>
                    <a:pt x="137160" y="165100"/>
                  </a:lnTo>
                  <a:lnTo>
                    <a:pt x="103631" y="139700"/>
                  </a:lnTo>
                  <a:lnTo>
                    <a:pt x="71627" y="101600"/>
                  </a:lnTo>
                  <a:lnTo>
                    <a:pt x="4571" y="25400"/>
                  </a:lnTo>
                  <a:lnTo>
                    <a:pt x="22860" y="25400"/>
                  </a:lnTo>
                  <a:lnTo>
                    <a:pt x="27549" y="21492"/>
                  </a:lnTo>
                  <a:lnTo>
                    <a:pt x="86868" y="88900"/>
                  </a:lnTo>
                  <a:lnTo>
                    <a:pt x="118871" y="114300"/>
                  </a:lnTo>
                  <a:lnTo>
                    <a:pt x="152400" y="152400"/>
                  </a:lnTo>
                  <a:lnTo>
                    <a:pt x="182879" y="190500"/>
                  </a:lnTo>
                  <a:lnTo>
                    <a:pt x="214883" y="228600"/>
                  </a:lnTo>
                  <a:lnTo>
                    <a:pt x="245364" y="266700"/>
                  </a:lnTo>
                  <a:lnTo>
                    <a:pt x="274320" y="304800"/>
                  </a:lnTo>
                  <a:lnTo>
                    <a:pt x="304800" y="342900"/>
                  </a:lnTo>
                  <a:lnTo>
                    <a:pt x="361187" y="406400"/>
                  </a:lnTo>
                  <a:lnTo>
                    <a:pt x="416051" y="482600"/>
                  </a:lnTo>
                  <a:lnTo>
                    <a:pt x="445661" y="526143"/>
                  </a:lnTo>
                  <a:lnTo>
                    <a:pt x="449579" y="533400"/>
                  </a:lnTo>
                  <a:lnTo>
                    <a:pt x="475487" y="571500"/>
                  </a:lnTo>
                  <a:lnTo>
                    <a:pt x="499871" y="609600"/>
                  </a:lnTo>
                  <a:lnTo>
                    <a:pt x="507843" y="621323"/>
                  </a:lnTo>
                  <a:lnTo>
                    <a:pt x="566928" y="723900"/>
                  </a:lnTo>
                  <a:lnTo>
                    <a:pt x="612647" y="800100"/>
                  </a:lnTo>
                  <a:lnTo>
                    <a:pt x="655320" y="876300"/>
                  </a:lnTo>
                  <a:lnTo>
                    <a:pt x="676655" y="927100"/>
                  </a:lnTo>
                  <a:lnTo>
                    <a:pt x="736092" y="1041400"/>
                  </a:lnTo>
                  <a:lnTo>
                    <a:pt x="754379" y="1092200"/>
                  </a:lnTo>
                  <a:lnTo>
                    <a:pt x="772667" y="1130300"/>
                  </a:lnTo>
                  <a:lnTo>
                    <a:pt x="789432" y="1168400"/>
                  </a:lnTo>
                  <a:lnTo>
                    <a:pt x="806196" y="1219200"/>
                  </a:lnTo>
                  <a:lnTo>
                    <a:pt x="822959" y="1257300"/>
                  </a:lnTo>
                  <a:lnTo>
                    <a:pt x="868679" y="1384300"/>
                  </a:lnTo>
                  <a:lnTo>
                    <a:pt x="896112" y="1473200"/>
                  </a:lnTo>
                  <a:lnTo>
                    <a:pt x="909828" y="1511300"/>
                  </a:lnTo>
                  <a:lnTo>
                    <a:pt x="922020" y="1562100"/>
                  </a:lnTo>
                  <a:lnTo>
                    <a:pt x="934212" y="1600200"/>
                  </a:lnTo>
                  <a:lnTo>
                    <a:pt x="944879" y="1638300"/>
                  </a:lnTo>
                  <a:lnTo>
                    <a:pt x="966216" y="1727200"/>
                  </a:lnTo>
                  <a:lnTo>
                    <a:pt x="975359" y="1778000"/>
                  </a:lnTo>
                  <a:lnTo>
                    <a:pt x="993647" y="1866900"/>
                  </a:lnTo>
                  <a:lnTo>
                    <a:pt x="1008888" y="1955800"/>
                  </a:lnTo>
                  <a:lnTo>
                    <a:pt x="1021080" y="2044700"/>
                  </a:lnTo>
                  <a:lnTo>
                    <a:pt x="1027175" y="2082800"/>
                  </a:lnTo>
                  <a:lnTo>
                    <a:pt x="1040892" y="2222500"/>
                  </a:lnTo>
                  <a:lnTo>
                    <a:pt x="1043940" y="2260600"/>
                  </a:lnTo>
                  <a:lnTo>
                    <a:pt x="1046988" y="2311400"/>
                  </a:lnTo>
                  <a:lnTo>
                    <a:pt x="1048512" y="2349500"/>
                  </a:lnTo>
                  <a:lnTo>
                    <a:pt x="1050036" y="2400300"/>
                  </a:lnTo>
                  <a:lnTo>
                    <a:pt x="1051559" y="2438400"/>
                  </a:lnTo>
                  <a:lnTo>
                    <a:pt x="1051559" y="2578100"/>
                  </a:lnTo>
                  <a:lnTo>
                    <a:pt x="1050036" y="2616200"/>
                  </a:lnTo>
                  <a:lnTo>
                    <a:pt x="1048512" y="2667000"/>
                  </a:lnTo>
                  <a:lnTo>
                    <a:pt x="1046988" y="2705100"/>
                  </a:lnTo>
                  <a:lnTo>
                    <a:pt x="1043940" y="2755900"/>
                  </a:lnTo>
                  <a:lnTo>
                    <a:pt x="1040892" y="2794000"/>
                  </a:lnTo>
                  <a:lnTo>
                    <a:pt x="1027175" y="2933700"/>
                  </a:lnTo>
                  <a:lnTo>
                    <a:pt x="1021080" y="2971800"/>
                  </a:lnTo>
                  <a:lnTo>
                    <a:pt x="1008888" y="3060700"/>
                  </a:lnTo>
                  <a:lnTo>
                    <a:pt x="993647" y="3149600"/>
                  </a:lnTo>
                  <a:lnTo>
                    <a:pt x="975359" y="3238500"/>
                  </a:lnTo>
                  <a:lnTo>
                    <a:pt x="966216" y="3289300"/>
                  </a:lnTo>
                  <a:lnTo>
                    <a:pt x="944879" y="3378200"/>
                  </a:lnTo>
                  <a:lnTo>
                    <a:pt x="934212" y="3416300"/>
                  </a:lnTo>
                  <a:lnTo>
                    <a:pt x="922020" y="3454400"/>
                  </a:lnTo>
                  <a:lnTo>
                    <a:pt x="909828" y="3505200"/>
                  </a:lnTo>
                  <a:lnTo>
                    <a:pt x="896112" y="3543300"/>
                  </a:lnTo>
                  <a:lnTo>
                    <a:pt x="868679" y="3632200"/>
                  </a:lnTo>
                  <a:lnTo>
                    <a:pt x="822959" y="3759200"/>
                  </a:lnTo>
                  <a:lnTo>
                    <a:pt x="806196" y="3797300"/>
                  </a:lnTo>
                  <a:lnTo>
                    <a:pt x="789432" y="3848100"/>
                  </a:lnTo>
                  <a:lnTo>
                    <a:pt x="772667" y="3886200"/>
                  </a:lnTo>
                  <a:lnTo>
                    <a:pt x="754379" y="3924300"/>
                  </a:lnTo>
                  <a:lnTo>
                    <a:pt x="736092" y="3975100"/>
                  </a:lnTo>
                  <a:lnTo>
                    <a:pt x="676655" y="4089400"/>
                  </a:lnTo>
                  <a:lnTo>
                    <a:pt x="655320" y="4140200"/>
                  </a:lnTo>
                  <a:lnTo>
                    <a:pt x="612647" y="4216400"/>
                  </a:lnTo>
                  <a:lnTo>
                    <a:pt x="566928" y="4292600"/>
                  </a:lnTo>
                  <a:lnTo>
                    <a:pt x="507843" y="4395176"/>
                  </a:lnTo>
                  <a:lnTo>
                    <a:pt x="499871" y="4406900"/>
                  </a:lnTo>
                  <a:lnTo>
                    <a:pt x="475487" y="4445000"/>
                  </a:lnTo>
                  <a:lnTo>
                    <a:pt x="448055" y="4483100"/>
                  </a:lnTo>
                  <a:lnTo>
                    <a:pt x="416051" y="4533900"/>
                  </a:lnTo>
                  <a:lnTo>
                    <a:pt x="361187" y="4610100"/>
                  </a:lnTo>
                  <a:lnTo>
                    <a:pt x="332231" y="4648200"/>
                  </a:lnTo>
                  <a:lnTo>
                    <a:pt x="303275" y="4673600"/>
                  </a:lnTo>
                  <a:lnTo>
                    <a:pt x="245364" y="4749800"/>
                  </a:lnTo>
                  <a:lnTo>
                    <a:pt x="214883" y="4787900"/>
                  </a:lnTo>
                  <a:lnTo>
                    <a:pt x="118871" y="4902200"/>
                  </a:lnTo>
                  <a:lnTo>
                    <a:pt x="86868" y="4927600"/>
                  </a:lnTo>
                  <a:lnTo>
                    <a:pt x="27549" y="4995007"/>
                  </a:lnTo>
                  <a:close/>
                </a:path>
                <a:path w="1077595" h="5016500">
                  <a:moveTo>
                    <a:pt x="507843" y="4395176"/>
                  </a:moveTo>
                  <a:lnTo>
                    <a:pt x="566928" y="4292600"/>
                  </a:lnTo>
                  <a:lnTo>
                    <a:pt x="612647" y="4216400"/>
                  </a:lnTo>
                  <a:lnTo>
                    <a:pt x="655320" y="4140200"/>
                  </a:lnTo>
                  <a:lnTo>
                    <a:pt x="676655" y="4089400"/>
                  </a:lnTo>
                  <a:lnTo>
                    <a:pt x="736092" y="3975100"/>
                  </a:lnTo>
                  <a:lnTo>
                    <a:pt x="754379" y="3924300"/>
                  </a:lnTo>
                  <a:lnTo>
                    <a:pt x="772667" y="3886200"/>
                  </a:lnTo>
                  <a:lnTo>
                    <a:pt x="789432" y="3848100"/>
                  </a:lnTo>
                  <a:lnTo>
                    <a:pt x="806196" y="3797300"/>
                  </a:lnTo>
                  <a:lnTo>
                    <a:pt x="822959" y="3759200"/>
                  </a:lnTo>
                  <a:lnTo>
                    <a:pt x="868679" y="3632200"/>
                  </a:lnTo>
                  <a:lnTo>
                    <a:pt x="896112" y="3543300"/>
                  </a:lnTo>
                  <a:lnTo>
                    <a:pt x="909828" y="3505200"/>
                  </a:lnTo>
                  <a:lnTo>
                    <a:pt x="922020" y="3454400"/>
                  </a:lnTo>
                  <a:lnTo>
                    <a:pt x="934212" y="3416300"/>
                  </a:lnTo>
                  <a:lnTo>
                    <a:pt x="944879" y="3378200"/>
                  </a:lnTo>
                  <a:lnTo>
                    <a:pt x="966216" y="3289300"/>
                  </a:lnTo>
                  <a:lnTo>
                    <a:pt x="975359" y="3238500"/>
                  </a:lnTo>
                  <a:lnTo>
                    <a:pt x="993647" y="3149600"/>
                  </a:lnTo>
                  <a:lnTo>
                    <a:pt x="1008888" y="3060700"/>
                  </a:lnTo>
                  <a:lnTo>
                    <a:pt x="1021080" y="2971800"/>
                  </a:lnTo>
                  <a:lnTo>
                    <a:pt x="1027175" y="2933700"/>
                  </a:lnTo>
                  <a:lnTo>
                    <a:pt x="1040892" y="2794000"/>
                  </a:lnTo>
                  <a:lnTo>
                    <a:pt x="1043940" y="2755900"/>
                  </a:lnTo>
                  <a:lnTo>
                    <a:pt x="1046988" y="2705100"/>
                  </a:lnTo>
                  <a:lnTo>
                    <a:pt x="1048512" y="2667000"/>
                  </a:lnTo>
                  <a:lnTo>
                    <a:pt x="1050036" y="2616200"/>
                  </a:lnTo>
                  <a:lnTo>
                    <a:pt x="1051559" y="2578100"/>
                  </a:lnTo>
                  <a:lnTo>
                    <a:pt x="1051559" y="2438400"/>
                  </a:lnTo>
                  <a:lnTo>
                    <a:pt x="1050036" y="2400300"/>
                  </a:lnTo>
                  <a:lnTo>
                    <a:pt x="1048512" y="2349500"/>
                  </a:lnTo>
                  <a:lnTo>
                    <a:pt x="1046988" y="2311400"/>
                  </a:lnTo>
                  <a:lnTo>
                    <a:pt x="1043940" y="2260600"/>
                  </a:lnTo>
                  <a:lnTo>
                    <a:pt x="1040892" y="2222500"/>
                  </a:lnTo>
                  <a:lnTo>
                    <a:pt x="1027175" y="2082800"/>
                  </a:lnTo>
                  <a:lnTo>
                    <a:pt x="1021080" y="2044700"/>
                  </a:lnTo>
                  <a:lnTo>
                    <a:pt x="1008888" y="1955800"/>
                  </a:lnTo>
                  <a:lnTo>
                    <a:pt x="993647" y="1866900"/>
                  </a:lnTo>
                  <a:lnTo>
                    <a:pt x="975359" y="1778000"/>
                  </a:lnTo>
                  <a:lnTo>
                    <a:pt x="966216" y="1727200"/>
                  </a:lnTo>
                  <a:lnTo>
                    <a:pt x="944879" y="1638300"/>
                  </a:lnTo>
                  <a:lnTo>
                    <a:pt x="934212" y="1600200"/>
                  </a:lnTo>
                  <a:lnTo>
                    <a:pt x="922020" y="1562100"/>
                  </a:lnTo>
                  <a:lnTo>
                    <a:pt x="909828" y="1511300"/>
                  </a:lnTo>
                  <a:lnTo>
                    <a:pt x="896112" y="1473200"/>
                  </a:lnTo>
                  <a:lnTo>
                    <a:pt x="868679" y="1384300"/>
                  </a:lnTo>
                  <a:lnTo>
                    <a:pt x="822959" y="1257300"/>
                  </a:lnTo>
                  <a:lnTo>
                    <a:pt x="806196" y="1219200"/>
                  </a:lnTo>
                  <a:lnTo>
                    <a:pt x="789432" y="1168400"/>
                  </a:lnTo>
                  <a:lnTo>
                    <a:pt x="772667" y="1130300"/>
                  </a:lnTo>
                  <a:lnTo>
                    <a:pt x="754379" y="1092200"/>
                  </a:lnTo>
                  <a:lnTo>
                    <a:pt x="736092" y="1041400"/>
                  </a:lnTo>
                  <a:lnTo>
                    <a:pt x="676655" y="927100"/>
                  </a:lnTo>
                  <a:lnTo>
                    <a:pt x="655320" y="876300"/>
                  </a:lnTo>
                  <a:lnTo>
                    <a:pt x="612647" y="800100"/>
                  </a:lnTo>
                  <a:lnTo>
                    <a:pt x="566928" y="723900"/>
                  </a:lnTo>
                  <a:lnTo>
                    <a:pt x="507843" y="621323"/>
                  </a:lnTo>
                  <a:lnTo>
                    <a:pt x="525779" y="647700"/>
                  </a:lnTo>
                  <a:lnTo>
                    <a:pt x="574547" y="723900"/>
                  </a:lnTo>
                  <a:lnTo>
                    <a:pt x="620267" y="800100"/>
                  </a:lnTo>
                  <a:lnTo>
                    <a:pt x="641604" y="850900"/>
                  </a:lnTo>
                  <a:lnTo>
                    <a:pt x="684275" y="927100"/>
                  </a:lnTo>
                  <a:lnTo>
                    <a:pt x="704088" y="965200"/>
                  </a:lnTo>
                  <a:lnTo>
                    <a:pt x="743712" y="1054100"/>
                  </a:lnTo>
                  <a:lnTo>
                    <a:pt x="780288" y="1143000"/>
                  </a:lnTo>
                  <a:lnTo>
                    <a:pt x="798575" y="1181100"/>
                  </a:lnTo>
                  <a:lnTo>
                    <a:pt x="832104" y="1270000"/>
                  </a:lnTo>
                  <a:lnTo>
                    <a:pt x="847344" y="1308100"/>
                  </a:lnTo>
                  <a:lnTo>
                    <a:pt x="877824" y="1397000"/>
                  </a:lnTo>
                  <a:lnTo>
                    <a:pt x="891540" y="1435100"/>
                  </a:lnTo>
                  <a:lnTo>
                    <a:pt x="905255" y="1485900"/>
                  </a:lnTo>
                  <a:lnTo>
                    <a:pt x="929640" y="1574800"/>
                  </a:lnTo>
                  <a:lnTo>
                    <a:pt x="941832" y="1612900"/>
                  </a:lnTo>
                  <a:lnTo>
                    <a:pt x="973836" y="1739900"/>
                  </a:lnTo>
                  <a:lnTo>
                    <a:pt x="982980" y="1790700"/>
                  </a:lnTo>
                  <a:lnTo>
                    <a:pt x="992124" y="1828800"/>
                  </a:lnTo>
                  <a:lnTo>
                    <a:pt x="1014984" y="1968500"/>
                  </a:lnTo>
                  <a:lnTo>
                    <a:pt x="1022604" y="2019300"/>
                  </a:lnTo>
                  <a:lnTo>
                    <a:pt x="1037844" y="2146300"/>
                  </a:lnTo>
                  <a:lnTo>
                    <a:pt x="1042416" y="2197100"/>
                  </a:lnTo>
                  <a:lnTo>
                    <a:pt x="1046988" y="2235200"/>
                  </a:lnTo>
                  <a:lnTo>
                    <a:pt x="1050036" y="2286000"/>
                  </a:lnTo>
                  <a:lnTo>
                    <a:pt x="1051559" y="2324100"/>
                  </a:lnTo>
                  <a:lnTo>
                    <a:pt x="1054608" y="2374900"/>
                  </a:lnTo>
                  <a:lnTo>
                    <a:pt x="1056132" y="2413000"/>
                  </a:lnTo>
                  <a:lnTo>
                    <a:pt x="1056132" y="2603500"/>
                  </a:lnTo>
                  <a:lnTo>
                    <a:pt x="1054608" y="2641600"/>
                  </a:lnTo>
                  <a:lnTo>
                    <a:pt x="1051559" y="2692400"/>
                  </a:lnTo>
                  <a:lnTo>
                    <a:pt x="1050036" y="2730500"/>
                  </a:lnTo>
                  <a:lnTo>
                    <a:pt x="1046988" y="2781300"/>
                  </a:lnTo>
                  <a:lnTo>
                    <a:pt x="1042416" y="2819400"/>
                  </a:lnTo>
                  <a:lnTo>
                    <a:pt x="1037844" y="2870200"/>
                  </a:lnTo>
                  <a:lnTo>
                    <a:pt x="1027175" y="2959100"/>
                  </a:lnTo>
                  <a:lnTo>
                    <a:pt x="1022604" y="3009900"/>
                  </a:lnTo>
                  <a:lnTo>
                    <a:pt x="1014984" y="3048000"/>
                  </a:lnTo>
                  <a:lnTo>
                    <a:pt x="992124" y="3187700"/>
                  </a:lnTo>
                  <a:lnTo>
                    <a:pt x="982980" y="3225800"/>
                  </a:lnTo>
                  <a:lnTo>
                    <a:pt x="973836" y="3276600"/>
                  </a:lnTo>
                  <a:lnTo>
                    <a:pt x="941832" y="3403600"/>
                  </a:lnTo>
                  <a:lnTo>
                    <a:pt x="929640" y="3441700"/>
                  </a:lnTo>
                  <a:lnTo>
                    <a:pt x="905255" y="3530600"/>
                  </a:lnTo>
                  <a:lnTo>
                    <a:pt x="891540" y="3581400"/>
                  </a:lnTo>
                  <a:lnTo>
                    <a:pt x="877824" y="3619500"/>
                  </a:lnTo>
                  <a:lnTo>
                    <a:pt x="847344" y="3708400"/>
                  </a:lnTo>
                  <a:lnTo>
                    <a:pt x="832104" y="3746500"/>
                  </a:lnTo>
                  <a:lnTo>
                    <a:pt x="798575" y="3835400"/>
                  </a:lnTo>
                  <a:lnTo>
                    <a:pt x="780288" y="3873500"/>
                  </a:lnTo>
                  <a:lnTo>
                    <a:pt x="743712" y="3962400"/>
                  </a:lnTo>
                  <a:lnTo>
                    <a:pt x="723900" y="4000500"/>
                  </a:lnTo>
                  <a:lnTo>
                    <a:pt x="704088" y="4051300"/>
                  </a:lnTo>
                  <a:lnTo>
                    <a:pt x="684275" y="4089400"/>
                  </a:lnTo>
                  <a:lnTo>
                    <a:pt x="641604" y="4165600"/>
                  </a:lnTo>
                  <a:lnTo>
                    <a:pt x="620267" y="4216400"/>
                  </a:lnTo>
                  <a:lnTo>
                    <a:pt x="597408" y="4254500"/>
                  </a:lnTo>
                  <a:lnTo>
                    <a:pt x="573024" y="4292600"/>
                  </a:lnTo>
                  <a:lnTo>
                    <a:pt x="550163" y="4330700"/>
                  </a:lnTo>
                  <a:lnTo>
                    <a:pt x="525779" y="4368800"/>
                  </a:lnTo>
                  <a:lnTo>
                    <a:pt x="507843" y="4395176"/>
                  </a:lnTo>
                  <a:close/>
                </a:path>
                <a:path w="1077595" h="5016500">
                  <a:moveTo>
                    <a:pt x="29749" y="4996841"/>
                  </a:moveTo>
                  <a:lnTo>
                    <a:pt x="27549" y="4995007"/>
                  </a:lnTo>
                  <a:lnTo>
                    <a:pt x="86868" y="4927600"/>
                  </a:lnTo>
                  <a:lnTo>
                    <a:pt x="118871" y="4902200"/>
                  </a:lnTo>
                  <a:lnTo>
                    <a:pt x="214883" y="4787900"/>
                  </a:lnTo>
                  <a:lnTo>
                    <a:pt x="245364" y="4749800"/>
                  </a:lnTo>
                  <a:lnTo>
                    <a:pt x="303275" y="4673600"/>
                  </a:lnTo>
                  <a:lnTo>
                    <a:pt x="332231" y="4648200"/>
                  </a:lnTo>
                  <a:lnTo>
                    <a:pt x="361187" y="4610100"/>
                  </a:lnTo>
                  <a:lnTo>
                    <a:pt x="416051" y="4533900"/>
                  </a:lnTo>
                  <a:lnTo>
                    <a:pt x="440435" y="4498041"/>
                  </a:lnTo>
                  <a:lnTo>
                    <a:pt x="422147" y="4533900"/>
                  </a:lnTo>
                  <a:lnTo>
                    <a:pt x="367283" y="4610100"/>
                  </a:lnTo>
                  <a:lnTo>
                    <a:pt x="338327" y="4648200"/>
                  </a:lnTo>
                  <a:lnTo>
                    <a:pt x="309371" y="4673600"/>
                  </a:lnTo>
                  <a:lnTo>
                    <a:pt x="280416" y="4711700"/>
                  </a:lnTo>
                  <a:lnTo>
                    <a:pt x="219456" y="4787900"/>
                  </a:lnTo>
                  <a:lnTo>
                    <a:pt x="123443" y="4902200"/>
                  </a:lnTo>
                  <a:lnTo>
                    <a:pt x="29749" y="4996841"/>
                  </a:lnTo>
                  <a:close/>
                </a:path>
                <a:path w="1077595" h="5016500">
                  <a:moveTo>
                    <a:pt x="38100" y="5016500"/>
                  </a:moveTo>
                  <a:lnTo>
                    <a:pt x="21335" y="5016500"/>
                  </a:lnTo>
                  <a:lnTo>
                    <a:pt x="0" y="5003800"/>
                  </a:lnTo>
                  <a:lnTo>
                    <a:pt x="0" y="4991100"/>
                  </a:lnTo>
                  <a:lnTo>
                    <a:pt x="22860" y="4991100"/>
                  </a:lnTo>
                  <a:lnTo>
                    <a:pt x="22860" y="5000336"/>
                  </a:lnTo>
                  <a:lnTo>
                    <a:pt x="19812" y="5003800"/>
                  </a:lnTo>
                  <a:lnTo>
                    <a:pt x="50672" y="5003800"/>
                  </a:lnTo>
                  <a:lnTo>
                    <a:pt x="38100" y="5016500"/>
                  </a:lnTo>
                  <a:close/>
                </a:path>
                <a:path w="1077595" h="5016500">
                  <a:moveTo>
                    <a:pt x="22860" y="5000336"/>
                  </a:moveTo>
                  <a:lnTo>
                    <a:pt x="22860" y="4991100"/>
                  </a:lnTo>
                  <a:lnTo>
                    <a:pt x="27549" y="4995007"/>
                  </a:lnTo>
                  <a:lnTo>
                    <a:pt x="22860" y="5000336"/>
                  </a:lnTo>
                  <a:close/>
                </a:path>
                <a:path w="1077595" h="5016500">
                  <a:moveTo>
                    <a:pt x="22860" y="5003800"/>
                  </a:moveTo>
                  <a:lnTo>
                    <a:pt x="22860" y="5000336"/>
                  </a:lnTo>
                  <a:lnTo>
                    <a:pt x="27549" y="4995007"/>
                  </a:lnTo>
                  <a:lnTo>
                    <a:pt x="29749" y="4996841"/>
                  </a:lnTo>
                  <a:lnTo>
                    <a:pt x="22860" y="5003800"/>
                  </a:lnTo>
                  <a:close/>
                </a:path>
                <a:path w="1077595" h="5016500">
                  <a:moveTo>
                    <a:pt x="38100" y="5003800"/>
                  </a:moveTo>
                  <a:lnTo>
                    <a:pt x="22860" y="5003800"/>
                  </a:lnTo>
                  <a:lnTo>
                    <a:pt x="29749" y="4996841"/>
                  </a:lnTo>
                  <a:lnTo>
                    <a:pt x="38100" y="5003800"/>
                  </a:lnTo>
                  <a:close/>
                </a:path>
                <a:path w="1077595" h="5016500">
                  <a:moveTo>
                    <a:pt x="22860" y="5003800"/>
                  </a:moveTo>
                  <a:lnTo>
                    <a:pt x="19812" y="5003800"/>
                  </a:lnTo>
                  <a:lnTo>
                    <a:pt x="22860" y="5000336"/>
                  </a:lnTo>
                  <a:lnTo>
                    <a:pt x="22860" y="5003800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324" y="2103120"/>
              <a:ext cx="7895843" cy="11384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676" y="1997963"/>
              <a:ext cx="1312163" cy="1312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0580" y="1990344"/>
              <a:ext cx="1323340" cy="1323340"/>
            </a:xfrm>
            <a:custGeom>
              <a:avLst/>
              <a:gdLst/>
              <a:ahLst/>
              <a:cxnLst/>
              <a:rect l="l" t="t" r="r" b="b"/>
              <a:pathLst>
                <a:path w="1323339" h="1323339">
                  <a:moveTo>
                    <a:pt x="662940" y="1322832"/>
                  </a:moveTo>
                  <a:lnTo>
                    <a:pt x="612648" y="1321308"/>
                  </a:lnTo>
                  <a:lnTo>
                    <a:pt x="563880" y="1316736"/>
                  </a:lnTo>
                  <a:lnTo>
                    <a:pt x="516636" y="1307592"/>
                  </a:lnTo>
                  <a:lnTo>
                    <a:pt x="470916" y="1295400"/>
                  </a:lnTo>
                  <a:lnTo>
                    <a:pt x="426720" y="1280160"/>
                  </a:lnTo>
                  <a:lnTo>
                    <a:pt x="384048" y="1261872"/>
                  </a:lnTo>
                  <a:lnTo>
                    <a:pt x="341376" y="1240536"/>
                  </a:lnTo>
                  <a:lnTo>
                    <a:pt x="301752" y="1217676"/>
                  </a:lnTo>
                  <a:lnTo>
                    <a:pt x="263652" y="1190244"/>
                  </a:lnTo>
                  <a:lnTo>
                    <a:pt x="228600" y="1161288"/>
                  </a:lnTo>
                  <a:lnTo>
                    <a:pt x="195072" y="1129284"/>
                  </a:lnTo>
                  <a:lnTo>
                    <a:pt x="163068" y="1095756"/>
                  </a:lnTo>
                  <a:lnTo>
                    <a:pt x="134112" y="1060703"/>
                  </a:lnTo>
                  <a:lnTo>
                    <a:pt x="106680" y="1022603"/>
                  </a:lnTo>
                  <a:lnTo>
                    <a:pt x="83820" y="982979"/>
                  </a:lnTo>
                  <a:lnTo>
                    <a:pt x="62484" y="941832"/>
                  </a:lnTo>
                  <a:lnTo>
                    <a:pt x="44196" y="897635"/>
                  </a:lnTo>
                  <a:lnTo>
                    <a:pt x="28956" y="853440"/>
                  </a:lnTo>
                  <a:lnTo>
                    <a:pt x="16764" y="807720"/>
                  </a:lnTo>
                  <a:lnTo>
                    <a:pt x="7620" y="760476"/>
                  </a:lnTo>
                  <a:lnTo>
                    <a:pt x="3048" y="711708"/>
                  </a:lnTo>
                  <a:lnTo>
                    <a:pt x="0" y="662940"/>
                  </a:lnTo>
                  <a:lnTo>
                    <a:pt x="3048" y="612647"/>
                  </a:lnTo>
                  <a:lnTo>
                    <a:pt x="7620" y="563879"/>
                  </a:lnTo>
                  <a:lnTo>
                    <a:pt x="16764" y="516635"/>
                  </a:lnTo>
                  <a:lnTo>
                    <a:pt x="28956" y="470915"/>
                  </a:lnTo>
                  <a:lnTo>
                    <a:pt x="44196" y="426720"/>
                  </a:lnTo>
                  <a:lnTo>
                    <a:pt x="62484" y="384047"/>
                  </a:lnTo>
                  <a:lnTo>
                    <a:pt x="83820" y="341376"/>
                  </a:lnTo>
                  <a:lnTo>
                    <a:pt x="106680" y="301752"/>
                  </a:lnTo>
                  <a:lnTo>
                    <a:pt x="134112" y="263652"/>
                  </a:lnTo>
                  <a:lnTo>
                    <a:pt x="163068" y="228600"/>
                  </a:lnTo>
                  <a:lnTo>
                    <a:pt x="195072" y="195071"/>
                  </a:lnTo>
                  <a:lnTo>
                    <a:pt x="228600" y="163067"/>
                  </a:lnTo>
                  <a:lnTo>
                    <a:pt x="263652" y="134111"/>
                  </a:lnTo>
                  <a:lnTo>
                    <a:pt x="301752" y="106679"/>
                  </a:lnTo>
                  <a:lnTo>
                    <a:pt x="341376" y="83819"/>
                  </a:lnTo>
                  <a:lnTo>
                    <a:pt x="382524" y="62483"/>
                  </a:lnTo>
                  <a:lnTo>
                    <a:pt x="426720" y="44195"/>
                  </a:lnTo>
                  <a:lnTo>
                    <a:pt x="470916" y="28956"/>
                  </a:lnTo>
                  <a:lnTo>
                    <a:pt x="516636" y="16764"/>
                  </a:lnTo>
                  <a:lnTo>
                    <a:pt x="563880" y="7619"/>
                  </a:lnTo>
                  <a:lnTo>
                    <a:pt x="612648" y="3047"/>
                  </a:lnTo>
                  <a:lnTo>
                    <a:pt x="661416" y="0"/>
                  </a:lnTo>
                  <a:lnTo>
                    <a:pt x="711708" y="3047"/>
                  </a:lnTo>
                  <a:lnTo>
                    <a:pt x="758952" y="7619"/>
                  </a:lnTo>
                  <a:lnTo>
                    <a:pt x="766826" y="9143"/>
                  </a:lnTo>
                  <a:lnTo>
                    <a:pt x="662940" y="9143"/>
                  </a:lnTo>
                  <a:lnTo>
                    <a:pt x="614172" y="12191"/>
                  </a:lnTo>
                  <a:lnTo>
                    <a:pt x="565404" y="16764"/>
                  </a:lnTo>
                  <a:lnTo>
                    <a:pt x="519684" y="25908"/>
                  </a:lnTo>
                  <a:lnTo>
                    <a:pt x="473963" y="38100"/>
                  </a:lnTo>
                  <a:lnTo>
                    <a:pt x="429768" y="51815"/>
                  </a:lnTo>
                  <a:lnTo>
                    <a:pt x="387096" y="70103"/>
                  </a:lnTo>
                  <a:lnTo>
                    <a:pt x="345948" y="91439"/>
                  </a:lnTo>
                  <a:lnTo>
                    <a:pt x="307848" y="114300"/>
                  </a:lnTo>
                  <a:lnTo>
                    <a:pt x="269748" y="141731"/>
                  </a:lnTo>
                  <a:lnTo>
                    <a:pt x="234695" y="169163"/>
                  </a:lnTo>
                  <a:lnTo>
                    <a:pt x="201168" y="201167"/>
                  </a:lnTo>
                  <a:lnTo>
                    <a:pt x="170688" y="234695"/>
                  </a:lnTo>
                  <a:lnTo>
                    <a:pt x="141732" y="269747"/>
                  </a:lnTo>
                  <a:lnTo>
                    <a:pt x="114300" y="306323"/>
                  </a:lnTo>
                  <a:lnTo>
                    <a:pt x="91440" y="345948"/>
                  </a:lnTo>
                  <a:lnTo>
                    <a:pt x="70104" y="387096"/>
                  </a:lnTo>
                  <a:lnTo>
                    <a:pt x="51816" y="429767"/>
                  </a:lnTo>
                  <a:lnTo>
                    <a:pt x="38100" y="473963"/>
                  </a:lnTo>
                  <a:lnTo>
                    <a:pt x="25908" y="519683"/>
                  </a:lnTo>
                  <a:lnTo>
                    <a:pt x="16764" y="565403"/>
                  </a:lnTo>
                  <a:lnTo>
                    <a:pt x="12192" y="612647"/>
                  </a:lnTo>
                  <a:lnTo>
                    <a:pt x="9144" y="661416"/>
                  </a:lnTo>
                  <a:lnTo>
                    <a:pt x="12192" y="710184"/>
                  </a:lnTo>
                  <a:lnTo>
                    <a:pt x="16764" y="758952"/>
                  </a:lnTo>
                  <a:lnTo>
                    <a:pt x="25908" y="804672"/>
                  </a:lnTo>
                  <a:lnTo>
                    <a:pt x="38100" y="850392"/>
                  </a:lnTo>
                  <a:lnTo>
                    <a:pt x="51816" y="894588"/>
                  </a:lnTo>
                  <a:lnTo>
                    <a:pt x="70104" y="937259"/>
                  </a:lnTo>
                  <a:lnTo>
                    <a:pt x="91440" y="978408"/>
                  </a:lnTo>
                  <a:lnTo>
                    <a:pt x="114300" y="1016508"/>
                  </a:lnTo>
                  <a:lnTo>
                    <a:pt x="141732" y="1054608"/>
                  </a:lnTo>
                  <a:lnTo>
                    <a:pt x="169164" y="1089660"/>
                  </a:lnTo>
                  <a:lnTo>
                    <a:pt x="201168" y="1123188"/>
                  </a:lnTo>
                  <a:lnTo>
                    <a:pt x="234695" y="1153668"/>
                  </a:lnTo>
                  <a:lnTo>
                    <a:pt x="269748" y="1182624"/>
                  </a:lnTo>
                  <a:lnTo>
                    <a:pt x="306324" y="1208532"/>
                  </a:lnTo>
                  <a:lnTo>
                    <a:pt x="345948" y="1232916"/>
                  </a:lnTo>
                  <a:lnTo>
                    <a:pt x="387096" y="1254252"/>
                  </a:lnTo>
                  <a:lnTo>
                    <a:pt x="429768" y="1271016"/>
                  </a:lnTo>
                  <a:lnTo>
                    <a:pt x="473963" y="1286256"/>
                  </a:lnTo>
                  <a:lnTo>
                    <a:pt x="519684" y="1298448"/>
                  </a:lnTo>
                  <a:lnTo>
                    <a:pt x="565404" y="1307592"/>
                  </a:lnTo>
                  <a:lnTo>
                    <a:pt x="612648" y="1312164"/>
                  </a:lnTo>
                  <a:lnTo>
                    <a:pt x="661416" y="1313688"/>
                  </a:lnTo>
                  <a:lnTo>
                    <a:pt x="776223" y="1313688"/>
                  </a:lnTo>
                  <a:lnTo>
                    <a:pt x="760475" y="1316736"/>
                  </a:lnTo>
                  <a:lnTo>
                    <a:pt x="711708" y="1321308"/>
                  </a:lnTo>
                  <a:lnTo>
                    <a:pt x="662940" y="1322832"/>
                  </a:lnTo>
                  <a:close/>
                </a:path>
                <a:path w="1323339" h="1323339">
                  <a:moveTo>
                    <a:pt x="776223" y="1313688"/>
                  </a:moveTo>
                  <a:lnTo>
                    <a:pt x="661416" y="1313688"/>
                  </a:lnTo>
                  <a:lnTo>
                    <a:pt x="710184" y="1312164"/>
                  </a:lnTo>
                  <a:lnTo>
                    <a:pt x="758952" y="1307592"/>
                  </a:lnTo>
                  <a:lnTo>
                    <a:pt x="804672" y="1298448"/>
                  </a:lnTo>
                  <a:lnTo>
                    <a:pt x="850392" y="1286256"/>
                  </a:lnTo>
                  <a:lnTo>
                    <a:pt x="894588" y="1272540"/>
                  </a:lnTo>
                  <a:lnTo>
                    <a:pt x="937260" y="1254252"/>
                  </a:lnTo>
                  <a:lnTo>
                    <a:pt x="978408" y="1232916"/>
                  </a:lnTo>
                  <a:lnTo>
                    <a:pt x="1016508" y="1210056"/>
                  </a:lnTo>
                  <a:lnTo>
                    <a:pt x="1054608" y="1182624"/>
                  </a:lnTo>
                  <a:lnTo>
                    <a:pt x="1089660" y="1155192"/>
                  </a:lnTo>
                  <a:lnTo>
                    <a:pt x="1123188" y="1123188"/>
                  </a:lnTo>
                  <a:lnTo>
                    <a:pt x="1153668" y="1089660"/>
                  </a:lnTo>
                  <a:lnTo>
                    <a:pt x="1182624" y="1054608"/>
                  </a:lnTo>
                  <a:lnTo>
                    <a:pt x="1208532" y="1018032"/>
                  </a:lnTo>
                  <a:lnTo>
                    <a:pt x="1232916" y="978408"/>
                  </a:lnTo>
                  <a:lnTo>
                    <a:pt x="1254251" y="937259"/>
                  </a:lnTo>
                  <a:lnTo>
                    <a:pt x="1271016" y="894588"/>
                  </a:lnTo>
                  <a:lnTo>
                    <a:pt x="1286255" y="850392"/>
                  </a:lnTo>
                  <a:lnTo>
                    <a:pt x="1298448" y="804672"/>
                  </a:lnTo>
                  <a:lnTo>
                    <a:pt x="1307592" y="758952"/>
                  </a:lnTo>
                  <a:lnTo>
                    <a:pt x="1312163" y="711708"/>
                  </a:lnTo>
                  <a:lnTo>
                    <a:pt x="1313688" y="662940"/>
                  </a:lnTo>
                  <a:lnTo>
                    <a:pt x="1312163" y="614171"/>
                  </a:lnTo>
                  <a:lnTo>
                    <a:pt x="1307592" y="565403"/>
                  </a:lnTo>
                  <a:lnTo>
                    <a:pt x="1298448" y="519683"/>
                  </a:lnTo>
                  <a:lnTo>
                    <a:pt x="1286255" y="473963"/>
                  </a:lnTo>
                  <a:lnTo>
                    <a:pt x="1272540" y="429767"/>
                  </a:lnTo>
                  <a:lnTo>
                    <a:pt x="1254251" y="387096"/>
                  </a:lnTo>
                  <a:lnTo>
                    <a:pt x="1232916" y="345948"/>
                  </a:lnTo>
                  <a:lnTo>
                    <a:pt x="1210056" y="307847"/>
                  </a:lnTo>
                  <a:lnTo>
                    <a:pt x="1182624" y="269747"/>
                  </a:lnTo>
                  <a:lnTo>
                    <a:pt x="1155192" y="234695"/>
                  </a:lnTo>
                  <a:lnTo>
                    <a:pt x="1123188" y="201167"/>
                  </a:lnTo>
                  <a:lnTo>
                    <a:pt x="1089660" y="170687"/>
                  </a:lnTo>
                  <a:lnTo>
                    <a:pt x="1054608" y="141731"/>
                  </a:lnTo>
                  <a:lnTo>
                    <a:pt x="1018032" y="114300"/>
                  </a:lnTo>
                  <a:lnTo>
                    <a:pt x="978408" y="91439"/>
                  </a:lnTo>
                  <a:lnTo>
                    <a:pt x="937260" y="70103"/>
                  </a:lnTo>
                  <a:lnTo>
                    <a:pt x="894588" y="51815"/>
                  </a:lnTo>
                  <a:lnTo>
                    <a:pt x="850392" y="38100"/>
                  </a:lnTo>
                  <a:lnTo>
                    <a:pt x="804672" y="25908"/>
                  </a:lnTo>
                  <a:lnTo>
                    <a:pt x="758952" y="16764"/>
                  </a:lnTo>
                  <a:lnTo>
                    <a:pt x="711708" y="12191"/>
                  </a:lnTo>
                  <a:lnTo>
                    <a:pt x="662940" y="9143"/>
                  </a:lnTo>
                  <a:lnTo>
                    <a:pt x="766826" y="9143"/>
                  </a:lnTo>
                  <a:lnTo>
                    <a:pt x="806196" y="16764"/>
                  </a:lnTo>
                  <a:lnTo>
                    <a:pt x="853440" y="28956"/>
                  </a:lnTo>
                  <a:lnTo>
                    <a:pt x="897636" y="44195"/>
                  </a:lnTo>
                  <a:lnTo>
                    <a:pt x="940308" y="62483"/>
                  </a:lnTo>
                  <a:lnTo>
                    <a:pt x="982980" y="83819"/>
                  </a:lnTo>
                  <a:lnTo>
                    <a:pt x="1022604" y="106679"/>
                  </a:lnTo>
                  <a:lnTo>
                    <a:pt x="1060704" y="134111"/>
                  </a:lnTo>
                  <a:lnTo>
                    <a:pt x="1095756" y="163067"/>
                  </a:lnTo>
                  <a:lnTo>
                    <a:pt x="1129284" y="195071"/>
                  </a:lnTo>
                  <a:lnTo>
                    <a:pt x="1161288" y="228600"/>
                  </a:lnTo>
                  <a:lnTo>
                    <a:pt x="1190244" y="263652"/>
                  </a:lnTo>
                  <a:lnTo>
                    <a:pt x="1216152" y="301752"/>
                  </a:lnTo>
                  <a:lnTo>
                    <a:pt x="1240536" y="341376"/>
                  </a:lnTo>
                  <a:lnTo>
                    <a:pt x="1261871" y="382523"/>
                  </a:lnTo>
                  <a:lnTo>
                    <a:pt x="1280159" y="426720"/>
                  </a:lnTo>
                  <a:lnTo>
                    <a:pt x="1295400" y="470915"/>
                  </a:lnTo>
                  <a:lnTo>
                    <a:pt x="1307592" y="516635"/>
                  </a:lnTo>
                  <a:lnTo>
                    <a:pt x="1316736" y="563879"/>
                  </a:lnTo>
                  <a:lnTo>
                    <a:pt x="1321308" y="612647"/>
                  </a:lnTo>
                  <a:lnTo>
                    <a:pt x="1322832" y="661416"/>
                  </a:lnTo>
                  <a:lnTo>
                    <a:pt x="1321308" y="711708"/>
                  </a:lnTo>
                  <a:lnTo>
                    <a:pt x="1316736" y="758952"/>
                  </a:lnTo>
                  <a:lnTo>
                    <a:pt x="1307592" y="806196"/>
                  </a:lnTo>
                  <a:lnTo>
                    <a:pt x="1295400" y="853440"/>
                  </a:lnTo>
                  <a:lnTo>
                    <a:pt x="1280159" y="897635"/>
                  </a:lnTo>
                  <a:lnTo>
                    <a:pt x="1261871" y="940308"/>
                  </a:lnTo>
                  <a:lnTo>
                    <a:pt x="1240536" y="982979"/>
                  </a:lnTo>
                  <a:lnTo>
                    <a:pt x="1217675" y="1022603"/>
                  </a:lnTo>
                  <a:lnTo>
                    <a:pt x="1190244" y="1060703"/>
                  </a:lnTo>
                  <a:lnTo>
                    <a:pt x="1161288" y="1095756"/>
                  </a:lnTo>
                  <a:lnTo>
                    <a:pt x="1129284" y="1129284"/>
                  </a:lnTo>
                  <a:lnTo>
                    <a:pt x="1095756" y="1161288"/>
                  </a:lnTo>
                  <a:lnTo>
                    <a:pt x="1060704" y="1190244"/>
                  </a:lnTo>
                  <a:lnTo>
                    <a:pt x="1022604" y="1216152"/>
                  </a:lnTo>
                  <a:lnTo>
                    <a:pt x="982980" y="1240536"/>
                  </a:lnTo>
                  <a:lnTo>
                    <a:pt x="941831" y="1261872"/>
                  </a:lnTo>
                  <a:lnTo>
                    <a:pt x="897636" y="1280160"/>
                  </a:lnTo>
                  <a:lnTo>
                    <a:pt x="853440" y="1295400"/>
                  </a:lnTo>
                  <a:lnTo>
                    <a:pt x="807720" y="1307592"/>
                  </a:lnTo>
                  <a:lnTo>
                    <a:pt x="776223" y="131368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3372" y="3680460"/>
              <a:ext cx="7511795" cy="11384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152" y="3575304"/>
              <a:ext cx="1316736" cy="13121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11580" y="3567684"/>
              <a:ext cx="1324610" cy="1323340"/>
            </a:xfrm>
            <a:custGeom>
              <a:avLst/>
              <a:gdLst/>
              <a:ahLst/>
              <a:cxnLst/>
              <a:rect l="l" t="t" r="r" b="b"/>
              <a:pathLst>
                <a:path w="1324610" h="1323339">
                  <a:moveTo>
                    <a:pt x="662940" y="1322832"/>
                  </a:moveTo>
                  <a:lnTo>
                    <a:pt x="614172" y="1321308"/>
                  </a:lnTo>
                  <a:lnTo>
                    <a:pt x="565404" y="1316736"/>
                  </a:lnTo>
                  <a:lnTo>
                    <a:pt x="518160" y="1307592"/>
                  </a:lnTo>
                  <a:lnTo>
                    <a:pt x="472439" y="1295400"/>
                  </a:lnTo>
                  <a:lnTo>
                    <a:pt x="426720" y="1280160"/>
                  </a:lnTo>
                  <a:lnTo>
                    <a:pt x="384048" y="1261872"/>
                  </a:lnTo>
                  <a:lnTo>
                    <a:pt x="342900" y="1240536"/>
                  </a:lnTo>
                  <a:lnTo>
                    <a:pt x="301752" y="1217676"/>
                  </a:lnTo>
                  <a:lnTo>
                    <a:pt x="265176" y="1190244"/>
                  </a:lnTo>
                  <a:lnTo>
                    <a:pt x="228600" y="1161288"/>
                  </a:lnTo>
                  <a:lnTo>
                    <a:pt x="195072" y="1129284"/>
                  </a:lnTo>
                  <a:lnTo>
                    <a:pt x="163068" y="1095756"/>
                  </a:lnTo>
                  <a:lnTo>
                    <a:pt x="134112" y="1060703"/>
                  </a:lnTo>
                  <a:lnTo>
                    <a:pt x="108204" y="1022603"/>
                  </a:lnTo>
                  <a:lnTo>
                    <a:pt x="83820" y="982979"/>
                  </a:lnTo>
                  <a:lnTo>
                    <a:pt x="62484" y="941832"/>
                  </a:lnTo>
                  <a:lnTo>
                    <a:pt x="44196" y="897635"/>
                  </a:lnTo>
                  <a:lnTo>
                    <a:pt x="28956" y="853440"/>
                  </a:lnTo>
                  <a:lnTo>
                    <a:pt x="16764" y="807720"/>
                  </a:lnTo>
                  <a:lnTo>
                    <a:pt x="7620" y="760476"/>
                  </a:lnTo>
                  <a:lnTo>
                    <a:pt x="3048" y="711708"/>
                  </a:lnTo>
                  <a:lnTo>
                    <a:pt x="0" y="662940"/>
                  </a:lnTo>
                  <a:lnTo>
                    <a:pt x="3048" y="612647"/>
                  </a:lnTo>
                  <a:lnTo>
                    <a:pt x="7620" y="563879"/>
                  </a:lnTo>
                  <a:lnTo>
                    <a:pt x="16764" y="516635"/>
                  </a:lnTo>
                  <a:lnTo>
                    <a:pt x="28956" y="470915"/>
                  </a:lnTo>
                  <a:lnTo>
                    <a:pt x="44196" y="426720"/>
                  </a:lnTo>
                  <a:lnTo>
                    <a:pt x="62484" y="384047"/>
                  </a:lnTo>
                  <a:lnTo>
                    <a:pt x="83820" y="341376"/>
                  </a:lnTo>
                  <a:lnTo>
                    <a:pt x="106680" y="301752"/>
                  </a:lnTo>
                  <a:lnTo>
                    <a:pt x="134112" y="263652"/>
                  </a:lnTo>
                  <a:lnTo>
                    <a:pt x="163068" y="228600"/>
                  </a:lnTo>
                  <a:lnTo>
                    <a:pt x="195072" y="195071"/>
                  </a:lnTo>
                  <a:lnTo>
                    <a:pt x="228600" y="163067"/>
                  </a:lnTo>
                  <a:lnTo>
                    <a:pt x="263652" y="134111"/>
                  </a:lnTo>
                  <a:lnTo>
                    <a:pt x="301752" y="106679"/>
                  </a:lnTo>
                  <a:lnTo>
                    <a:pt x="341376" y="83819"/>
                  </a:lnTo>
                  <a:lnTo>
                    <a:pt x="384048" y="62483"/>
                  </a:lnTo>
                  <a:lnTo>
                    <a:pt x="426720" y="44195"/>
                  </a:lnTo>
                  <a:lnTo>
                    <a:pt x="470916" y="28956"/>
                  </a:lnTo>
                  <a:lnTo>
                    <a:pt x="518160" y="16764"/>
                  </a:lnTo>
                  <a:lnTo>
                    <a:pt x="565404" y="7619"/>
                  </a:lnTo>
                  <a:lnTo>
                    <a:pt x="612648" y="3047"/>
                  </a:lnTo>
                  <a:lnTo>
                    <a:pt x="662940" y="0"/>
                  </a:lnTo>
                  <a:lnTo>
                    <a:pt x="711708" y="3047"/>
                  </a:lnTo>
                  <a:lnTo>
                    <a:pt x="760475" y="7619"/>
                  </a:lnTo>
                  <a:lnTo>
                    <a:pt x="768350" y="9143"/>
                  </a:lnTo>
                  <a:lnTo>
                    <a:pt x="662940" y="9143"/>
                  </a:lnTo>
                  <a:lnTo>
                    <a:pt x="614172" y="12191"/>
                  </a:lnTo>
                  <a:lnTo>
                    <a:pt x="566928" y="16764"/>
                  </a:lnTo>
                  <a:lnTo>
                    <a:pt x="519684" y="25908"/>
                  </a:lnTo>
                  <a:lnTo>
                    <a:pt x="473963" y="38100"/>
                  </a:lnTo>
                  <a:lnTo>
                    <a:pt x="429768" y="51815"/>
                  </a:lnTo>
                  <a:lnTo>
                    <a:pt x="387096" y="70103"/>
                  </a:lnTo>
                  <a:lnTo>
                    <a:pt x="347472" y="91439"/>
                  </a:lnTo>
                  <a:lnTo>
                    <a:pt x="307848" y="114300"/>
                  </a:lnTo>
                  <a:lnTo>
                    <a:pt x="269748" y="141731"/>
                  </a:lnTo>
                  <a:lnTo>
                    <a:pt x="234695" y="169163"/>
                  </a:lnTo>
                  <a:lnTo>
                    <a:pt x="201168" y="201167"/>
                  </a:lnTo>
                  <a:lnTo>
                    <a:pt x="170688" y="234695"/>
                  </a:lnTo>
                  <a:lnTo>
                    <a:pt x="141732" y="269747"/>
                  </a:lnTo>
                  <a:lnTo>
                    <a:pt x="115824" y="306323"/>
                  </a:lnTo>
                  <a:lnTo>
                    <a:pt x="91440" y="345948"/>
                  </a:lnTo>
                  <a:lnTo>
                    <a:pt x="70104" y="387096"/>
                  </a:lnTo>
                  <a:lnTo>
                    <a:pt x="53340" y="429767"/>
                  </a:lnTo>
                  <a:lnTo>
                    <a:pt x="38100" y="473963"/>
                  </a:lnTo>
                  <a:lnTo>
                    <a:pt x="25908" y="519683"/>
                  </a:lnTo>
                  <a:lnTo>
                    <a:pt x="16764" y="565403"/>
                  </a:lnTo>
                  <a:lnTo>
                    <a:pt x="12192" y="612647"/>
                  </a:lnTo>
                  <a:lnTo>
                    <a:pt x="9144" y="661416"/>
                  </a:lnTo>
                  <a:lnTo>
                    <a:pt x="12192" y="710184"/>
                  </a:lnTo>
                  <a:lnTo>
                    <a:pt x="16764" y="758952"/>
                  </a:lnTo>
                  <a:lnTo>
                    <a:pt x="25908" y="804672"/>
                  </a:lnTo>
                  <a:lnTo>
                    <a:pt x="38100" y="850392"/>
                  </a:lnTo>
                  <a:lnTo>
                    <a:pt x="51816" y="894588"/>
                  </a:lnTo>
                  <a:lnTo>
                    <a:pt x="70104" y="937259"/>
                  </a:lnTo>
                  <a:lnTo>
                    <a:pt x="91440" y="978408"/>
                  </a:lnTo>
                  <a:lnTo>
                    <a:pt x="114300" y="1016508"/>
                  </a:lnTo>
                  <a:lnTo>
                    <a:pt x="141732" y="1054608"/>
                  </a:lnTo>
                  <a:lnTo>
                    <a:pt x="170688" y="1089660"/>
                  </a:lnTo>
                  <a:lnTo>
                    <a:pt x="201168" y="1123188"/>
                  </a:lnTo>
                  <a:lnTo>
                    <a:pt x="234695" y="1153668"/>
                  </a:lnTo>
                  <a:lnTo>
                    <a:pt x="269748" y="1182624"/>
                  </a:lnTo>
                  <a:lnTo>
                    <a:pt x="307848" y="1208532"/>
                  </a:lnTo>
                  <a:lnTo>
                    <a:pt x="345948" y="1232916"/>
                  </a:lnTo>
                  <a:lnTo>
                    <a:pt x="387096" y="1254252"/>
                  </a:lnTo>
                  <a:lnTo>
                    <a:pt x="429768" y="1271016"/>
                  </a:lnTo>
                  <a:lnTo>
                    <a:pt x="473963" y="1286256"/>
                  </a:lnTo>
                  <a:lnTo>
                    <a:pt x="519684" y="1298448"/>
                  </a:lnTo>
                  <a:lnTo>
                    <a:pt x="566928" y="1307592"/>
                  </a:lnTo>
                  <a:lnTo>
                    <a:pt x="614172" y="1312164"/>
                  </a:lnTo>
                  <a:lnTo>
                    <a:pt x="662940" y="1313688"/>
                  </a:lnTo>
                  <a:lnTo>
                    <a:pt x="776223" y="1313688"/>
                  </a:lnTo>
                  <a:lnTo>
                    <a:pt x="760475" y="1316736"/>
                  </a:lnTo>
                  <a:lnTo>
                    <a:pt x="713231" y="1321308"/>
                  </a:lnTo>
                  <a:lnTo>
                    <a:pt x="662940" y="1322832"/>
                  </a:lnTo>
                  <a:close/>
                </a:path>
                <a:path w="1324610" h="1323339">
                  <a:moveTo>
                    <a:pt x="776223" y="1313688"/>
                  </a:moveTo>
                  <a:lnTo>
                    <a:pt x="662940" y="1313688"/>
                  </a:lnTo>
                  <a:lnTo>
                    <a:pt x="711708" y="1312164"/>
                  </a:lnTo>
                  <a:lnTo>
                    <a:pt x="758952" y="1307592"/>
                  </a:lnTo>
                  <a:lnTo>
                    <a:pt x="806196" y="1298448"/>
                  </a:lnTo>
                  <a:lnTo>
                    <a:pt x="851916" y="1286256"/>
                  </a:lnTo>
                  <a:lnTo>
                    <a:pt x="896112" y="1272540"/>
                  </a:lnTo>
                  <a:lnTo>
                    <a:pt x="938784" y="1254252"/>
                  </a:lnTo>
                  <a:lnTo>
                    <a:pt x="978408" y="1232916"/>
                  </a:lnTo>
                  <a:lnTo>
                    <a:pt x="1018032" y="1210056"/>
                  </a:lnTo>
                  <a:lnTo>
                    <a:pt x="1056132" y="1182624"/>
                  </a:lnTo>
                  <a:lnTo>
                    <a:pt x="1091184" y="1155192"/>
                  </a:lnTo>
                  <a:lnTo>
                    <a:pt x="1124712" y="1123188"/>
                  </a:lnTo>
                  <a:lnTo>
                    <a:pt x="1155192" y="1089660"/>
                  </a:lnTo>
                  <a:lnTo>
                    <a:pt x="1184148" y="1054608"/>
                  </a:lnTo>
                  <a:lnTo>
                    <a:pt x="1210056" y="1018032"/>
                  </a:lnTo>
                  <a:lnTo>
                    <a:pt x="1234440" y="978408"/>
                  </a:lnTo>
                  <a:lnTo>
                    <a:pt x="1255775" y="937259"/>
                  </a:lnTo>
                  <a:lnTo>
                    <a:pt x="1272540" y="894588"/>
                  </a:lnTo>
                  <a:lnTo>
                    <a:pt x="1287780" y="850392"/>
                  </a:lnTo>
                  <a:lnTo>
                    <a:pt x="1299972" y="804672"/>
                  </a:lnTo>
                  <a:lnTo>
                    <a:pt x="1309116" y="758952"/>
                  </a:lnTo>
                  <a:lnTo>
                    <a:pt x="1313688" y="711708"/>
                  </a:lnTo>
                  <a:lnTo>
                    <a:pt x="1315212" y="662940"/>
                  </a:lnTo>
                  <a:lnTo>
                    <a:pt x="1313688" y="614171"/>
                  </a:lnTo>
                  <a:lnTo>
                    <a:pt x="1309116" y="565403"/>
                  </a:lnTo>
                  <a:lnTo>
                    <a:pt x="1299972" y="519683"/>
                  </a:lnTo>
                  <a:lnTo>
                    <a:pt x="1287780" y="473963"/>
                  </a:lnTo>
                  <a:lnTo>
                    <a:pt x="1274063" y="429767"/>
                  </a:lnTo>
                  <a:lnTo>
                    <a:pt x="1255775" y="387096"/>
                  </a:lnTo>
                  <a:lnTo>
                    <a:pt x="1234440" y="345948"/>
                  </a:lnTo>
                  <a:lnTo>
                    <a:pt x="1211580" y="307847"/>
                  </a:lnTo>
                  <a:lnTo>
                    <a:pt x="1184148" y="269747"/>
                  </a:lnTo>
                  <a:lnTo>
                    <a:pt x="1155192" y="234695"/>
                  </a:lnTo>
                  <a:lnTo>
                    <a:pt x="1124712" y="201167"/>
                  </a:lnTo>
                  <a:lnTo>
                    <a:pt x="1091184" y="170687"/>
                  </a:lnTo>
                  <a:lnTo>
                    <a:pt x="1056132" y="141731"/>
                  </a:lnTo>
                  <a:lnTo>
                    <a:pt x="1018032" y="114300"/>
                  </a:lnTo>
                  <a:lnTo>
                    <a:pt x="979932" y="91439"/>
                  </a:lnTo>
                  <a:lnTo>
                    <a:pt x="938784" y="70103"/>
                  </a:lnTo>
                  <a:lnTo>
                    <a:pt x="896112" y="51815"/>
                  </a:lnTo>
                  <a:lnTo>
                    <a:pt x="851916" y="38100"/>
                  </a:lnTo>
                  <a:lnTo>
                    <a:pt x="806196" y="25908"/>
                  </a:lnTo>
                  <a:lnTo>
                    <a:pt x="758952" y="16764"/>
                  </a:lnTo>
                  <a:lnTo>
                    <a:pt x="711708" y="12191"/>
                  </a:lnTo>
                  <a:lnTo>
                    <a:pt x="662940" y="9143"/>
                  </a:lnTo>
                  <a:lnTo>
                    <a:pt x="768350" y="9143"/>
                  </a:lnTo>
                  <a:lnTo>
                    <a:pt x="807720" y="16764"/>
                  </a:lnTo>
                  <a:lnTo>
                    <a:pt x="853440" y="28956"/>
                  </a:lnTo>
                  <a:lnTo>
                    <a:pt x="899160" y="44195"/>
                  </a:lnTo>
                  <a:lnTo>
                    <a:pt x="941831" y="62483"/>
                  </a:lnTo>
                  <a:lnTo>
                    <a:pt x="982980" y="83819"/>
                  </a:lnTo>
                  <a:lnTo>
                    <a:pt x="1022604" y="106679"/>
                  </a:lnTo>
                  <a:lnTo>
                    <a:pt x="1060704" y="134111"/>
                  </a:lnTo>
                  <a:lnTo>
                    <a:pt x="1097280" y="163067"/>
                  </a:lnTo>
                  <a:lnTo>
                    <a:pt x="1130808" y="195071"/>
                  </a:lnTo>
                  <a:lnTo>
                    <a:pt x="1162812" y="228600"/>
                  </a:lnTo>
                  <a:lnTo>
                    <a:pt x="1191768" y="263652"/>
                  </a:lnTo>
                  <a:lnTo>
                    <a:pt x="1217675" y="301752"/>
                  </a:lnTo>
                  <a:lnTo>
                    <a:pt x="1242059" y="341376"/>
                  </a:lnTo>
                  <a:lnTo>
                    <a:pt x="1263396" y="382523"/>
                  </a:lnTo>
                  <a:lnTo>
                    <a:pt x="1281684" y="426720"/>
                  </a:lnTo>
                  <a:lnTo>
                    <a:pt x="1296924" y="470915"/>
                  </a:lnTo>
                  <a:lnTo>
                    <a:pt x="1309116" y="516635"/>
                  </a:lnTo>
                  <a:lnTo>
                    <a:pt x="1318259" y="563879"/>
                  </a:lnTo>
                  <a:lnTo>
                    <a:pt x="1322832" y="612647"/>
                  </a:lnTo>
                  <a:lnTo>
                    <a:pt x="1324355" y="661416"/>
                  </a:lnTo>
                  <a:lnTo>
                    <a:pt x="1322832" y="711708"/>
                  </a:lnTo>
                  <a:lnTo>
                    <a:pt x="1318259" y="758952"/>
                  </a:lnTo>
                  <a:lnTo>
                    <a:pt x="1309116" y="806196"/>
                  </a:lnTo>
                  <a:lnTo>
                    <a:pt x="1296924" y="853440"/>
                  </a:lnTo>
                  <a:lnTo>
                    <a:pt x="1281684" y="897635"/>
                  </a:lnTo>
                  <a:lnTo>
                    <a:pt x="1263396" y="940308"/>
                  </a:lnTo>
                  <a:lnTo>
                    <a:pt x="1242059" y="982979"/>
                  </a:lnTo>
                  <a:lnTo>
                    <a:pt x="1219200" y="1022603"/>
                  </a:lnTo>
                  <a:lnTo>
                    <a:pt x="1191768" y="1060703"/>
                  </a:lnTo>
                  <a:lnTo>
                    <a:pt x="1162812" y="1095756"/>
                  </a:lnTo>
                  <a:lnTo>
                    <a:pt x="1130808" y="1129284"/>
                  </a:lnTo>
                  <a:lnTo>
                    <a:pt x="1097280" y="1161288"/>
                  </a:lnTo>
                  <a:lnTo>
                    <a:pt x="1062228" y="1190244"/>
                  </a:lnTo>
                  <a:lnTo>
                    <a:pt x="1024128" y="1216152"/>
                  </a:lnTo>
                  <a:lnTo>
                    <a:pt x="984504" y="1240536"/>
                  </a:lnTo>
                  <a:lnTo>
                    <a:pt x="941831" y="1261872"/>
                  </a:lnTo>
                  <a:lnTo>
                    <a:pt x="899160" y="1280160"/>
                  </a:lnTo>
                  <a:lnTo>
                    <a:pt x="854964" y="1295400"/>
                  </a:lnTo>
                  <a:lnTo>
                    <a:pt x="807720" y="1307592"/>
                  </a:lnTo>
                  <a:lnTo>
                    <a:pt x="776223" y="131368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9324" y="5257800"/>
              <a:ext cx="7895843" cy="11384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314370" y="2259601"/>
            <a:ext cx="6494780" cy="388429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1282700">
              <a:lnSpc>
                <a:spcPts val="2500"/>
              </a:lnSpc>
              <a:spcBef>
                <a:spcPts val="500"/>
              </a:spcBef>
            </a:pPr>
            <a:r>
              <a:rPr dirty="0" sz="2400" spc="-20">
                <a:latin typeface="Cambria"/>
                <a:cs typeface="Cambria"/>
              </a:rPr>
              <a:t>Program</a:t>
            </a:r>
            <a:r>
              <a:rPr dirty="0" sz="2400" spc="-6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-20" b="1" i="1">
                <a:latin typeface="Cambria"/>
                <a:cs typeface="Cambria"/>
              </a:rPr>
              <a:t>passive</a:t>
            </a:r>
            <a:r>
              <a:rPr dirty="0" sz="2400" spc="30" b="1" i="1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entity</a:t>
            </a:r>
            <a:r>
              <a:rPr dirty="0" sz="2400" spc="-9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stored </a:t>
            </a:r>
            <a:r>
              <a:rPr dirty="0" sz="2400" spc="-15">
                <a:latin typeface="Cambria"/>
                <a:cs typeface="Cambria"/>
              </a:rPr>
              <a:t>on</a:t>
            </a:r>
            <a:r>
              <a:rPr dirty="0" sz="2400" spc="-5">
                <a:latin typeface="Cambria"/>
                <a:cs typeface="Cambria"/>
              </a:rPr>
              <a:t> disk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(</a:t>
            </a:r>
            <a:r>
              <a:rPr dirty="0" sz="2400" spc="-25" b="1">
                <a:latin typeface="Cambria"/>
                <a:cs typeface="Cambria"/>
              </a:rPr>
              <a:t>executable</a:t>
            </a:r>
            <a:r>
              <a:rPr dirty="0" sz="2400" spc="-35" b="1">
                <a:latin typeface="Cambria"/>
                <a:cs typeface="Cambria"/>
              </a:rPr>
              <a:t> </a:t>
            </a:r>
            <a:r>
              <a:rPr dirty="0" sz="2400" spc="-5" b="1">
                <a:latin typeface="Cambria"/>
                <a:cs typeface="Cambria"/>
              </a:rPr>
              <a:t>file</a:t>
            </a:r>
            <a:r>
              <a:rPr dirty="0" sz="2400" spc="-5">
                <a:latin typeface="Cambria"/>
                <a:cs typeface="Cambria"/>
              </a:rPr>
              <a:t>),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</a:t>
            </a:r>
            <a:r>
              <a:rPr dirty="0" sz="2400" spc="1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is </a:t>
            </a:r>
            <a:r>
              <a:rPr dirty="0" sz="2400" spc="-20" b="1" i="1">
                <a:latin typeface="Cambria"/>
                <a:cs typeface="Cambria"/>
              </a:rPr>
              <a:t>active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3600">
              <a:latin typeface="Cambria"/>
              <a:cs typeface="Cambria"/>
            </a:endParaRPr>
          </a:p>
          <a:p>
            <a:pPr marL="394970" marR="5080">
              <a:lnSpc>
                <a:spcPts val="2500"/>
              </a:lnSpc>
            </a:pPr>
            <a:r>
              <a:rPr dirty="0" sz="2400" spc="-25">
                <a:latin typeface="Cambria"/>
                <a:cs typeface="Cambria"/>
              </a:rPr>
              <a:t>Program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becomes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</a:t>
            </a:r>
            <a:r>
              <a:rPr dirty="0" sz="2400" spc="10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when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executable</a:t>
            </a:r>
            <a:r>
              <a:rPr dirty="0" sz="2400" spc="-5">
                <a:latin typeface="Cambria"/>
                <a:cs typeface="Cambria"/>
              </a:rPr>
              <a:t> file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loaded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into</a:t>
            </a:r>
            <a:r>
              <a:rPr dirty="0" sz="2400" spc="-75">
                <a:latin typeface="Cambria"/>
                <a:cs typeface="Cambria"/>
              </a:rPr>
              <a:t> </a:t>
            </a:r>
            <a:r>
              <a:rPr dirty="0" sz="2400" spc="-60">
                <a:latin typeface="Cambria"/>
                <a:cs typeface="Cambria"/>
              </a:rPr>
              <a:t>memory.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Cambria"/>
              <a:cs typeface="Cambria"/>
            </a:endParaRPr>
          </a:p>
          <a:p>
            <a:pPr marL="12700" marR="772795">
              <a:lnSpc>
                <a:spcPts val="2510"/>
              </a:lnSpc>
            </a:pPr>
            <a:r>
              <a:rPr dirty="0" sz="2400" b="1">
                <a:latin typeface="Cambria"/>
                <a:cs typeface="Cambria"/>
              </a:rPr>
              <a:t>Daemons:</a:t>
            </a:r>
            <a:r>
              <a:rPr dirty="0" sz="2400" spc="-50" b="1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processes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that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are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running</a:t>
            </a:r>
            <a:r>
              <a:rPr dirty="0" sz="2400" spc="-6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in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background</a:t>
            </a:r>
            <a:r>
              <a:rPr dirty="0" sz="2400" spc="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mode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(e.g..checking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email)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0580" y="5145023"/>
            <a:ext cx="1323340" cy="1323340"/>
            <a:chOff x="830580" y="5145023"/>
            <a:chExt cx="1323340" cy="1323340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6676" y="5152644"/>
              <a:ext cx="1312163" cy="13121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30580" y="5145023"/>
              <a:ext cx="1323340" cy="1323340"/>
            </a:xfrm>
            <a:custGeom>
              <a:avLst/>
              <a:gdLst/>
              <a:ahLst/>
              <a:cxnLst/>
              <a:rect l="l" t="t" r="r" b="b"/>
              <a:pathLst>
                <a:path w="1323339" h="1323339">
                  <a:moveTo>
                    <a:pt x="662940" y="1322832"/>
                  </a:moveTo>
                  <a:lnTo>
                    <a:pt x="612648" y="1321308"/>
                  </a:lnTo>
                  <a:lnTo>
                    <a:pt x="563880" y="1316736"/>
                  </a:lnTo>
                  <a:lnTo>
                    <a:pt x="516636" y="1307592"/>
                  </a:lnTo>
                  <a:lnTo>
                    <a:pt x="470916" y="1295400"/>
                  </a:lnTo>
                  <a:lnTo>
                    <a:pt x="426720" y="1280160"/>
                  </a:lnTo>
                  <a:lnTo>
                    <a:pt x="384048" y="1261872"/>
                  </a:lnTo>
                  <a:lnTo>
                    <a:pt x="341376" y="1240536"/>
                  </a:lnTo>
                  <a:lnTo>
                    <a:pt x="301752" y="1217676"/>
                  </a:lnTo>
                  <a:lnTo>
                    <a:pt x="263652" y="1190244"/>
                  </a:lnTo>
                  <a:lnTo>
                    <a:pt x="228600" y="1161288"/>
                  </a:lnTo>
                  <a:lnTo>
                    <a:pt x="195072" y="1129284"/>
                  </a:lnTo>
                  <a:lnTo>
                    <a:pt x="163068" y="1095756"/>
                  </a:lnTo>
                  <a:lnTo>
                    <a:pt x="134112" y="1060703"/>
                  </a:lnTo>
                  <a:lnTo>
                    <a:pt x="106680" y="1022603"/>
                  </a:lnTo>
                  <a:lnTo>
                    <a:pt x="83820" y="982979"/>
                  </a:lnTo>
                  <a:lnTo>
                    <a:pt x="62484" y="941832"/>
                  </a:lnTo>
                  <a:lnTo>
                    <a:pt x="44196" y="897635"/>
                  </a:lnTo>
                  <a:lnTo>
                    <a:pt x="28956" y="853440"/>
                  </a:lnTo>
                  <a:lnTo>
                    <a:pt x="16764" y="807720"/>
                  </a:lnTo>
                  <a:lnTo>
                    <a:pt x="7620" y="760476"/>
                  </a:lnTo>
                  <a:lnTo>
                    <a:pt x="3048" y="711708"/>
                  </a:lnTo>
                  <a:lnTo>
                    <a:pt x="0" y="662940"/>
                  </a:lnTo>
                  <a:lnTo>
                    <a:pt x="3048" y="612647"/>
                  </a:lnTo>
                  <a:lnTo>
                    <a:pt x="7620" y="563879"/>
                  </a:lnTo>
                  <a:lnTo>
                    <a:pt x="16764" y="516635"/>
                  </a:lnTo>
                  <a:lnTo>
                    <a:pt x="28956" y="470915"/>
                  </a:lnTo>
                  <a:lnTo>
                    <a:pt x="44196" y="426720"/>
                  </a:lnTo>
                  <a:lnTo>
                    <a:pt x="62484" y="384047"/>
                  </a:lnTo>
                  <a:lnTo>
                    <a:pt x="83820" y="341376"/>
                  </a:lnTo>
                  <a:lnTo>
                    <a:pt x="106680" y="301752"/>
                  </a:lnTo>
                  <a:lnTo>
                    <a:pt x="134112" y="263652"/>
                  </a:lnTo>
                  <a:lnTo>
                    <a:pt x="163068" y="228600"/>
                  </a:lnTo>
                  <a:lnTo>
                    <a:pt x="195072" y="195071"/>
                  </a:lnTo>
                  <a:lnTo>
                    <a:pt x="228600" y="163067"/>
                  </a:lnTo>
                  <a:lnTo>
                    <a:pt x="263652" y="134111"/>
                  </a:lnTo>
                  <a:lnTo>
                    <a:pt x="301752" y="106679"/>
                  </a:lnTo>
                  <a:lnTo>
                    <a:pt x="341376" y="83819"/>
                  </a:lnTo>
                  <a:lnTo>
                    <a:pt x="382524" y="62483"/>
                  </a:lnTo>
                  <a:lnTo>
                    <a:pt x="426720" y="44195"/>
                  </a:lnTo>
                  <a:lnTo>
                    <a:pt x="470916" y="28956"/>
                  </a:lnTo>
                  <a:lnTo>
                    <a:pt x="516636" y="16764"/>
                  </a:lnTo>
                  <a:lnTo>
                    <a:pt x="563880" y="7619"/>
                  </a:lnTo>
                  <a:lnTo>
                    <a:pt x="612648" y="3047"/>
                  </a:lnTo>
                  <a:lnTo>
                    <a:pt x="661416" y="0"/>
                  </a:lnTo>
                  <a:lnTo>
                    <a:pt x="711708" y="3047"/>
                  </a:lnTo>
                  <a:lnTo>
                    <a:pt x="758952" y="7619"/>
                  </a:lnTo>
                  <a:lnTo>
                    <a:pt x="766826" y="9143"/>
                  </a:lnTo>
                  <a:lnTo>
                    <a:pt x="662940" y="9143"/>
                  </a:lnTo>
                  <a:lnTo>
                    <a:pt x="614172" y="12191"/>
                  </a:lnTo>
                  <a:lnTo>
                    <a:pt x="565404" y="16764"/>
                  </a:lnTo>
                  <a:lnTo>
                    <a:pt x="519684" y="25908"/>
                  </a:lnTo>
                  <a:lnTo>
                    <a:pt x="473963" y="38100"/>
                  </a:lnTo>
                  <a:lnTo>
                    <a:pt x="429768" y="51815"/>
                  </a:lnTo>
                  <a:lnTo>
                    <a:pt x="387096" y="70103"/>
                  </a:lnTo>
                  <a:lnTo>
                    <a:pt x="345948" y="91439"/>
                  </a:lnTo>
                  <a:lnTo>
                    <a:pt x="307848" y="114300"/>
                  </a:lnTo>
                  <a:lnTo>
                    <a:pt x="269748" y="141731"/>
                  </a:lnTo>
                  <a:lnTo>
                    <a:pt x="234695" y="169163"/>
                  </a:lnTo>
                  <a:lnTo>
                    <a:pt x="201168" y="201167"/>
                  </a:lnTo>
                  <a:lnTo>
                    <a:pt x="170688" y="234695"/>
                  </a:lnTo>
                  <a:lnTo>
                    <a:pt x="141732" y="269747"/>
                  </a:lnTo>
                  <a:lnTo>
                    <a:pt x="114300" y="306323"/>
                  </a:lnTo>
                  <a:lnTo>
                    <a:pt x="91440" y="345948"/>
                  </a:lnTo>
                  <a:lnTo>
                    <a:pt x="70104" y="387096"/>
                  </a:lnTo>
                  <a:lnTo>
                    <a:pt x="51816" y="429767"/>
                  </a:lnTo>
                  <a:lnTo>
                    <a:pt x="38100" y="473963"/>
                  </a:lnTo>
                  <a:lnTo>
                    <a:pt x="25908" y="519683"/>
                  </a:lnTo>
                  <a:lnTo>
                    <a:pt x="16764" y="565403"/>
                  </a:lnTo>
                  <a:lnTo>
                    <a:pt x="12192" y="612647"/>
                  </a:lnTo>
                  <a:lnTo>
                    <a:pt x="9144" y="661416"/>
                  </a:lnTo>
                  <a:lnTo>
                    <a:pt x="12192" y="710184"/>
                  </a:lnTo>
                  <a:lnTo>
                    <a:pt x="16764" y="758952"/>
                  </a:lnTo>
                  <a:lnTo>
                    <a:pt x="25908" y="804672"/>
                  </a:lnTo>
                  <a:lnTo>
                    <a:pt x="38100" y="850392"/>
                  </a:lnTo>
                  <a:lnTo>
                    <a:pt x="51816" y="894588"/>
                  </a:lnTo>
                  <a:lnTo>
                    <a:pt x="70104" y="937259"/>
                  </a:lnTo>
                  <a:lnTo>
                    <a:pt x="91440" y="978408"/>
                  </a:lnTo>
                  <a:lnTo>
                    <a:pt x="114300" y="1016508"/>
                  </a:lnTo>
                  <a:lnTo>
                    <a:pt x="141732" y="1054608"/>
                  </a:lnTo>
                  <a:lnTo>
                    <a:pt x="169164" y="1089660"/>
                  </a:lnTo>
                  <a:lnTo>
                    <a:pt x="201168" y="1123188"/>
                  </a:lnTo>
                  <a:lnTo>
                    <a:pt x="234695" y="1153668"/>
                  </a:lnTo>
                  <a:lnTo>
                    <a:pt x="269748" y="1182624"/>
                  </a:lnTo>
                  <a:lnTo>
                    <a:pt x="306324" y="1208532"/>
                  </a:lnTo>
                  <a:lnTo>
                    <a:pt x="345948" y="1232916"/>
                  </a:lnTo>
                  <a:lnTo>
                    <a:pt x="387096" y="1254252"/>
                  </a:lnTo>
                  <a:lnTo>
                    <a:pt x="429768" y="1271016"/>
                  </a:lnTo>
                  <a:lnTo>
                    <a:pt x="473963" y="1286256"/>
                  </a:lnTo>
                  <a:lnTo>
                    <a:pt x="519684" y="1298448"/>
                  </a:lnTo>
                  <a:lnTo>
                    <a:pt x="565404" y="1307592"/>
                  </a:lnTo>
                  <a:lnTo>
                    <a:pt x="612648" y="1312164"/>
                  </a:lnTo>
                  <a:lnTo>
                    <a:pt x="661416" y="1313688"/>
                  </a:lnTo>
                  <a:lnTo>
                    <a:pt x="776223" y="1313688"/>
                  </a:lnTo>
                  <a:lnTo>
                    <a:pt x="760475" y="1316736"/>
                  </a:lnTo>
                  <a:lnTo>
                    <a:pt x="711708" y="1321308"/>
                  </a:lnTo>
                  <a:lnTo>
                    <a:pt x="662940" y="1322832"/>
                  </a:lnTo>
                  <a:close/>
                </a:path>
                <a:path w="1323339" h="1323339">
                  <a:moveTo>
                    <a:pt x="776223" y="1313688"/>
                  </a:moveTo>
                  <a:lnTo>
                    <a:pt x="661416" y="1313688"/>
                  </a:lnTo>
                  <a:lnTo>
                    <a:pt x="710184" y="1312164"/>
                  </a:lnTo>
                  <a:lnTo>
                    <a:pt x="758952" y="1307592"/>
                  </a:lnTo>
                  <a:lnTo>
                    <a:pt x="804672" y="1298448"/>
                  </a:lnTo>
                  <a:lnTo>
                    <a:pt x="850392" y="1286256"/>
                  </a:lnTo>
                  <a:lnTo>
                    <a:pt x="894588" y="1272540"/>
                  </a:lnTo>
                  <a:lnTo>
                    <a:pt x="937260" y="1254252"/>
                  </a:lnTo>
                  <a:lnTo>
                    <a:pt x="978408" y="1232916"/>
                  </a:lnTo>
                  <a:lnTo>
                    <a:pt x="1016508" y="1210056"/>
                  </a:lnTo>
                  <a:lnTo>
                    <a:pt x="1054608" y="1182624"/>
                  </a:lnTo>
                  <a:lnTo>
                    <a:pt x="1089660" y="1155192"/>
                  </a:lnTo>
                  <a:lnTo>
                    <a:pt x="1123188" y="1123188"/>
                  </a:lnTo>
                  <a:lnTo>
                    <a:pt x="1153668" y="1089660"/>
                  </a:lnTo>
                  <a:lnTo>
                    <a:pt x="1182624" y="1054608"/>
                  </a:lnTo>
                  <a:lnTo>
                    <a:pt x="1208532" y="1018032"/>
                  </a:lnTo>
                  <a:lnTo>
                    <a:pt x="1232916" y="978408"/>
                  </a:lnTo>
                  <a:lnTo>
                    <a:pt x="1254251" y="937259"/>
                  </a:lnTo>
                  <a:lnTo>
                    <a:pt x="1271016" y="894588"/>
                  </a:lnTo>
                  <a:lnTo>
                    <a:pt x="1286255" y="850392"/>
                  </a:lnTo>
                  <a:lnTo>
                    <a:pt x="1298448" y="804672"/>
                  </a:lnTo>
                  <a:lnTo>
                    <a:pt x="1307592" y="758952"/>
                  </a:lnTo>
                  <a:lnTo>
                    <a:pt x="1312163" y="711708"/>
                  </a:lnTo>
                  <a:lnTo>
                    <a:pt x="1313688" y="662940"/>
                  </a:lnTo>
                  <a:lnTo>
                    <a:pt x="1312163" y="614171"/>
                  </a:lnTo>
                  <a:lnTo>
                    <a:pt x="1307592" y="565403"/>
                  </a:lnTo>
                  <a:lnTo>
                    <a:pt x="1298448" y="519683"/>
                  </a:lnTo>
                  <a:lnTo>
                    <a:pt x="1286255" y="473963"/>
                  </a:lnTo>
                  <a:lnTo>
                    <a:pt x="1272540" y="429767"/>
                  </a:lnTo>
                  <a:lnTo>
                    <a:pt x="1254251" y="387096"/>
                  </a:lnTo>
                  <a:lnTo>
                    <a:pt x="1232916" y="345948"/>
                  </a:lnTo>
                  <a:lnTo>
                    <a:pt x="1210056" y="307847"/>
                  </a:lnTo>
                  <a:lnTo>
                    <a:pt x="1182624" y="269747"/>
                  </a:lnTo>
                  <a:lnTo>
                    <a:pt x="1155192" y="234695"/>
                  </a:lnTo>
                  <a:lnTo>
                    <a:pt x="1123188" y="201167"/>
                  </a:lnTo>
                  <a:lnTo>
                    <a:pt x="1089660" y="170687"/>
                  </a:lnTo>
                  <a:lnTo>
                    <a:pt x="1054608" y="141731"/>
                  </a:lnTo>
                  <a:lnTo>
                    <a:pt x="1018032" y="114300"/>
                  </a:lnTo>
                  <a:lnTo>
                    <a:pt x="978408" y="91439"/>
                  </a:lnTo>
                  <a:lnTo>
                    <a:pt x="937260" y="70103"/>
                  </a:lnTo>
                  <a:lnTo>
                    <a:pt x="894588" y="51815"/>
                  </a:lnTo>
                  <a:lnTo>
                    <a:pt x="850392" y="38100"/>
                  </a:lnTo>
                  <a:lnTo>
                    <a:pt x="804672" y="25908"/>
                  </a:lnTo>
                  <a:lnTo>
                    <a:pt x="758952" y="16764"/>
                  </a:lnTo>
                  <a:lnTo>
                    <a:pt x="711708" y="12191"/>
                  </a:lnTo>
                  <a:lnTo>
                    <a:pt x="662940" y="9143"/>
                  </a:lnTo>
                  <a:lnTo>
                    <a:pt x="766826" y="9143"/>
                  </a:lnTo>
                  <a:lnTo>
                    <a:pt x="806196" y="16764"/>
                  </a:lnTo>
                  <a:lnTo>
                    <a:pt x="853440" y="28956"/>
                  </a:lnTo>
                  <a:lnTo>
                    <a:pt x="897636" y="44195"/>
                  </a:lnTo>
                  <a:lnTo>
                    <a:pt x="940308" y="62483"/>
                  </a:lnTo>
                  <a:lnTo>
                    <a:pt x="982980" y="83819"/>
                  </a:lnTo>
                  <a:lnTo>
                    <a:pt x="1022604" y="106679"/>
                  </a:lnTo>
                  <a:lnTo>
                    <a:pt x="1060704" y="134111"/>
                  </a:lnTo>
                  <a:lnTo>
                    <a:pt x="1095756" y="163067"/>
                  </a:lnTo>
                  <a:lnTo>
                    <a:pt x="1129284" y="195071"/>
                  </a:lnTo>
                  <a:lnTo>
                    <a:pt x="1161288" y="228600"/>
                  </a:lnTo>
                  <a:lnTo>
                    <a:pt x="1190244" y="263652"/>
                  </a:lnTo>
                  <a:lnTo>
                    <a:pt x="1216152" y="301752"/>
                  </a:lnTo>
                  <a:lnTo>
                    <a:pt x="1240536" y="341376"/>
                  </a:lnTo>
                  <a:lnTo>
                    <a:pt x="1261871" y="382523"/>
                  </a:lnTo>
                  <a:lnTo>
                    <a:pt x="1280159" y="426720"/>
                  </a:lnTo>
                  <a:lnTo>
                    <a:pt x="1295400" y="470915"/>
                  </a:lnTo>
                  <a:lnTo>
                    <a:pt x="1307592" y="516635"/>
                  </a:lnTo>
                  <a:lnTo>
                    <a:pt x="1316736" y="563879"/>
                  </a:lnTo>
                  <a:lnTo>
                    <a:pt x="1321308" y="612647"/>
                  </a:lnTo>
                  <a:lnTo>
                    <a:pt x="1322832" y="661416"/>
                  </a:lnTo>
                  <a:lnTo>
                    <a:pt x="1321308" y="711708"/>
                  </a:lnTo>
                  <a:lnTo>
                    <a:pt x="1316736" y="758952"/>
                  </a:lnTo>
                  <a:lnTo>
                    <a:pt x="1307592" y="807720"/>
                  </a:lnTo>
                  <a:lnTo>
                    <a:pt x="1295400" y="853440"/>
                  </a:lnTo>
                  <a:lnTo>
                    <a:pt x="1280159" y="897635"/>
                  </a:lnTo>
                  <a:lnTo>
                    <a:pt x="1261871" y="940308"/>
                  </a:lnTo>
                  <a:lnTo>
                    <a:pt x="1240536" y="982979"/>
                  </a:lnTo>
                  <a:lnTo>
                    <a:pt x="1217675" y="1022603"/>
                  </a:lnTo>
                  <a:lnTo>
                    <a:pt x="1190244" y="1060703"/>
                  </a:lnTo>
                  <a:lnTo>
                    <a:pt x="1161288" y="1095756"/>
                  </a:lnTo>
                  <a:lnTo>
                    <a:pt x="1129284" y="1129284"/>
                  </a:lnTo>
                  <a:lnTo>
                    <a:pt x="1095756" y="1161288"/>
                  </a:lnTo>
                  <a:lnTo>
                    <a:pt x="1060704" y="1190244"/>
                  </a:lnTo>
                  <a:lnTo>
                    <a:pt x="1022604" y="1216152"/>
                  </a:lnTo>
                  <a:lnTo>
                    <a:pt x="982980" y="1240536"/>
                  </a:lnTo>
                  <a:lnTo>
                    <a:pt x="941831" y="1261872"/>
                  </a:lnTo>
                  <a:lnTo>
                    <a:pt x="897636" y="1280160"/>
                  </a:lnTo>
                  <a:lnTo>
                    <a:pt x="853440" y="1295400"/>
                  </a:lnTo>
                  <a:lnTo>
                    <a:pt x="807720" y="1307592"/>
                  </a:lnTo>
                  <a:lnTo>
                    <a:pt x="776223" y="1313688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52" y="622868"/>
            <a:ext cx="69494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15"/>
              <a:t>Shortest</a:t>
            </a:r>
            <a:r>
              <a:rPr dirty="0" u="none" sz="3600" spc="-130"/>
              <a:t> </a:t>
            </a:r>
            <a:r>
              <a:rPr dirty="0" u="none" sz="3600" spc="-10"/>
              <a:t>Remaining</a:t>
            </a:r>
            <a:r>
              <a:rPr dirty="0" u="none" sz="3600" spc="-80"/>
              <a:t> </a:t>
            </a:r>
            <a:r>
              <a:rPr dirty="0" u="none" sz="3600"/>
              <a:t>Time</a:t>
            </a:r>
            <a:r>
              <a:rPr dirty="0" u="none" sz="3600" spc="-100"/>
              <a:t> </a:t>
            </a:r>
            <a:r>
              <a:rPr dirty="0" u="none" sz="3600" spc="-10"/>
              <a:t>Next</a:t>
            </a:r>
            <a:r>
              <a:rPr dirty="0" u="none" sz="3600" spc="-55"/>
              <a:t> </a:t>
            </a:r>
            <a:r>
              <a:rPr dirty="0" u="none" sz="3600" spc="-15"/>
              <a:t>(SRTN)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726378" y="3920668"/>
            <a:ext cx="1790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G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nt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400" spc="15">
                <a:latin typeface="Calibri"/>
                <a:cs typeface="Calibri"/>
              </a:rPr>
              <a:t>C</a:t>
            </a:r>
            <a:r>
              <a:rPr dirty="0" sz="2400" spc="-15">
                <a:latin typeface="Calibri"/>
                <a:cs typeface="Calibri"/>
              </a:rPr>
              <a:t>h</a:t>
            </a:r>
            <a:r>
              <a:rPr dirty="0" sz="2400">
                <a:latin typeface="Calibri"/>
                <a:cs typeface="Calibri"/>
              </a:rPr>
              <a:t>art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378" y="5263332"/>
            <a:ext cx="5448935" cy="101346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45">
                <a:latin typeface="Calibri"/>
                <a:cs typeface="Calibri"/>
              </a:rPr>
              <a:t>Turnaround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15">
                <a:latin typeface="Calibri"/>
                <a:cs typeface="Calibri"/>
              </a:rPr>
              <a:t>Time:(22+8+2+8)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/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Font typeface="Times New Roman"/>
              <a:buChar char="▪"/>
              <a:tabLst>
                <a:tab pos="354965" algn="l"/>
                <a:tab pos="355600" algn="l"/>
                <a:tab pos="3671570" algn="l"/>
              </a:tabLst>
            </a:pP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Waiting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Time:	</a:t>
            </a:r>
            <a:r>
              <a:rPr dirty="0" sz="2400" spc="-10">
                <a:latin typeface="Calibri"/>
                <a:cs typeface="Calibri"/>
              </a:rPr>
              <a:t>(12+2+0+4)/4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28799" y="5263332"/>
            <a:ext cx="177800" cy="101346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240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40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43196" y="5263332"/>
            <a:ext cx="904240" cy="101346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2400" spc="-10">
                <a:latin typeface="Calibri"/>
                <a:cs typeface="Calibri"/>
              </a:rPr>
              <a:t>10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ms.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400" spc="-20">
                <a:latin typeface="Calibri"/>
                <a:cs typeface="Calibri"/>
              </a:rPr>
              <a:t>4</a:t>
            </a:r>
            <a:r>
              <a:rPr dirty="0" sz="2400" spc="-10">
                <a:latin typeface="Calibri"/>
                <a:cs typeface="Calibri"/>
              </a:rPr>
              <a:t>.</a:t>
            </a:r>
            <a:r>
              <a:rPr dirty="0" sz="2400">
                <a:latin typeface="Calibri"/>
                <a:cs typeface="Calibri"/>
              </a:rPr>
              <a:t>5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</a:t>
            </a:r>
            <a:r>
              <a:rPr dirty="0" sz="2400" spc="-5">
                <a:latin typeface="Calibri"/>
                <a:cs typeface="Calibri"/>
              </a:rPr>
              <a:t>s</a:t>
            </a:r>
            <a:r>
              <a:rPr dirty="0" sz="240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6176" y="4023359"/>
            <a:ext cx="0" cy="29209"/>
          </a:xfrm>
          <a:custGeom>
            <a:avLst/>
            <a:gdLst/>
            <a:ahLst/>
            <a:cxnLst/>
            <a:rect l="l" t="t" r="r" b="b"/>
            <a:pathLst>
              <a:path w="0" h="29210">
                <a:moveTo>
                  <a:pt x="0" y="0"/>
                </a:moveTo>
                <a:lnTo>
                  <a:pt x="0" y="28956"/>
                </a:lnTo>
              </a:path>
            </a:pathLst>
          </a:custGeom>
          <a:ln w="28955">
            <a:solidFill>
              <a:srgbClr val="4F80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46114" y="4035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4572">
            <a:solidFill>
              <a:srgbClr val="4F80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008403" y="4150619"/>
            <a:ext cx="23304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-1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65310" y="4153633"/>
            <a:ext cx="23304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-1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93683" y="4147606"/>
            <a:ext cx="23304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-1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885693" y="4045076"/>
          <a:ext cx="4775835" cy="46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025"/>
                <a:gridCol w="549910"/>
                <a:gridCol w="566420"/>
                <a:gridCol w="878840"/>
                <a:gridCol w="2276475"/>
              </a:tblGrid>
              <a:tr h="4429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548ED4"/>
                      </a:solidFill>
                      <a:prstDash val="solid"/>
                    </a:lnL>
                    <a:lnR w="38100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38100">
                      <a:solidFill>
                        <a:srgbClr val="4F80BC"/>
                      </a:solidFill>
                      <a:prstDash val="solid"/>
                    </a:lnL>
                    <a:lnR w="38100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F80BC"/>
                      </a:solidFill>
                      <a:prstDash val="solid"/>
                    </a:lnL>
                    <a:lnT w="9525">
                      <a:solidFill>
                        <a:srgbClr val="4F80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R w="38100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63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38100">
                      <a:solidFill>
                        <a:srgbClr val="4F80BC"/>
                      </a:solidFill>
                      <a:prstDash val="solid"/>
                    </a:lnL>
                    <a:lnR w="38100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38100">
                      <a:solidFill>
                        <a:srgbClr val="4F80B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856959" y="4499906"/>
            <a:ext cx="584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r>
              <a:rPr dirty="0" sz="1800">
                <a:latin typeface="Calibri"/>
                <a:cs typeface="Calibri"/>
              </a:rPr>
              <a:t>0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00004" y="4518100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4796" y="4515086"/>
            <a:ext cx="25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18460" y="40462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847593" y="4496780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28872" y="4052315"/>
            <a:ext cx="547370" cy="451484"/>
          </a:xfrm>
          <a:custGeom>
            <a:avLst/>
            <a:gdLst/>
            <a:ahLst/>
            <a:cxnLst/>
            <a:rect l="l" t="t" r="r" b="b"/>
            <a:pathLst>
              <a:path w="547370" h="451485">
                <a:moveTo>
                  <a:pt x="547116" y="451103"/>
                </a:moveTo>
                <a:lnTo>
                  <a:pt x="0" y="451103"/>
                </a:lnTo>
                <a:lnTo>
                  <a:pt x="0" y="0"/>
                </a:lnTo>
                <a:lnTo>
                  <a:pt x="547116" y="0"/>
                </a:lnTo>
                <a:lnTo>
                  <a:pt x="547116" y="451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394647" y="4496780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75147" y="4047744"/>
            <a:ext cx="914400" cy="448309"/>
          </a:xfrm>
          <a:custGeom>
            <a:avLst/>
            <a:gdLst/>
            <a:ahLst/>
            <a:cxnLst/>
            <a:rect l="l" t="t" r="r" b="b"/>
            <a:pathLst>
              <a:path w="914400" h="448310">
                <a:moveTo>
                  <a:pt x="914400" y="448056"/>
                </a:moveTo>
                <a:lnTo>
                  <a:pt x="0" y="448056"/>
                </a:lnTo>
                <a:lnTo>
                  <a:pt x="0" y="0"/>
                </a:lnTo>
                <a:lnTo>
                  <a:pt x="914400" y="0"/>
                </a:lnTo>
                <a:lnTo>
                  <a:pt x="914400" y="4480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132025" y="4519662"/>
            <a:ext cx="258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48373" y="2212101"/>
            <a:ext cx="360680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1636395" algn="l"/>
                <a:tab pos="3376295" algn="l"/>
              </a:tabLst>
            </a:pPr>
            <a:r>
              <a:rPr dirty="0" sz="1800" spc="5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2	</a:t>
            </a:r>
            <a:r>
              <a:rPr dirty="0" sz="1800" spc="5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2	</a:t>
            </a:r>
            <a:r>
              <a:rPr dirty="0" sz="1800" spc="-1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06304" y="2600653"/>
            <a:ext cx="11620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06304" y="2989316"/>
            <a:ext cx="11620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682751" y="1479804"/>
          <a:ext cx="3695700" cy="2202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/>
                <a:gridCol w="1437005"/>
                <a:gridCol w="1304289"/>
              </a:tblGrid>
              <a:tr h="322313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rr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4F80BC"/>
                    </a:solidFill>
                  </a:tcPr>
                </a:tc>
              </a:tr>
              <a:tr h="32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(T0)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(∆T)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4F80BC"/>
                    </a:solidFill>
                  </a:tcPr>
                </a:tc>
              </a:tr>
              <a:tr h="387096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88619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88619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4948373" y="2600653"/>
            <a:ext cx="3550285" cy="1006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710"/>
              </a:lnSpc>
              <a:tabLst>
                <a:tab pos="1739264" algn="l"/>
              </a:tabLst>
            </a:pPr>
            <a:r>
              <a:rPr dirty="0" sz="1800">
                <a:latin typeface="Calibri"/>
                <a:cs typeface="Calibri"/>
              </a:rPr>
              <a:t>8	2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ct val="100000"/>
              </a:lnSpc>
              <a:spcBef>
                <a:spcPts val="900"/>
              </a:spcBef>
              <a:tabLst>
                <a:tab pos="1739264" algn="l"/>
              </a:tabLst>
            </a:pPr>
            <a:r>
              <a:rPr dirty="0" sz="1800">
                <a:latin typeface="Calibri"/>
                <a:cs typeface="Calibri"/>
              </a:rPr>
              <a:t>2	0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ct val="100000"/>
              </a:lnSpc>
              <a:spcBef>
                <a:spcPts val="900"/>
              </a:spcBef>
              <a:tabLst>
                <a:tab pos="1693545" algn="l"/>
                <a:tab pos="3433445" algn="l"/>
              </a:tabLst>
            </a:pPr>
            <a:r>
              <a:rPr dirty="0" sz="1800" spc="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3	8	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76401" y="1467358"/>
            <a:ext cx="8552180" cy="2227580"/>
            <a:chOff x="676401" y="1467358"/>
            <a:chExt cx="8552180" cy="2227580"/>
          </a:xfrm>
        </p:grpSpPr>
        <p:sp>
          <p:nvSpPr>
            <p:cNvPr id="38" name="object 38"/>
            <p:cNvSpPr/>
            <p:nvPr/>
          </p:nvSpPr>
          <p:spPr>
            <a:xfrm>
              <a:off x="4378451" y="2516124"/>
              <a:ext cx="1353820" cy="388620"/>
            </a:xfrm>
            <a:custGeom>
              <a:avLst/>
              <a:gdLst/>
              <a:ahLst/>
              <a:cxnLst/>
              <a:rect l="l" t="t" r="r" b="b"/>
              <a:pathLst>
                <a:path w="1353820" h="388619">
                  <a:moveTo>
                    <a:pt x="1353312" y="388619"/>
                  </a:moveTo>
                  <a:lnTo>
                    <a:pt x="0" y="388619"/>
                  </a:lnTo>
                  <a:lnTo>
                    <a:pt x="0" y="0"/>
                  </a:lnTo>
                  <a:lnTo>
                    <a:pt x="1353312" y="0"/>
                  </a:lnTo>
                  <a:lnTo>
                    <a:pt x="1353312" y="3886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731763" y="1473708"/>
              <a:ext cx="0" cy="1049020"/>
            </a:xfrm>
            <a:custGeom>
              <a:avLst/>
              <a:gdLst/>
              <a:ahLst/>
              <a:cxnLst/>
              <a:rect l="l" t="t" r="r" b="b"/>
              <a:pathLst>
                <a:path w="0" h="1049020">
                  <a:moveTo>
                    <a:pt x="0" y="0"/>
                  </a:moveTo>
                  <a:lnTo>
                    <a:pt x="0" y="1048511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725667" y="2129028"/>
              <a:ext cx="1922145" cy="0"/>
            </a:xfrm>
            <a:custGeom>
              <a:avLst/>
              <a:gdLst/>
              <a:ahLst/>
              <a:cxnLst/>
              <a:rect l="l" t="t" r="r" b="b"/>
              <a:pathLst>
                <a:path w="1922145" h="0">
                  <a:moveTo>
                    <a:pt x="0" y="0"/>
                  </a:moveTo>
                  <a:lnTo>
                    <a:pt x="1921764" y="0"/>
                  </a:lnTo>
                </a:path>
              </a:pathLst>
            </a:custGeom>
            <a:ln w="6096">
              <a:solidFill>
                <a:srgbClr val="CFD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647432" y="2129536"/>
              <a:ext cx="1574800" cy="0"/>
            </a:xfrm>
            <a:custGeom>
              <a:avLst/>
              <a:gdLst/>
              <a:ahLst/>
              <a:cxnLst/>
              <a:rect l="l" t="t" r="r" b="b"/>
              <a:pathLst>
                <a:path w="1574800" h="0">
                  <a:moveTo>
                    <a:pt x="0" y="0"/>
                  </a:moveTo>
                  <a:lnTo>
                    <a:pt x="1574291" y="0"/>
                  </a:lnTo>
                </a:path>
              </a:pathLst>
            </a:custGeom>
            <a:ln w="8128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378451" y="1473708"/>
              <a:ext cx="0" cy="2214880"/>
            </a:xfrm>
            <a:custGeom>
              <a:avLst/>
              <a:gdLst/>
              <a:ahLst/>
              <a:cxnLst/>
              <a:rect l="l" t="t" r="r" b="b"/>
              <a:pathLst>
                <a:path w="0" h="2214879">
                  <a:moveTo>
                    <a:pt x="0" y="0"/>
                  </a:moveTo>
                  <a:lnTo>
                    <a:pt x="0" y="1042416"/>
                  </a:lnTo>
                </a:path>
                <a:path w="0" h="2214879">
                  <a:moveTo>
                    <a:pt x="0" y="1042416"/>
                  </a:moveTo>
                  <a:lnTo>
                    <a:pt x="0" y="1819656"/>
                  </a:lnTo>
                </a:path>
                <a:path w="0" h="2214879">
                  <a:moveTo>
                    <a:pt x="0" y="1819656"/>
                  </a:moveTo>
                  <a:lnTo>
                    <a:pt x="0" y="2214372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378451" y="2510027"/>
              <a:ext cx="1353820" cy="12700"/>
            </a:xfrm>
            <a:custGeom>
              <a:avLst/>
              <a:gdLst/>
              <a:ahLst/>
              <a:cxnLst/>
              <a:rect l="l" t="t" r="r" b="b"/>
              <a:pathLst>
                <a:path w="1353820" h="12700">
                  <a:moveTo>
                    <a:pt x="0" y="0"/>
                  </a:moveTo>
                  <a:lnTo>
                    <a:pt x="1353312" y="0"/>
                  </a:lnTo>
                  <a:lnTo>
                    <a:pt x="1353312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82751" y="1473708"/>
              <a:ext cx="8539480" cy="2214880"/>
            </a:xfrm>
            <a:custGeom>
              <a:avLst/>
              <a:gdLst/>
              <a:ahLst/>
              <a:cxnLst/>
              <a:rect l="l" t="t" r="r" b="b"/>
              <a:pathLst>
                <a:path w="8539480" h="2214879">
                  <a:moveTo>
                    <a:pt x="5049012" y="1042416"/>
                  </a:moveTo>
                  <a:lnTo>
                    <a:pt x="8538971" y="1042416"/>
                  </a:lnTo>
                </a:path>
                <a:path w="8539480" h="2214879">
                  <a:moveTo>
                    <a:pt x="8532876" y="0"/>
                  </a:moveTo>
                  <a:lnTo>
                    <a:pt x="8532876" y="2214372"/>
                  </a:lnTo>
                </a:path>
                <a:path w="8539480" h="2214879">
                  <a:moveTo>
                    <a:pt x="0" y="6096"/>
                  </a:moveTo>
                  <a:lnTo>
                    <a:pt x="8538971" y="6096"/>
                  </a:lnTo>
                </a:path>
                <a:path w="8539480" h="2214879">
                  <a:moveTo>
                    <a:pt x="0" y="2208275"/>
                  </a:moveTo>
                  <a:lnTo>
                    <a:pt x="8538971" y="2208275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4375391" y="1472704"/>
            <a:ext cx="4838700" cy="2213610"/>
          </a:xfrm>
          <a:custGeom>
            <a:avLst/>
            <a:gdLst/>
            <a:ahLst/>
            <a:cxnLst/>
            <a:rect l="l" t="t" r="r" b="b"/>
            <a:pathLst>
              <a:path w="4838700" h="2213610">
                <a:moveTo>
                  <a:pt x="4838700" y="0"/>
                </a:moveTo>
                <a:lnTo>
                  <a:pt x="0" y="0"/>
                </a:lnTo>
                <a:lnTo>
                  <a:pt x="0" y="652780"/>
                </a:lnTo>
                <a:lnTo>
                  <a:pt x="0" y="657860"/>
                </a:lnTo>
                <a:lnTo>
                  <a:pt x="0" y="1052830"/>
                </a:lnTo>
                <a:lnTo>
                  <a:pt x="1348740" y="1052830"/>
                </a:lnTo>
                <a:lnTo>
                  <a:pt x="1348740" y="1060450"/>
                </a:lnTo>
                <a:lnTo>
                  <a:pt x="0" y="1060450"/>
                </a:lnTo>
                <a:lnTo>
                  <a:pt x="0" y="2213610"/>
                </a:lnTo>
                <a:lnTo>
                  <a:pt x="4838700" y="2213610"/>
                </a:lnTo>
                <a:lnTo>
                  <a:pt x="4838700" y="1060450"/>
                </a:lnTo>
                <a:lnTo>
                  <a:pt x="4838700" y="1052830"/>
                </a:lnTo>
                <a:lnTo>
                  <a:pt x="4838700" y="1031240"/>
                </a:lnTo>
                <a:lnTo>
                  <a:pt x="3268980" y="1031240"/>
                </a:lnTo>
                <a:lnTo>
                  <a:pt x="3268980" y="1028700"/>
                </a:lnTo>
                <a:lnTo>
                  <a:pt x="4838700" y="1028700"/>
                </a:lnTo>
                <a:lnTo>
                  <a:pt x="4838700" y="666750"/>
                </a:lnTo>
                <a:lnTo>
                  <a:pt x="4838700" y="662940"/>
                </a:lnTo>
                <a:lnTo>
                  <a:pt x="3268980" y="662940"/>
                </a:lnTo>
                <a:lnTo>
                  <a:pt x="3268980" y="666750"/>
                </a:lnTo>
                <a:lnTo>
                  <a:pt x="1353312" y="666750"/>
                </a:lnTo>
                <a:lnTo>
                  <a:pt x="1353312" y="662940"/>
                </a:lnTo>
                <a:lnTo>
                  <a:pt x="1353312" y="657860"/>
                </a:lnTo>
                <a:lnTo>
                  <a:pt x="3268980" y="657860"/>
                </a:lnTo>
                <a:lnTo>
                  <a:pt x="3268980" y="652780"/>
                </a:lnTo>
                <a:lnTo>
                  <a:pt x="4838700" y="652780"/>
                </a:lnTo>
                <a:lnTo>
                  <a:pt x="48387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52" y="622868"/>
            <a:ext cx="69494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15"/>
              <a:t>Shortest</a:t>
            </a:r>
            <a:r>
              <a:rPr dirty="0" u="none" sz="3600" spc="-130"/>
              <a:t> </a:t>
            </a:r>
            <a:r>
              <a:rPr dirty="0" u="none" sz="3600" spc="-10"/>
              <a:t>Remaining</a:t>
            </a:r>
            <a:r>
              <a:rPr dirty="0" u="none" sz="3600" spc="-80"/>
              <a:t> </a:t>
            </a:r>
            <a:r>
              <a:rPr dirty="0" u="none" sz="3600"/>
              <a:t>Time</a:t>
            </a:r>
            <a:r>
              <a:rPr dirty="0" u="none" sz="3600" spc="-100"/>
              <a:t> </a:t>
            </a:r>
            <a:r>
              <a:rPr dirty="0" u="none" sz="3600" spc="-10"/>
              <a:t>Next</a:t>
            </a:r>
            <a:r>
              <a:rPr dirty="0" u="none" sz="3600" spc="-55"/>
              <a:t> </a:t>
            </a:r>
            <a:r>
              <a:rPr dirty="0" u="none" sz="3600" spc="-15"/>
              <a:t>(SRTN)</a:t>
            </a:r>
            <a:endParaRPr sz="36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27932"/>
            <a:ext cx="7921625" cy="3416300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15">
                <a:latin typeface="Calibri"/>
                <a:cs typeface="Calibri"/>
              </a:rPr>
              <a:t>d</a:t>
            </a:r>
            <a:r>
              <a:rPr dirty="0" sz="2400" spc="-55">
                <a:latin typeface="Calibri"/>
                <a:cs typeface="Calibri"/>
              </a:rPr>
              <a:t>v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nt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0">
                <a:latin typeface="Calibri"/>
                <a:cs typeface="Calibri"/>
              </a:rPr>
              <a:t>g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>
                <a:latin typeface="Calibri"/>
                <a:cs typeface="Calibri"/>
              </a:rPr>
              <a:t>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b="1">
                <a:latin typeface="Calibri"/>
                <a:cs typeface="Calibri"/>
              </a:rPr>
              <a:t>Less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waiting</a:t>
            </a:r>
            <a:r>
              <a:rPr dirty="0" sz="2000" spc="-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time</a:t>
            </a:r>
            <a:r>
              <a:rPr dirty="0" sz="200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10" b="1">
                <a:latin typeface="Calibri"/>
                <a:cs typeface="Calibri"/>
              </a:rPr>
              <a:t>Quite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good </a:t>
            </a:r>
            <a:r>
              <a:rPr dirty="0" sz="2000" spc="-5" b="1">
                <a:latin typeface="Calibri"/>
                <a:cs typeface="Calibri"/>
              </a:rPr>
              <a:t>response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short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processes</a:t>
            </a:r>
            <a:r>
              <a:rPr dirty="0" sz="2000" spc="-5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Disadvantages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lvl="1" marL="756285" marR="45720" indent="-287020">
              <a:lnSpc>
                <a:spcPct val="112500"/>
              </a:lnSpc>
              <a:spcBef>
                <a:spcPts val="6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10">
                <a:latin typeface="Calibri"/>
                <a:cs typeface="Calibri"/>
              </a:rPr>
              <a:t>Again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difficult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to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estimate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remaining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time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necessary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complete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execution.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 b="1">
                <a:latin typeface="Calibri"/>
                <a:cs typeface="Calibri"/>
              </a:rPr>
              <a:t>Starvation</a:t>
            </a:r>
            <a:r>
              <a:rPr dirty="0" sz="2000" b="1">
                <a:latin typeface="Calibri"/>
                <a:cs typeface="Calibri"/>
              </a:rPr>
              <a:t> is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possible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long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process</a:t>
            </a:r>
            <a:r>
              <a:rPr dirty="0" sz="2000" spc="-5">
                <a:latin typeface="Calibri"/>
                <a:cs typeface="Calibri"/>
              </a:rPr>
              <a:t>.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may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wait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75">
                <a:latin typeface="Calibri"/>
                <a:cs typeface="Calibri"/>
              </a:rPr>
              <a:t>forever.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5" b="1">
                <a:latin typeface="Calibri"/>
                <a:cs typeface="Calibri"/>
              </a:rPr>
              <a:t>Context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switch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overhead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is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there</a:t>
            </a:r>
            <a:r>
              <a:rPr dirty="0" sz="2000" spc="-1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5" y="502365"/>
            <a:ext cx="39820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Round</a:t>
            </a:r>
            <a:r>
              <a:rPr dirty="0" u="none" spc="-90"/>
              <a:t> </a:t>
            </a:r>
            <a:r>
              <a:rPr dirty="0" u="none" spc="-15"/>
              <a:t>Robin</a:t>
            </a:r>
            <a:r>
              <a:rPr dirty="0" u="none" spc="-85"/>
              <a:t> </a:t>
            </a:r>
            <a:r>
              <a:rPr dirty="0" u="none" spc="-10"/>
              <a:t>(RR)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30068" y="1522475"/>
            <a:ext cx="5765291" cy="229971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417546" y="1701768"/>
            <a:ext cx="3989070" cy="183578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algn="ctr" marL="12700" marR="5080" indent="-4445">
              <a:lnSpc>
                <a:spcPct val="88000"/>
              </a:lnSpc>
              <a:spcBef>
                <a:spcPts val="409"/>
              </a:spcBef>
            </a:pP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Each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process</a:t>
            </a:r>
            <a:r>
              <a:rPr dirty="0" sz="2200" spc="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gets</a:t>
            </a:r>
            <a:r>
              <a:rPr dirty="0" sz="2200" spc="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200" spc="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small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unit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CPU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200" spc="-5" i="1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dirty="0" sz="2200" spc="-20" i="1">
                <a:solidFill>
                  <a:srgbClr val="FFFFFF"/>
                </a:solidFill>
                <a:latin typeface="Cambria"/>
                <a:cs typeface="Cambria"/>
              </a:rPr>
              <a:t> quantum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),</a:t>
            </a:r>
            <a:r>
              <a:rPr dirty="0" sz="2200" spc="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usually </a:t>
            </a:r>
            <a:r>
              <a:rPr dirty="0" sz="2200" spc="-4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10-100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milliseconds.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After</a:t>
            </a:r>
            <a:r>
              <a:rPr dirty="0" sz="2200" spc="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this 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 has</a:t>
            </a:r>
            <a:r>
              <a:rPr dirty="0" sz="220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elapsed,</a:t>
            </a:r>
            <a:r>
              <a:rPr dirty="0" sz="2200" spc="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process</a:t>
            </a:r>
            <a:r>
              <a:rPr dirty="0" sz="220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preempted</a:t>
            </a:r>
            <a:r>
              <a:rPr dirty="0" sz="2200" spc="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added</a:t>
            </a:r>
            <a:r>
              <a:rPr dirty="0" sz="2200" spc="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end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 of</a:t>
            </a:r>
            <a:r>
              <a:rPr dirty="0" sz="2200" spc="-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Cambria"/>
                <a:cs typeface="Cambria"/>
              </a:rPr>
              <a:t>ready</a:t>
            </a:r>
            <a:r>
              <a:rPr dirty="0" sz="2200" spc="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queue.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3351" y="1504187"/>
            <a:ext cx="2340863" cy="23408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0924" y="4448556"/>
            <a:ext cx="5779007" cy="231800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388541" y="4396929"/>
            <a:ext cx="3950970" cy="2106295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Performance</a:t>
            </a:r>
            <a:endParaRPr sz="2200">
              <a:latin typeface="Cambria"/>
              <a:cs typeface="Cambria"/>
            </a:endParaRPr>
          </a:p>
          <a:p>
            <a:pPr marL="241300" indent="-229235">
              <a:lnSpc>
                <a:spcPts val="2570"/>
              </a:lnSpc>
              <a:spcBef>
                <a:spcPts val="565"/>
              </a:spcBef>
              <a:buFont typeface="Cambria"/>
              <a:buChar char="•"/>
              <a:tabLst>
                <a:tab pos="241935" algn="l"/>
              </a:tabLst>
            </a:pPr>
            <a:r>
              <a:rPr dirty="0" sz="2200" spc="-5" i="1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dirty="0" sz="2200" spc="-45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 i="1">
                <a:solidFill>
                  <a:srgbClr val="FFFFFF"/>
                </a:solidFill>
                <a:latin typeface="Cambria"/>
                <a:cs typeface="Cambria"/>
              </a:rPr>
              <a:t>quantum</a:t>
            </a:r>
            <a:r>
              <a:rPr dirty="0" sz="2200" spc="6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 i="1">
                <a:solidFill>
                  <a:srgbClr val="FFFFFF"/>
                </a:solidFill>
                <a:latin typeface="Cambria"/>
                <a:cs typeface="Cambria"/>
              </a:rPr>
              <a:t>q</a:t>
            </a:r>
            <a:r>
              <a:rPr dirty="0" sz="220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dirty="0" sz="2200" spc="-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large</a:t>
            </a:r>
            <a:r>
              <a:rPr dirty="0" sz="2200" spc="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Symbol"/>
                <a:cs typeface="Symbol"/>
              </a:rPr>
              <a:t></a:t>
            </a:r>
            <a:endParaRPr sz="2200">
              <a:latin typeface="Symbol"/>
              <a:cs typeface="Symbol"/>
            </a:endParaRPr>
          </a:p>
          <a:p>
            <a:pPr marL="241300">
              <a:lnSpc>
                <a:spcPts val="2570"/>
              </a:lnSpc>
            </a:pP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FIFO</a:t>
            </a:r>
            <a:endParaRPr sz="2200">
              <a:latin typeface="Cambria"/>
              <a:cs typeface="Cambria"/>
            </a:endParaRPr>
          </a:p>
          <a:p>
            <a:pPr marL="241300" marR="5080" indent="-229235">
              <a:lnSpc>
                <a:spcPts val="2330"/>
              </a:lnSpc>
              <a:spcBef>
                <a:spcPts val="515"/>
              </a:spcBef>
              <a:buFont typeface="Cambria"/>
              <a:buChar char="•"/>
              <a:tabLst>
                <a:tab pos="241935" algn="l"/>
              </a:tabLst>
            </a:pPr>
            <a:r>
              <a:rPr dirty="0" sz="2200" spc="-5" i="1">
                <a:solidFill>
                  <a:srgbClr val="FFFFFF"/>
                </a:solidFill>
                <a:latin typeface="Cambria"/>
                <a:cs typeface="Cambria"/>
              </a:rPr>
              <a:t>q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small </a:t>
            </a:r>
            <a:r>
              <a:rPr dirty="0" sz="2200" spc="-5">
                <a:solidFill>
                  <a:srgbClr val="FFFFFF"/>
                </a:solidFill>
                <a:latin typeface="Symbol"/>
                <a:cs typeface="Symbol"/>
              </a:rPr>
              <a:t></a:t>
            </a:r>
            <a:r>
              <a:rPr dirty="0" sz="2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200" spc="-5" i="1">
                <a:solidFill>
                  <a:srgbClr val="FFFFFF"/>
                </a:solidFill>
                <a:latin typeface="Cambria"/>
                <a:cs typeface="Cambria"/>
              </a:rPr>
              <a:t>q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must 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be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large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with </a:t>
            </a:r>
            <a:r>
              <a:rPr dirty="0" sz="2200" spc="-4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respect</a:t>
            </a:r>
            <a:r>
              <a:rPr dirty="0" sz="2200" spc="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context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switch,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otherwise</a:t>
            </a:r>
            <a:r>
              <a:rPr dirty="0" sz="2200" spc="-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Cambria"/>
                <a:cs typeface="Cambria"/>
              </a:rPr>
              <a:t>overhead</a:t>
            </a:r>
            <a:r>
              <a:rPr dirty="0" sz="2200" spc="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too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high.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3351" y="4430267"/>
            <a:ext cx="2340863" cy="2340863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9820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Round</a:t>
            </a:r>
            <a:r>
              <a:rPr dirty="0" u="none" spc="-90"/>
              <a:t> </a:t>
            </a:r>
            <a:r>
              <a:rPr dirty="0" u="none" spc="-15"/>
              <a:t>Robin</a:t>
            </a:r>
            <a:r>
              <a:rPr dirty="0" u="none" spc="-85"/>
              <a:t> </a:t>
            </a:r>
            <a:r>
              <a:rPr dirty="0" u="none" spc="-10"/>
              <a:t>(RR)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60823"/>
            <a:ext cx="8552815" cy="4542790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4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Selection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Criteria</a:t>
            </a:r>
            <a:endParaRPr sz="2400">
              <a:latin typeface="Calibri"/>
              <a:cs typeface="Calibri"/>
            </a:endParaRPr>
          </a:p>
          <a:p>
            <a:pPr lvl="1" marL="756285" marR="282575" indent="-287020">
              <a:lnSpc>
                <a:spcPct val="113999"/>
              </a:lnSpc>
              <a:spcBef>
                <a:spcPts val="38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>
                <a:latin typeface="Calibri"/>
                <a:cs typeface="Calibri"/>
              </a:rPr>
              <a:t>Each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selected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assigned a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time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interval,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called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time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quantum</a:t>
            </a:r>
            <a:r>
              <a:rPr dirty="0" sz="2000" spc="-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or </a:t>
            </a:r>
            <a:r>
              <a:rPr dirty="0" sz="2000" spc="-434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time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slice</a:t>
            </a:r>
            <a:r>
              <a:rPr dirty="0" sz="200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allowed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to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5" b="1">
                <a:latin typeface="Calibri"/>
                <a:cs typeface="Calibri"/>
              </a:rPr>
              <a:t>run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only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for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this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time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interval</a:t>
            </a:r>
            <a:r>
              <a:rPr dirty="0" sz="2000" spc="-2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>
                <a:latin typeface="Calibri"/>
                <a:cs typeface="Calibri"/>
              </a:rPr>
              <a:t>Here,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two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things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are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possible:</a:t>
            </a:r>
            <a:endParaRPr sz="2000">
              <a:latin typeface="Calibri"/>
              <a:cs typeface="Calibri"/>
            </a:endParaRPr>
          </a:p>
          <a:p>
            <a:pPr lvl="2" marL="1155700" marR="5080" indent="-228600">
              <a:lnSpc>
                <a:spcPct val="113900"/>
              </a:lnSpc>
              <a:spcBef>
                <a:spcPts val="509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1800" spc="-25">
                <a:latin typeface="Calibri"/>
                <a:cs typeface="Calibri"/>
              </a:rPr>
              <a:t>First,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process</a:t>
            </a:r>
            <a:r>
              <a:rPr dirty="0" sz="1800" spc="1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is</a:t>
            </a:r>
            <a:r>
              <a:rPr dirty="0" sz="1800" spc="15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either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blocked</a:t>
            </a:r>
            <a:r>
              <a:rPr dirty="0" sz="1800" spc="1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terminated</a:t>
            </a:r>
            <a:r>
              <a:rPr dirty="0" sz="1800" spc="16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before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6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quantum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has</a:t>
            </a:r>
            <a:r>
              <a:rPr dirty="0" sz="1800" spc="1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elapsed.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this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case the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CPU </a:t>
            </a:r>
            <a:r>
              <a:rPr dirty="0" sz="1800" spc="-20">
                <a:latin typeface="Calibri"/>
                <a:cs typeface="Calibri"/>
              </a:rPr>
              <a:t>switching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done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another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process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scheduled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run.</a:t>
            </a:r>
            <a:endParaRPr sz="1800">
              <a:latin typeface="Calibri"/>
              <a:cs typeface="Calibri"/>
            </a:endParaRPr>
          </a:p>
          <a:p>
            <a:pPr lvl="2" marL="1155700" marR="540385" indent="-228600">
              <a:lnSpc>
                <a:spcPct val="1139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1800" spc="-5">
                <a:latin typeface="Calibri"/>
                <a:cs typeface="Calibri"/>
              </a:rPr>
              <a:t>Second,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process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needs</a:t>
            </a:r>
            <a:r>
              <a:rPr dirty="0" sz="1800" spc="8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CPU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burst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longer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than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time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quantum.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5">
                <a:latin typeface="Calibri"/>
                <a:cs typeface="Calibri"/>
              </a:rPr>
              <a:t>In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this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case,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process</a:t>
            </a:r>
            <a:r>
              <a:rPr dirty="0" sz="1800">
                <a:latin typeface="Calibri"/>
                <a:cs typeface="Calibri"/>
              </a:rPr>
              <a:t> is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running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at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end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time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quantum.</a:t>
            </a:r>
            <a:endParaRPr sz="1800">
              <a:latin typeface="Calibri"/>
              <a:cs typeface="Calibri"/>
            </a:endParaRPr>
          </a:p>
          <a:p>
            <a:pPr lvl="2" marL="1155700" indent="-229235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1800" spc="-85">
                <a:latin typeface="Calibri"/>
                <a:cs typeface="Calibri"/>
              </a:rPr>
              <a:t>Now,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it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will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preempted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moved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end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queue.</a:t>
            </a:r>
            <a:endParaRPr sz="1800">
              <a:latin typeface="Calibri"/>
              <a:cs typeface="Calibri"/>
            </a:endParaRPr>
          </a:p>
          <a:p>
            <a:pPr lvl="2" marL="1155700" indent="-229235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1800" spc="-5">
                <a:latin typeface="Calibri"/>
                <a:cs typeface="Calibri"/>
              </a:rPr>
              <a:t>CPU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will be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allocated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another </a:t>
            </a:r>
            <a:r>
              <a:rPr dirty="0" sz="1800" spc="-10">
                <a:latin typeface="Calibri"/>
                <a:cs typeface="Calibri"/>
              </a:rPr>
              <a:t>process.</a:t>
            </a:r>
            <a:endParaRPr sz="1800">
              <a:latin typeface="Calibri"/>
              <a:cs typeface="Calibri"/>
            </a:endParaRPr>
          </a:p>
          <a:p>
            <a:pPr lvl="2" marL="1155700" indent="-2292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1800" spc="-20">
                <a:latin typeface="Calibri"/>
                <a:cs typeface="Calibri"/>
              </a:rPr>
              <a:t>Here,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length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time quantum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critical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determine.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9820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Round</a:t>
            </a:r>
            <a:r>
              <a:rPr dirty="0" u="none" spc="-90"/>
              <a:t> </a:t>
            </a:r>
            <a:r>
              <a:rPr dirty="0" u="none" spc="-15"/>
              <a:t>Robin</a:t>
            </a:r>
            <a:r>
              <a:rPr dirty="0" u="none" spc="-130"/>
              <a:t> </a:t>
            </a:r>
            <a:r>
              <a:rPr dirty="0" u="none"/>
              <a:t>(RR)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40530"/>
            <a:ext cx="8490585" cy="470471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Decision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Mode:</a:t>
            </a:r>
            <a:endParaRPr sz="2400">
              <a:latin typeface="Calibri"/>
              <a:cs typeface="Calibri"/>
            </a:endParaRPr>
          </a:p>
          <a:p>
            <a:pPr lvl="1" marL="756285" marR="14604" indent="-287020">
              <a:lnSpc>
                <a:spcPct val="113799"/>
              </a:lnSpc>
              <a:spcBef>
                <a:spcPts val="61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400" spc="-20" b="1">
                <a:latin typeface="Calibri"/>
                <a:cs typeface="Calibri"/>
              </a:rPr>
              <a:t>Preemptive</a:t>
            </a:r>
            <a:r>
              <a:rPr dirty="0" sz="2400" spc="-2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When </a:t>
            </a:r>
            <a:r>
              <a:rPr dirty="0" sz="2400" spc="-10">
                <a:latin typeface="Calibri"/>
                <a:cs typeface="Calibri"/>
              </a:rPr>
              <a:t>quantum </a:t>
            </a:r>
            <a:r>
              <a:rPr dirty="0" sz="2400" spc="-5">
                <a:latin typeface="Calibri"/>
                <a:cs typeface="Calibri"/>
              </a:rPr>
              <a:t>time </a:t>
            </a:r>
            <a:r>
              <a:rPr dirty="0" sz="2400" spc="10">
                <a:latin typeface="Calibri"/>
                <a:cs typeface="Calibri"/>
              </a:rPr>
              <a:t>is </a:t>
            </a:r>
            <a:r>
              <a:rPr dirty="0" sz="2400" spc="-25">
                <a:latin typeface="Calibri"/>
                <a:cs typeface="Calibri"/>
              </a:rPr>
              <a:t>over </a:t>
            </a:r>
            <a:r>
              <a:rPr dirty="0" sz="2400">
                <a:latin typeface="Calibri"/>
                <a:cs typeface="Calibri"/>
              </a:rPr>
              <a:t>or </a:t>
            </a:r>
            <a:r>
              <a:rPr dirty="0" sz="2400" spc="-20">
                <a:latin typeface="Calibri"/>
                <a:cs typeface="Calibri"/>
              </a:rPr>
              <a:t>process completes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its</a:t>
            </a:r>
            <a:r>
              <a:rPr dirty="0" sz="2400" spc="-25">
                <a:latin typeface="Calibri"/>
                <a:cs typeface="Calibri"/>
              </a:rPr>
              <a:t> execution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(which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ever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earlier),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starts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new job.</a:t>
            </a:r>
            <a:endParaRPr sz="2400">
              <a:latin typeface="Calibri"/>
              <a:cs typeface="Calibri"/>
            </a:endParaRPr>
          </a:p>
          <a:p>
            <a:pPr lvl="1" marL="756285" indent="-287655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400" b="1">
                <a:latin typeface="Calibri"/>
                <a:cs typeface="Calibri"/>
              </a:rPr>
              <a:t>Selection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new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job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5" b="1">
                <a:latin typeface="Calibri"/>
                <a:cs typeface="Calibri"/>
              </a:rPr>
              <a:t>as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per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FCFS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scheduling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algorithm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I</a:t>
            </a:r>
            <a:r>
              <a:rPr dirty="0" sz="2400">
                <a:latin typeface="Calibri"/>
                <a:cs typeface="Calibri"/>
              </a:rPr>
              <a:t>m</a:t>
            </a:r>
            <a:r>
              <a:rPr dirty="0" sz="2400" spc="10">
                <a:latin typeface="Calibri"/>
                <a:cs typeface="Calibri"/>
              </a:rPr>
              <a:t>p</a:t>
            </a:r>
            <a:r>
              <a:rPr dirty="0" sz="2400">
                <a:latin typeface="Calibri"/>
                <a:cs typeface="Calibri"/>
              </a:rPr>
              <a:t>l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m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15">
                <a:latin typeface="Calibri"/>
                <a:cs typeface="Calibri"/>
              </a:rPr>
              <a:t>n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sz="2400" spc="-50">
                <a:latin typeface="Calibri"/>
                <a:cs typeface="Calibri"/>
              </a:rPr>
              <a:t>a</a:t>
            </a:r>
            <a:r>
              <a:rPr dirty="0" sz="2400" spc="-15">
                <a:latin typeface="Calibri"/>
                <a:cs typeface="Calibri"/>
              </a:rPr>
              <a:t>t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5">
                <a:latin typeface="Calibri"/>
                <a:cs typeface="Calibri"/>
              </a:rPr>
              <a:t>o</a:t>
            </a:r>
            <a:r>
              <a:rPr dirty="0" sz="2400">
                <a:latin typeface="Calibri"/>
                <a:cs typeface="Calibri"/>
              </a:rPr>
              <a:t>n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lvl="1" marL="756285" indent="-28765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400" spc="-5">
                <a:latin typeface="Calibri"/>
                <a:cs typeface="Calibri"/>
              </a:rPr>
              <a:t>This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40">
                <a:latin typeface="Calibri"/>
                <a:cs typeface="Calibri"/>
              </a:rPr>
              <a:t>strategy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can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implemented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by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using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circular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FIFO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queue.</a:t>
            </a:r>
            <a:endParaRPr sz="2400">
              <a:latin typeface="Calibri"/>
              <a:cs typeface="Calibri"/>
            </a:endParaRPr>
          </a:p>
          <a:p>
            <a:pPr lvl="1" marL="756285" marR="480695" indent="-287020">
              <a:lnSpc>
                <a:spcPct val="113799"/>
              </a:lnSpc>
              <a:spcBef>
                <a:spcPts val="42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40">
                <a:latin typeface="Calibri"/>
                <a:cs typeface="Calibri"/>
              </a:rPr>
              <a:t>any </a:t>
            </a:r>
            <a:r>
              <a:rPr dirty="0" sz="2400" spc="-20">
                <a:latin typeface="Calibri"/>
                <a:cs typeface="Calibri"/>
              </a:rPr>
              <a:t>process comes, </a:t>
            </a:r>
            <a:r>
              <a:rPr dirty="0" sz="2400" spc="-10">
                <a:latin typeface="Calibri"/>
                <a:cs typeface="Calibri"/>
              </a:rPr>
              <a:t>or </a:t>
            </a:r>
            <a:r>
              <a:rPr dirty="0" sz="2400" spc="-2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releases </a:t>
            </a:r>
            <a:r>
              <a:rPr dirty="0" sz="2400" spc="-25">
                <a:latin typeface="Calibri"/>
                <a:cs typeface="Calibri"/>
              </a:rPr>
              <a:t>CPU, </a:t>
            </a:r>
            <a:r>
              <a:rPr dirty="0" sz="2400" spc="-10">
                <a:latin typeface="Calibri"/>
                <a:cs typeface="Calibri"/>
              </a:rPr>
              <a:t>or </a:t>
            </a:r>
            <a:r>
              <a:rPr dirty="0" sz="2400" spc="-20">
                <a:latin typeface="Calibri"/>
                <a:cs typeface="Calibri"/>
              </a:rPr>
              <a:t>process </a:t>
            </a:r>
            <a:r>
              <a:rPr dirty="0" sz="2400">
                <a:latin typeface="Calibri"/>
                <a:cs typeface="Calibri"/>
              </a:rPr>
              <a:t>is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preempted.</a:t>
            </a:r>
            <a:r>
              <a:rPr dirty="0" sz="2400" spc="-5">
                <a:latin typeface="Calibri"/>
                <a:cs typeface="Calibri"/>
              </a:rPr>
              <a:t> It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moved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end</a:t>
            </a:r>
            <a:r>
              <a:rPr dirty="0" sz="2400" spc="-10">
                <a:latin typeface="Calibri"/>
                <a:cs typeface="Calibri"/>
              </a:rPr>
              <a:t> of</a:t>
            </a:r>
            <a:r>
              <a:rPr dirty="0" sz="2400" spc="-5">
                <a:latin typeface="Calibri"/>
                <a:cs typeface="Calibri"/>
              </a:rPr>
              <a:t> 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queue.</a:t>
            </a:r>
            <a:endParaRPr sz="2400">
              <a:latin typeface="Calibri"/>
              <a:cs typeface="Calibri"/>
            </a:endParaRPr>
          </a:p>
          <a:p>
            <a:pPr lvl="1" marL="756285" marR="124460" indent="-287020">
              <a:lnSpc>
                <a:spcPct val="114100"/>
              </a:lnSpc>
              <a:spcBef>
                <a:spcPts val="60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400" spc="-5">
                <a:latin typeface="Calibri"/>
                <a:cs typeface="Calibri"/>
              </a:rPr>
              <a:t>When CPU</a:t>
            </a:r>
            <a:r>
              <a:rPr dirty="0" sz="2400" spc="-20">
                <a:latin typeface="Calibri"/>
                <a:cs typeface="Calibri"/>
              </a:rPr>
              <a:t> becomes </a:t>
            </a:r>
            <a:r>
              <a:rPr dirty="0" sz="2400" spc="-15">
                <a:latin typeface="Calibri"/>
                <a:cs typeface="Calibri"/>
              </a:rPr>
              <a:t>free,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from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first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position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queue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selected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run.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6027" y="668633"/>
            <a:ext cx="74726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/>
              <a:t>Time</a:t>
            </a:r>
            <a:r>
              <a:rPr dirty="0" u="none" sz="3600" spc="-100"/>
              <a:t> </a:t>
            </a:r>
            <a:r>
              <a:rPr dirty="0" u="none" sz="3600" spc="-5"/>
              <a:t>Quantum</a:t>
            </a:r>
            <a:r>
              <a:rPr dirty="0" u="none" sz="3600" spc="-100"/>
              <a:t> </a:t>
            </a:r>
            <a:r>
              <a:rPr dirty="0" u="none" sz="3600" spc="5"/>
              <a:t>and</a:t>
            </a:r>
            <a:r>
              <a:rPr dirty="0" u="none" sz="3600" spc="-50"/>
              <a:t> </a:t>
            </a:r>
            <a:r>
              <a:rPr dirty="0" u="none" sz="3600" spc="-25"/>
              <a:t>Context</a:t>
            </a:r>
            <a:r>
              <a:rPr dirty="0" u="none" sz="3600" spc="-15"/>
              <a:t> </a:t>
            </a:r>
            <a:r>
              <a:rPr dirty="0" u="none" sz="3600" spc="-30"/>
              <a:t>Switch</a:t>
            </a:r>
            <a:r>
              <a:rPr dirty="0" u="none" sz="3600" spc="-20"/>
              <a:t> </a:t>
            </a:r>
            <a:r>
              <a:rPr dirty="0" u="none" sz="3600"/>
              <a:t>Time</a:t>
            </a:r>
            <a:endParaRPr sz="3600"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6172" y="2689860"/>
            <a:ext cx="7306055" cy="325069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9747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Example</a:t>
            </a:r>
            <a:r>
              <a:rPr dirty="0" u="none" spc="-75"/>
              <a:t> </a:t>
            </a:r>
            <a:r>
              <a:rPr dirty="0" u="none" spc="5"/>
              <a:t>of</a:t>
            </a:r>
            <a:r>
              <a:rPr dirty="0" u="none" spc="-60"/>
              <a:t> </a:t>
            </a:r>
            <a:r>
              <a:rPr dirty="0" u="none" spc="15"/>
              <a:t>RR</a:t>
            </a:r>
            <a:r>
              <a:rPr dirty="0" u="none" spc="-50"/>
              <a:t> </a:t>
            </a:r>
            <a:r>
              <a:rPr dirty="0" u="none"/>
              <a:t>with</a:t>
            </a:r>
            <a:r>
              <a:rPr dirty="0" u="none" spc="25"/>
              <a:t> </a:t>
            </a:r>
            <a:r>
              <a:rPr dirty="0" u="none" spc="-40"/>
              <a:t>TQ</a:t>
            </a:r>
            <a:r>
              <a:rPr dirty="0" u="none" spc="-95"/>
              <a:t> </a:t>
            </a:r>
            <a:r>
              <a:rPr dirty="0" u="none"/>
              <a:t>=</a:t>
            </a:r>
            <a:r>
              <a:rPr dirty="0" u="none" spc="10"/>
              <a:t> </a:t>
            </a:r>
            <a:r>
              <a:rPr dirty="0" u="none"/>
              <a:t>4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905243" y="1504201"/>
          <a:ext cx="2521585" cy="154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8705"/>
                <a:gridCol w="1451609"/>
              </a:tblGrid>
              <a:tr h="350489">
                <a:tc>
                  <a:txBody>
                    <a:bodyPr/>
                    <a:lstStyle/>
                    <a:p>
                      <a:pPr marL="31750">
                        <a:lnSpc>
                          <a:spcPts val="2280"/>
                        </a:lnSpc>
                      </a:pPr>
                      <a:r>
                        <a:rPr dirty="0" u="heavy" sz="2400" spc="-1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Process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2390">
                        <a:lnSpc>
                          <a:spcPts val="2280"/>
                        </a:lnSpc>
                      </a:pPr>
                      <a:r>
                        <a:rPr dirty="0" u="heavy" sz="2400" spc="-1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B</a:t>
                      </a:r>
                      <a:r>
                        <a:rPr dirty="0" u="heavy" sz="2400" spc="-1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u</a:t>
                      </a:r>
                      <a:r>
                        <a:rPr dirty="0" u="heavy" sz="2400" spc="-2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u="heavy" sz="24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u="heavy" sz="24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u="heavy" sz="2400" spc="-12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2400" spc="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u="heavy" sz="24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ime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417798">
                <a:tc>
                  <a:txBody>
                    <a:bodyPr/>
                    <a:lstStyle/>
                    <a:p>
                      <a:pPr algn="ctr" marR="48895">
                        <a:lnSpc>
                          <a:spcPts val="2640"/>
                        </a:lnSpc>
                      </a:pPr>
                      <a:r>
                        <a:rPr dirty="0" sz="24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361" sz="2400" spc="-7" i="1">
                          <a:latin typeface="Calibri"/>
                          <a:cs typeface="Calibri"/>
                        </a:rPr>
                        <a:t>1</a:t>
                      </a:r>
                      <a:endParaRPr baseline="-17361"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1755">
                        <a:lnSpc>
                          <a:spcPts val="2640"/>
                        </a:lnSpc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24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403041">
                <a:tc>
                  <a:txBody>
                    <a:bodyPr/>
                    <a:lstStyle/>
                    <a:p>
                      <a:pPr algn="ctr" marL="1905">
                        <a:lnSpc>
                          <a:spcPts val="2520"/>
                        </a:lnSpc>
                      </a:pPr>
                      <a:r>
                        <a:rPr dirty="0" sz="2400" spc="-1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361" sz="2400" spc="-22" i="1">
                          <a:latin typeface="Calibri"/>
                          <a:cs typeface="Calibri"/>
                        </a:rPr>
                        <a:t>2</a:t>
                      </a:r>
                      <a:endParaRPr baseline="-17361"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66370">
                        <a:lnSpc>
                          <a:spcPts val="2520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72846">
                <a:tc>
                  <a:txBody>
                    <a:bodyPr/>
                    <a:lstStyle/>
                    <a:p>
                      <a:pPr algn="ctr" marL="635">
                        <a:lnSpc>
                          <a:spcPts val="2525"/>
                        </a:lnSpc>
                      </a:pPr>
                      <a:r>
                        <a:rPr dirty="0" sz="24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361" sz="2400" spc="-7" i="1">
                          <a:latin typeface="Calibri"/>
                          <a:cs typeface="Calibri"/>
                        </a:rPr>
                        <a:t>3</a:t>
                      </a:r>
                      <a:endParaRPr baseline="-17361"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0650">
                        <a:lnSpc>
                          <a:spcPts val="2525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26378" y="3416291"/>
            <a:ext cx="2620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Gantt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chart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6378" y="5024018"/>
            <a:ext cx="8359775" cy="155765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400"/>
              </a:spcBef>
            </a:pPr>
            <a:r>
              <a:rPr dirty="0" sz="2400" spc="-70">
                <a:latin typeface="Calibri"/>
                <a:cs typeface="Calibri"/>
              </a:rPr>
              <a:t>A</a:t>
            </a:r>
            <a:r>
              <a:rPr dirty="0" sz="2400" spc="-55">
                <a:latin typeface="Calibri"/>
                <a:cs typeface="Calibri"/>
              </a:rPr>
              <a:t>v</a:t>
            </a:r>
            <a:r>
              <a:rPr dirty="0" sz="2400" spc="-30">
                <a:latin typeface="Calibri"/>
                <a:cs typeface="Calibri"/>
              </a:rPr>
              <a:t>g</a:t>
            </a:r>
            <a:r>
              <a:rPr dirty="0" sz="2400">
                <a:latin typeface="Calibri"/>
                <a:cs typeface="Calibri"/>
              </a:rPr>
              <a:t>.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235">
                <a:latin typeface="Calibri"/>
                <a:cs typeface="Calibri"/>
              </a:rPr>
              <a:t>T</a:t>
            </a:r>
            <a:r>
              <a:rPr dirty="0" sz="2400" spc="-240">
                <a:latin typeface="Calibri"/>
                <a:cs typeface="Calibri"/>
              </a:rPr>
              <a:t>A</a:t>
            </a:r>
            <a:r>
              <a:rPr dirty="0" sz="2400" spc="-70">
                <a:latin typeface="Calibri"/>
                <a:cs typeface="Calibri"/>
              </a:rPr>
              <a:t>T</a:t>
            </a:r>
            <a:r>
              <a:rPr dirty="0" sz="2400" spc="-45">
                <a:latin typeface="Calibri"/>
                <a:cs typeface="Calibri"/>
              </a:rPr>
              <a:t>=1</a:t>
            </a:r>
            <a:r>
              <a:rPr dirty="0" sz="2400" spc="-65">
                <a:latin typeface="Calibri"/>
                <a:cs typeface="Calibri"/>
              </a:rPr>
              <a:t>5</a:t>
            </a:r>
            <a:r>
              <a:rPr dirty="0" sz="2400" spc="-55">
                <a:latin typeface="Calibri"/>
                <a:cs typeface="Calibri"/>
              </a:rPr>
              <a:t>.</a:t>
            </a:r>
            <a:r>
              <a:rPr dirty="0" sz="2400" spc="-45">
                <a:latin typeface="Calibri"/>
                <a:cs typeface="Calibri"/>
              </a:rPr>
              <a:t>6</a:t>
            </a:r>
            <a:r>
              <a:rPr dirty="0" sz="2400"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70">
                <a:latin typeface="Calibri"/>
                <a:cs typeface="Calibri"/>
              </a:rPr>
              <a:t>A</a:t>
            </a:r>
            <a:r>
              <a:rPr dirty="0" sz="2400">
                <a:latin typeface="Calibri"/>
                <a:cs typeface="Calibri"/>
              </a:rPr>
              <a:t>v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</a:t>
            </a:r>
            <a:r>
              <a:rPr dirty="0" sz="2400" spc="-20">
                <a:latin typeface="Calibri"/>
                <a:cs typeface="Calibri"/>
              </a:rPr>
              <a:t>T=5</a:t>
            </a:r>
            <a:r>
              <a:rPr dirty="0" sz="2400" spc="-10">
                <a:latin typeface="Calibri"/>
                <a:cs typeface="Calibri"/>
              </a:rPr>
              <a:t>.</a:t>
            </a:r>
            <a:r>
              <a:rPr dirty="0" sz="2400" spc="-20">
                <a:latin typeface="Calibri"/>
                <a:cs typeface="Calibri"/>
              </a:rPr>
              <a:t>6</a:t>
            </a:r>
            <a:r>
              <a:rPr dirty="0" sz="2400"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Char char="▪"/>
            </a:pPr>
            <a:endParaRPr sz="2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65">
                <a:latin typeface="Calibri"/>
                <a:cs typeface="Calibri"/>
              </a:rPr>
              <a:t>Typically,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higher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40">
                <a:latin typeface="Calibri"/>
                <a:cs typeface="Calibri"/>
              </a:rPr>
              <a:t>average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turnaround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than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10">
                <a:latin typeface="Calibri"/>
                <a:cs typeface="Calibri"/>
              </a:rPr>
              <a:t>SJF,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but</a:t>
            </a:r>
            <a:r>
              <a:rPr dirty="0" sz="2400" spc="-25">
                <a:latin typeface="Calibri"/>
                <a:cs typeface="Calibri"/>
              </a:rPr>
              <a:t> better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response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7586" y="4139819"/>
            <a:ext cx="3440429" cy="515620"/>
            <a:chOff x="3807586" y="4139819"/>
            <a:chExt cx="3440429" cy="515620"/>
          </a:xfrm>
        </p:grpSpPr>
        <p:sp>
          <p:nvSpPr>
            <p:cNvPr id="17" name="object 17"/>
            <p:cNvSpPr/>
            <p:nvPr/>
          </p:nvSpPr>
          <p:spPr>
            <a:xfrm>
              <a:off x="4681727" y="4154424"/>
              <a:ext cx="2115820" cy="29209"/>
            </a:xfrm>
            <a:custGeom>
              <a:avLst/>
              <a:gdLst/>
              <a:ahLst/>
              <a:cxnLst/>
              <a:rect l="l" t="t" r="r" b="b"/>
              <a:pathLst>
                <a:path w="2115820" h="29210">
                  <a:moveTo>
                    <a:pt x="0" y="0"/>
                  </a:moveTo>
                  <a:lnTo>
                    <a:pt x="0" y="28956"/>
                  </a:lnTo>
                </a:path>
                <a:path w="2115820" h="29210">
                  <a:moveTo>
                    <a:pt x="423672" y="0"/>
                  </a:moveTo>
                  <a:lnTo>
                    <a:pt x="423672" y="28956"/>
                  </a:lnTo>
                </a:path>
                <a:path w="2115820" h="29210">
                  <a:moveTo>
                    <a:pt x="845820" y="0"/>
                  </a:moveTo>
                  <a:lnTo>
                    <a:pt x="845820" y="28956"/>
                  </a:lnTo>
                </a:path>
                <a:path w="2115820" h="29210">
                  <a:moveTo>
                    <a:pt x="1269491" y="0"/>
                  </a:moveTo>
                  <a:lnTo>
                    <a:pt x="1269491" y="28956"/>
                  </a:lnTo>
                </a:path>
                <a:path w="2115820" h="29210">
                  <a:moveTo>
                    <a:pt x="1691640" y="0"/>
                  </a:moveTo>
                  <a:lnTo>
                    <a:pt x="1691640" y="28956"/>
                  </a:lnTo>
                </a:path>
                <a:path w="2115820" h="29210">
                  <a:moveTo>
                    <a:pt x="2115311" y="0"/>
                  </a:moveTo>
                  <a:lnTo>
                    <a:pt x="2115311" y="28956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822191" y="4154424"/>
              <a:ext cx="3411220" cy="486409"/>
            </a:xfrm>
            <a:custGeom>
              <a:avLst/>
              <a:gdLst/>
              <a:ahLst/>
              <a:cxnLst/>
              <a:rect l="l" t="t" r="r" b="b"/>
              <a:pathLst>
                <a:path w="3411220" h="486410">
                  <a:moveTo>
                    <a:pt x="3396995" y="0"/>
                  </a:moveTo>
                  <a:lnTo>
                    <a:pt x="3396995" y="486156"/>
                  </a:lnTo>
                </a:path>
                <a:path w="3411220" h="486410">
                  <a:moveTo>
                    <a:pt x="0" y="13716"/>
                  </a:moveTo>
                  <a:lnTo>
                    <a:pt x="3410711" y="137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232141" y="4610862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w="0" h="29210">
                  <a:moveTo>
                    <a:pt x="0" y="0"/>
                  </a:moveTo>
                  <a:lnTo>
                    <a:pt x="0" y="28955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835908" y="4168140"/>
            <a:ext cx="424180" cy="45720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wrap="square" lIns="0" tIns="113665" rIns="0" bIns="0" rtlCol="0" vert="horz">
            <a:spAutoFit/>
          </a:bodyPr>
          <a:lstStyle/>
          <a:p>
            <a:pPr marL="121920">
              <a:lnSpc>
                <a:spcPct val="100000"/>
              </a:lnSpc>
              <a:spcBef>
                <a:spcPts val="895"/>
              </a:spcBef>
            </a:pPr>
            <a:r>
              <a:rPr dirty="0" sz="1350" spc="-5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dirty="0" baseline="-15432" sz="1350" spc="-7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baseline="-15432" sz="13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79987" y="4300271"/>
            <a:ext cx="271589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00"/>
              </a:lnSpc>
              <a:tabLst>
                <a:tab pos="423545" algn="l"/>
                <a:tab pos="845185" algn="l"/>
                <a:tab pos="1269365" algn="l"/>
                <a:tab pos="1691639" algn="l"/>
                <a:tab pos="2113280" algn="l"/>
                <a:tab pos="2536825" algn="l"/>
              </a:tabLst>
            </a:pPr>
            <a:r>
              <a:rPr dirty="0" sz="1350" spc="-5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dirty="0" baseline="-15432" sz="1350">
                <a:solidFill>
                  <a:srgbClr val="FF0000"/>
                </a:solidFill>
                <a:latin typeface="Arial MT"/>
                <a:cs typeface="Arial MT"/>
              </a:rPr>
              <a:t>2	</a:t>
            </a:r>
            <a:r>
              <a:rPr dirty="0" sz="1350" spc="-5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dirty="0" baseline="-15432" sz="1350">
                <a:solidFill>
                  <a:srgbClr val="FF0000"/>
                </a:solidFill>
                <a:latin typeface="Arial MT"/>
                <a:cs typeface="Arial MT"/>
              </a:rPr>
              <a:t>3	</a:t>
            </a:r>
            <a:r>
              <a:rPr dirty="0" sz="1350" spc="-5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dirty="0" baseline="-15432" sz="1350">
                <a:solidFill>
                  <a:srgbClr val="FF0000"/>
                </a:solidFill>
                <a:latin typeface="Arial MT"/>
                <a:cs typeface="Arial MT"/>
              </a:rPr>
              <a:t>1	</a:t>
            </a:r>
            <a:r>
              <a:rPr dirty="0" sz="1350" spc="-5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dirty="0" baseline="-15432" sz="1350">
                <a:solidFill>
                  <a:srgbClr val="FF0000"/>
                </a:solidFill>
                <a:latin typeface="Arial MT"/>
                <a:cs typeface="Arial MT"/>
              </a:rPr>
              <a:t>1	</a:t>
            </a:r>
            <a:r>
              <a:rPr dirty="0" sz="1350" spc="-5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dirty="0" baseline="-15432" sz="1350">
                <a:solidFill>
                  <a:srgbClr val="FF0000"/>
                </a:solidFill>
                <a:latin typeface="Arial MT"/>
                <a:cs typeface="Arial MT"/>
              </a:rPr>
              <a:t>1	</a:t>
            </a:r>
            <a:r>
              <a:rPr dirty="0" sz="1350" spc="-5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dirty="0" baseline="-15432" sz="1350">
                <a:solidFill>
                  <a:srgbClr val="FF0000"/>
                </a:solidFill>
                <a:latin typeface="Arial MT"/>
                <a:cs typeface="Arial MT"/>
              </a:rPr>
              <a:t>1	</a:t>
            </a:r>
            <a:r>
              <a:rPr dirty="0" sz="1350" spc="-5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dirty="0" baseline="-15432" sz="135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baseline="-15432" sz="135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73296" y="4183379"/>
            <a:ext cx="2958465" cy="457200"/>
          </a:xfrm>
          <a:custGeom>
            <a:avLst/>
            <a:gdLst/>
            <a:ahLst/>
            <a:cxnLst/>
            <a:rect l="l" t="t" r="r" b="b"/>
            <a:pathLst>
              <a:path w="2958465" h="457200">
                <a:moveTo>
                  <a:pt x="2958083" y="457200"/>
                </a:moveTo>
                <a:lnTo>
                  <a:pt x="0" y="457200"/>
                </a:lnTo>
                <a:lnTo>
                  <a:pt x="0" y="0"/>
                </a:lnTo>
                <a:lnTo>
                  <a:pt x="2958083" y="0"/>
                </a:lnTo>
                <a:lnTo>
                  <a:pt x="2958083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792712" y="4653776"/>
            <a:ext cx="514984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5765" algn="l"/>
              </a:tabLst>
            </a:pP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dirty="0" sz="1350">
                <a:solidFill>
                  <a:srgbClr val="FF0000"/>
                </a:solidFill>
                <a:latin typeface="Arial MT"/>
                <a:cs typeface="Arial MT"/>
              </a:rPr>
              <a:t>4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642272" y="4653776"/>
            <a:ext cx="26441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7030" algn="l"/>
                <a:tab pos="828040" algn="l"/>
                <a:tab pos="1229360" algn="l"/>
                <a:tab pos="1581150" algn="l"/>
                <a:tab pos="2038985" algn="l"/>
                <a:tab pos="2440305" algn="l"/>
              </a:tabLst>
            </a:pPr>
            <a:r>
              <a:rPr dirty="0" sz="1350">
                <a:solidFill>
                  <a:srgbClr val="FF0000"/>
                </a:solidFill>
                <a:latin typeface="Arial MT"/>
                <a:cs typeface="Arial MT"/>
              </a:rPr>
              <a:t>7</a:t>
            </a:r>
            <a:r>
              <a:rPr dirty="0" sz="135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dirty="0" baseline="2057" sz="2025" spc="7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dirty="0" baseline="2057" sz="2025" spc="7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4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dirty="0" baseline="2057" sz="2025" spc="7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8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dirty="0" baseline="2057" sz="2025" spc="7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dirty="0" baseline="2057" sz="2025" spc="7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6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dirty="0" baseline="2057" sz="2025" spc="-15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dirty="0" baseline="2057" sz="2025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endParaRPr baseline="2057" sz="2025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768135" y="1573518"/>
          <a:ext cx="4535170" cy="1901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705"/>
                <a:gridCol w="1819910"/>
                <a:gridCol w="1393190"/>
              </a:tblGrid>
              <a:tr h="623179">
                <a:tc>
                  <a:txBody>
                    <a:bodyPr/>
                    <a:lstStyle/>
                    <a:p>
                      <a:pPr marL="31750">
                        <a:lnSpc>
                          <a:spcPts val="2070"/>
                        </a:lnSpc>
                      </a:pPr>
                      <a:r>
                        <a:rPr dirty="0" u="heavy" sz="18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Process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ts val="2070"/>
                        </a:lnSpc>
                      </a:pPr>
                      <a:r>
                        <a:rPr dirty="0" u="heavy" sz="18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Arrival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5359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u="heavy" sz="1800" b="1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Time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97535">
                        <a:lnSpc>
                          <a:spcPts val="2070"/>
                        </a:lnSpc>
                      </a:pPr>
                      <a:r>
                        <a:rPr dirty="0" u="heavy" sz="1800" spc="-5" b="1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Service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69913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u="heavy" sz="1800" b="1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Time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329169">
                <a:tc>
                  <a:txBody>
                    <a:bodyPr/>
                    <a:lstStyle/>
                    <a:p>
                      <a:pPr marL="2343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9050"/>
                </a:tc>
                <a:tc>
                  <a:txBody>
                    <a:bodyPr/>
                    <a:lstStyle/>
                    <a:p>
                      <a:pPr marL="7378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9050"/>
                </a:tc>
                <a:tc>
                  <a:txBody>
                    <a:bodyPr/>
                    <a:lstStyle/>
                    <a:p>
                      <a:pPr algn="r" marR="3898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8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9050"/>
                </a:tc>
              </a:tr>
              <a:tr h="329169">
                <a:tc>
                  <a:txBody>
                    <a:bodyPr/>
                    <a:lstStyle/>
                    <a:p>
                      <a:pPr marL="2343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9050"/>
                </a:tc>
                <a:tc>
                  <a:txBody>
                    <a:bodyPr/>
                    <a:lstStyle/>
                    <a:p>
                      <a:pPr marL="7378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9050"/>
                </a:tc>
                <a:tc>
                  <a:txBody>
                    <a:bodyPr/>
                    <a:lstStyle/>
                    <a:p>
                      <a:pPr algn="r" marR="3898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9050"/>
                </a:tc>
              </a:tr>
              <a:tr h="325374">
                <a:tc>
                  <a:txBody>
                    <a:bodyPr/>
                    <a:lstStyle/>
                    <a:p>
                      <a:pPr marL="2343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9050"/>
                </a:tc>
                <a:tc>
                  <a:txBody>
                    <a:bodyPr/>
                    <a:lstStyle/>
                    <a:p>
                      <a:pPr marL="7378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9050"/>
                </a:tc>
                <a:tc>
                  <a:txBody>
                    <a:bodyPr/>
                    <a:lstStyle/>
                    <a:p>
                      <a:pPr algn="r" marR="3898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9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9050"/>
                </a:tc>
              </a:tr>
              <a:tr h="294790">
                <a:tc>
                  <a:txBody>
                    <a:bodyPr/>
                    <a:lstStyle/>
                    <a:p>
                      <a:pPr marL="234315">
                        <a:lnSpc>
                          <a:spcPts val="2100"/>
                        </a:lnSpc>
                        <a:spcBef>
                          <a:spcPts val="12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marL="737870">
                        <a:lnSpc>
                          <a:spcPts val="2100"/>
                        </a:lnSpc>
                        <a:spcBef>
                          <a:spcPts val="12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algn="r" marR="389890">
                        <a:lnSpc>
                          <a:spcPts val="2100"/>
                        </a:lnSpc>
                        <a:spcBef>
                          <a:spcPts val="120"/>
                        </a:spcBef>
                      </a:pPr>
                      <a:r>
                        <a:rPr dirty="0" sz="1800" b="1">
                          <a:latin typeface="Cambria"/>
                          <a:cs typeface="Cambria"/>
                        </a:rPr>
                        <a:t>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15240"/>
                </a:tc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2057400" y="4457700"/>
            <a:ext cx="6172200" cy="457200"/>
            <a:chOff x="2057400" y="4457700"/>
            <a:chExt cx="6172200" cy="457200"/>
          </a:xfrm>
        </p:grpSpPr>
        <p:sp>
          <p:nvSpPr>
            <p:cNvPr id="14" name="object 14"/>
            <p:cNvSpPr/>
            <p:nvPr/>
          </p:nvSpPr>
          <p:spPr>
            <a:xfrm>
              <a:off x="2057400" y="4457700"/>
              <a:ext cx="6172200" cy="457200"/>
            </a:xfrm>
            <a:custGeom>
              <a:avLst/>
              <a:gdLst/>
              <a:ahLst/>
              <a:cxnLst/>
              <a:rect l="l" t="t" r="r" b="b"/>
              <a:pathLst>
                <a:path w="6172200" h="457200">
                  <a:moveTo>
                    <a:pt x="6172200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6172200" y="0"/>
                  </a:lnTo>
                  <a:lnTo>
                    <a:pt x="6172200" y="4572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15312" y="4572012"/>
              <a:ext cx="6078220" cy="300355"/>
            </a:xfrm>
            <a:custGeom>
              <a:avLst/>
              <a:gdLst/>
              <a:ahLst/>
              <a:cxnLst/>
              <a:rect l="l" t="t" r="r" b="b"/>
              <a:pathLst>
                <a:path w="6078220" h="300354">
                  <a:moveTo>
                    <a:pt x="362712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362712" y="300228"/>
                  </a:lnTo>
                  <a:lnTo>
                    <a:pt x="362712" y="0"/>
                  </a:lnTo>
                  <a:close/>
                </a:path>
                <a:path w="6078220" h="300354">
                  <a:moveTo>
                    <a:pt x="1162812" y="0"/>
                  </a:moveTo>
                  <a:lnTo>
                    <a:pt x="800087" y="0"/>
                  </a:lnTo>
                  <a:lnTo>
                    <a:pt x="800087" y="300228"/>
                  </a:lnTo>
                  <a:lnTo>
                    <a:pt x="1162812" y="300228"/>
                  </a:lnTo>
                  <a:lnTo>
                    <a:pt x="1162812" y="0"/>
                  </a:lnTo>
                  <a:close/>
                </a:path>
                <a:path w="6078220" h="300354">
                  <a:moveTo>
                    <a:pt x="1962912" y="0"/>
                  </a:moveTo>
                  <a:lnTo>
                    <a:pt x="1600187" y="0"/>
                  </a:lnTo>
                  <a:lnTo>
                    <a:pt x="1600187" y="300228"/>
                  </a:lnTo>
                  <a:lnTo>
                    <a:pt x="1962912" y="300228"/>
                  </a:lnTo>
                  <a:lnTo>
                    <a:pt x="1962912" y="0"/>
                  </a:lnTo>
                  <a:close/>
                </a:path>
                <a:path w="6078220" h="300354">
                  <a:moveTo>
                    <a:pt x="3049524" y="0"/>
                  </a:moveTo>
                  <a:lnTo>
                    <a:pt x="2685288" y="0"/>
                  </a:lnTo>
                  <a:lnTo>
                    <a:pt x="2685288" y="300228"/>
                  </a:lnTo>
                  <a:lnTo>
                    <a:pt x="3049524" y="300228"/>
                  </a:lnTo>
                  <a:lnTo>
                    <a:pt x="3049524" y="0"/>
                  </a:lnTo>
                  <a:close/>
                </a:path>
                <a:path w="6078220" h="300354">
                  <a:moveTo>
                    <a:pt x="4020299" y="0"/>
                  </a:moveTo>
                  <a:lnTo>
                    <a:pt x="3657600" y="0"/>
                  </a:lnTo>
                  <a:lnTo>
                    <a:pt x="3657600" y="300228"/>
                  </a:lnTo>
                  <a:lnTo>
                    <a:pt x="4020299" y="300228"/>
                  </a:lnTo>
                  <a:lnTo>
                    <a:pt x="4020299" y="0"/>
                  </a:lnTo>
                  <a:close/>
                </a:path>
                <a:path w="6078220" h="300354">
                  <a:moveTo>
                    <a:pt x="4820399" y="0"/>
                  </a:moveTo>
                  <a:lnTo>
                    <a:pt x="4457700" y="0"/>
                  </a:lnTo>
                  <a:lnTo>
                    <a:pt x="4457700" y="300228"/>
                  </a:lnTo>
                  <a:lnTo>
                    <a:pt x="4820399" y="300228"/>
                  </a:lnTo>
                  <a:lnTo>
                    <a:pt x="4820399" y="0"/>
                  </a:lnTo>
                  <a:close/>
                </a:path>
                <a:path w="6078220" h="300354">
                  <a:moveTo>
                    <a:pt x="5449824" y="0"/>
                  </a:moveTo>
                  <a:lnTo>
                    <a:pt x="5085588" y="0"/>
                  </a:lnTo>
                  <a:lnTo>
                    <a:pt x="5085588" y="300228"/>
                  </a:lnTo>
                  <a:lnTo>
                    <a:pt x="5449824" y="300228"/>
                  </a:lnTo>
                  <a:lnTo>
                    <a:pt x="5449824" y="0"/>
                  </a:lnTo>
                  <a:close/>
                </a:path>
                <a:path w="6078220" h="300354">
                  <a:moveTo>
                    <a:pt x="6077699" y="0"/>
                  </a:moveTo>
                  <a:lnTo>
                    <a:pt x="5715000" y="0"/>
                  </a:lnTo>
                  <a:lnTo>
                    <a:pt x="5715000" y="300228"/>
                  </a:lnTo>
                  <a:lnTo>
                    <a:pt x="6077699" y="300228"/>
                  </a:lnTo>
                  <a:lnTo>
                    <a:pt x="6077699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40678" y="5075041"/>
            <a:ext cx="7891780" cy="17348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193800">
              <a:lnSpc>
                <a:spcPct val="100000"/>
              </a:lnSpc>
              <a:spcBef>
                <a:spcPts val="330"/>
              </a:spcBef>
              <a:tabLst>
                <a:tab pos="1822450" algn="l"/>
                <a:tab pos="2623185" algn="l"/>
                <a:tab pos="3594100" algn="l"/>
                <a:tab pos="4510405" algn="l"/>
                <a:tab pos="5424805" algn="l"/>
                <a:tab pos="6166485" algn="l"/>
                <a:tab pos="6795134" algn="l"/>
                <a:tab pos="7366634" algn="l"/>
              </a:tabLst>
            </a:pPr>
            <a:r>
              <a:rPr dirty="0" sz="1050" b="1">
                <a:latin typeface="Calibri"/>
                <a:cs typeface="Calibri"/>
              </a:rPr>
              <a:t>0	4	8	12	16	20	24	25	</a:t>
            </a:r>
            <a:r>
              <a:rPr dirty="0" sz="1050" spc="5" b="1">
                <a:latin typeface="Calibri"/>
                <a:cs typeface="Calibri"/>
              </a:rPr>
              <a:t>26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65">
                <a:latin typeface="Calibri"/>
                <a:cs typeface="Calibri"/>
              </a:rPr>
              <a:t>Turn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around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time=((20-0)+(8-1)+(26-2)+(25-3))/4=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18.25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wait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 </a:t>
            </a:r>
            <a:r>
              <a:rPr dirty="0" sz="2400" spc="-10">
                <a:latin typeface="Calibri"/>
                <a:cs typeface="Calibri"/>
              </a:rPr>
              <a:t>(20-8)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+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(7-4)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+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(24-9)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+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(22-5)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)/4</a:t>
            </a:r>
            <a:endParaRPr sz="2400">
              <a:latin typeface="Calibri"/>
              <a:cs typeface="Calibri"/>
            </a:endParaRPr>
          </a:p>
          <a:p>
            <a:pPr marL="1840864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=(12+3+15+17)/4=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11.75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024633" y="4448555"/>
          <a:ext cx="6229350" cy="654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9285"/>
                <a:gridCol w="800100"/>
                <a:gridCol w="970915"/>
                <a:gridCol w="972185"/>
                <a:gridCol w="914400"/>
                <a:gridCol w="742314"/>
                <a:gridCol w="571500"/>
                <a:gridCol w="571500"/>
              </a:tblGrid>
              <a:tr h="457200"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350" b="1">
                          <a:latin typeface="Calibri"/>
                          <a:cs typeface="Calibri"/>
                        </a:rPr>
                        <a:t>P1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350" b="1">
                          <a:latin typeface="Calibri"/>
                          <a:cs typeface="Calibri"/>
                        </a:rPr>
                        <a:t>P2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350" b="1">
                          <a:latin typeface="Calibri"/>
                          <a:cs typeface="Calibri"/>
                        </a:rPr>
                        <a:t>P3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429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350" b="1">
                          <a:latin typeface="Calibri"/>
                          <a:cs typeface="Calibri"/>
                        </a:rPr>
                        <a:t>P4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350" b="1">
                          <a:latin typeface="Calibri"/>
                          <a:cs typeface="Calibri"/>
                        </a:rPr>
                        <a:t>P1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350" b="1">
                          <a:latin typeface="Calibri"/>
                          <a:cs typeface="Calibri"/>
                        </a:rPr>
                        <a:t>P3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350" b="1">
                          <a:latin typeface="Calibri"/>
                          <a:cs typeface="Calibri"/>
                        </a:rPr>
                        <a:t>P4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350" spc="5" b="1">
                          <a:latin typeface="Calibri"/>
                          <a:cs typeface="Calibri"/>
                        </a:rPr>
                        <a:t>P3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383304" y="3740884"/>
            <a:ext cx="7080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Calibri"/>
                <a:cs typeface="Calibri"/>
              </a:rPr>
              <a:t>Round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Robin,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quantum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4,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no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priority-based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preemption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48382" y="551249"/>
            <a:ext cx="29203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Round</a:t>
            </a:r>
            <a:r>
              <a:rPr dirty="0" u="none" spc="-220"/>
              <a:t> </a:t>
            </a:r>
            <a:r>
              <a:rPr dirty="0" u="none" spc="-5"/>
              <a:t>Robin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3052" y="586206"/>
            <a:ext cx="875093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36965" algn="l"/>
              </a:tabLst>
            </a:pPr>
            <a:r>
              <a:rPr dirty="0" spc="-10"/>
              <a:t>Example</a:t>
            </a:r>
            <a:r>
              <a:rPr dirty="0" spc="-70"/>
              <a:t> </a:t>
            </a:r>
            <a:r>
              <a:rPr dirty="0" spc="5"/>
              <a:t>of</a:t>
            </a:r>
            <a:r>
              <a:rPr dirty="0" spc="-10"/>
              <a:t> RR</a:t>
            </a:r>
            <a:r>
              <a:rPr dirty="0"/>
              <a:t> </a:t>
            </a:r>
            <a:r>
              <a:rPr dirty="0" spc="-15"/>
              <a:t>with</a:t>
            </a:r>
            <a:r>
              <a:rPr dirty="0" spc="30"/>
              <a:t> </a:t>
            </a:r>
            <a:r>
              <a:rPr dirty="0" spc="-40"/>
              <a:t>TQ</a:t>
            </a:r>
            <a:r>
              <a:rPr dirty="0" spc="-50"/>
              <a:t> </a:t>
            </a:r>
            <a:r>
              <a:rPr dirty="0"/>
              <a:t>=</a:t>
            </a:r>
            <a:r>
              <a:rPr dirty="0" spc="-25"/>
              <a:t> </a:t>
            </a:r>
            <a:r>
              <a:rPr dirty="0" spc="5"/>
              <a:t>20	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96388" y="3602177"/>
            <a:ext cx="182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3343" y="3786563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i="1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2207" y="1401699"/>
            <a:ext cx="2606040" cy="26162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0"/>
              </a:spcBef>
              <a:tabLst>
                <a:tab pos="1263650" algn="l"/>
              </a:tabLst>
            </a:pPr>
            <a:r>
              <a:rPr dirty="0" u="heavy" sz="24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u="heavy" sz="24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24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24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</a:t>
            </a:r>
            <a:r>
              <a:rPr dirty="0" u="heavy" sz="2400" spc="-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</a:t>
            </a:r>
            <a:r>
              <a:rPr dirty="0" u="heavy" sz="24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 spc="-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ime</a:t>
            </a:r>
            <a:endParaRPr sz="2400">
              <a:latin typeface="Calibri"/>
              <a:cs typeface="Calibri"/>
            </a:endParaRPr>
          </a:p>
          <a:p>
            <a:pPr algn="r" marR="720725">
              <a:lnSpc>
                <a:spcPct val="100000"/>
              </a:lnSpc>
              <a:spcBef>
                <a:spcPts val="1195"/>
              </a:spcBef>
              <a:tabLst>
                <a:tab pos="1252220" algn="l"/>
              </a:tabLst>
            </a:pPr>
            <a:r>
              <a:rPr dirty="0" sz="2400" spc="-5" i="1">
                <a:latin typeface="Calibri"/>
                <a:cs typeface="Calibri"/>
              </a:rPr>
              <a:t>P</a:t>
            </a:r>
            <a:r>
              <a:rPr dirty="0" baseline="-17361" sz="2400" spc="-7" i="1">
                <a:latin typeface="Calibri"/>
                <a:cs typeface="Calibri"/>
              </a:rPr>
              <a:t>1	</a:t>
            </a:r>
            <a:r>
              <a:rPr dirty="0" sz="2400" spc="-10">
                <a:latin typeface="Calibri"/>
                <a:cs typeface="Calibri"/>
              </a:rPr>
              <a:t>53</a:t>
            </a:r>
            <a:endParaRPr sz="2400">
              <a:latin typeface="Calibri"/>
              <a:cs typeface="Calibri"/>
            </a:endParaRPr>
          </a:p>
          <a:p>
            <a:pPr algn="r" marR="697865">
              <a:lnSpc>
                <a:spcPct val="100000"/>
              </a:lnSpc>
              <a:spcBef>
                <a:spcPts val="1205"/>
              </a:spcBef>
              <a:tabLst>
                <a:tab pos="1206500" algn="l"/>
              </a:tabLst>
            </a:pPr>
            <a:r>
              <a:rPr dirty="0" sz="2400" spc="-5" i="1">
                <a:latin typeface="Calibri"/>
                <a:cs typeface="Calibri"/>
              </a:rPr>
              <a:t>P</a:t>
            </a:r>
            <a:r>
              <a:rPr dirty="0" baseline="-17361" sz="2400" spc="-7" i="1">
                <a:latin typeface="Calibri"/>
                <a:cs typeface="Calibri"/>
              </a:rPr>
              <a:t>2	</a:t>
            </a:r>
            <a:r>
              <a:rPr dirty="0" sz="2400" spc="-10">
                <a:latin typeface="Calibri"/>
                <a:cs typeface="Calibri"/>
              </a:rPr>
              <a:t>17</a:t>
            </a:r>
            <a:endParaRPr sz="2400">
              <a:latin typeface="Calibri"/>
              <a:cs typeface="Calibri"/>
            </a:endParaRPr>
          </a:p>
          <a:p>
            <a:pPr algn="r" marR="717550">
              <a:lnSpc>
                <a:spcPct val="100000"/>
              </a:lnSpc>
              <a:spcBef>
                <a:spcPts val="1200"/>
              </a:spcBef>
              <a:tabLst>
                <a:tab pos="1183640" algn="l"/>
              </a:tabLst>
            </a:pPr>
            <a:r>
              <a:rPr dirty="0" sz="2400" spc="-5" i="1">
                <a:latin typeface="Calibri"/>
                <a:cs typeface="Calibri"/>
              </a:rPr>
              <a:t>P</a:t>
            </a:r>
            <a:r>
              <a:rPr dirty="0" baseline="-17361" sz="2400" spc="-7" i="1">
                <a:latin typeface="Calibri"/>
                <a:cs typeface="Calibri"/>
              </a:rPr>
              <a:t>3	</a:t>
            </a:r>
            <a:r>
              <a:rPr dirty="0" sz="2400" spc="-10">
                <a:latin typeface="Calibri"/>
                <a:cs typeface="Calibri"/>
              </a:rPr>
              <a:t>68</a:t>
            </a:r>
            <a:endParaRPr sz="2400">
              <a:latin typeface="Calibri"/>
              <a:cs typeface="Calibri"/>
            </a:endParaRPr>
          </a:p>
          <a:p>
            <a:pPr algn="r" marR="697865">
              <a:lnSpc>
                <a:spcPct val="100000"/>
              </a:lnSpc>
              <a:spcBef>
                <a:spcPts val="1195"/>
              </a:spcBef>
            </a:pPr>
            <a:r>
              <a:rPr dirty="0" sz="2400" spc="-10">
                <a:latin typeface="Calibri"/>
                <a:cs typeface="Calibri"/>
              </a:rPr>
              <a:t>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0307" y="4038034"/>
            <a:ext cx="7219315" cy="281749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-30">
                <a:latin typeface="Calibri"/>
                <a:cs typeface="Calibri"/>
              </a:rPr>
              <a:t> Gantt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chart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is:</a:t>
            </a:r>
            <a:endParaRPr sz="24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  <a:spcBef>
                <a:spcPts val="600"/>
              </a:spcBef>
            </a:pPr>
            <a:r>
              <a:rPr dirty="0" sz="2400" spc="-165">
                <a:latin typeface="Calibri"/>
                <a:cs typeface="Calibri"/>
              </a:rPr>
              <a:t>T</a:t>
            </a:r>
            <a:r>
              <a:rPr dirty="0" sz="2400" spc="-35">
                <a:latin typeface="Calibri"/>
                <a:cs typeface="Calibri"/>
              </a:rPr>
              <a:t>y</a:t>
            </a:r>
            <a:r>
              <a:rPr dirty="0" sz="2400" spc="-15">
                <a:latin typeface="Calibri"/>
                <a:cs typeface="Calibri"/>
              </a:rPr>
              <a:t>p</a:t>
            </a:r>
            <a:r>
              <a:rPr dirty="0" sz="2400" spc="-50">
                <a:latin typeface="Calibri"/>
                <a:cs typeface="Calibri"/>
              </a:rPr>
              <a:t>i</a:t>
            </a:r>
            <a:r>
              <a:rPr dirty="0" sz="2400" spc="-55">
                <a:latin typeface="Calibri"/>
                <a:cs typeface="Calibri"/>
              </a:rPr>
              <a:t>c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50">
                <a:latin typeface="Calibri"/>
                <a:cs typeface="Calibri"/>
              </a:rPr>
              <a:t>ll</a:t>
            </a:r>
            <a:r>
              <a:rPr dirty="0" sz="2400" spc="-200">
                <a:latin typeface="Calibri"/>
                <a:cs typeface="Calibri"/>
              </a:rPr>
              <a:t>y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h</a:t>
            </a:r>
            <a:r>
              <a:rPr dirty="0" sz="2400" spc="10" b="1">
                <a:latin typeface="Calibri"/>
                <a:cs typeface="Calibri"/>
              </a:rPr>
              <a:t>i</a:t>
            </a:r>
            <a:r>
              <a:rPr dirty="0" sz="2400" spc="-10" b="1">
                <a:latin typeface="Calibri"/>
                <a:cs typeface="Calibri"/>
              </a:rPr>
              <a:t>g</a:t>
            </a:r>
            <a:r>
              <a:rPr dirty="0" sz="2400" spc="5" b="1">
                <a:latin typeface="Calibri"/>
                <a:cs typeface="Calibri"/>
              </a:rPr>
              <a:t>h</a:t>
            </a:r>
            <a:r>
              <a:rPr dirty="0" sz="2400" spc="-10" b="1">
                <a:latin typeface="Calibri"/>
                <a:cs typeface="Calibri"/>
              </a:rPr>
              <a:t>e</a:t>
            </a:r>
            <a:r>
              <a:rPr dirty="0" sz="2400" b="1">
                <a:latin typeface="Calibri"/>
                <a:cs typeface="Calibri"/>
              </a:rPr>
              <a:t>r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v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95">
                <a:latin typeface="Calibri"/>
                <a:cs typeface="Calibri"/>
              </a:rPr>
              <a:t>r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75">
                <a:latin typeface="Calibri"/>
                <a:cs typeface="Calibri"/>
              </a:rPr>
              <a:t>g</a:t>
            </a:r>
            <a:r>
              <a:rPr dirty="0" sz="2400">
                <a:latin typeface="Calibri"/>
                <a:cs typeface="Calibri"/>
              </a:rPr>
              <a:t>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10">
                <a:latin typeface="Calibri"/>
                <a:cs typeface="Calibri"/>
              </a:rPr>
              <a:t>t</a:t>
            </a:r>
            <a:r>
              <a:rPr dirty="0" sz="2400" spc="-15">
                <a:latin typeface="Calibri"/>
                <a:cs typeface="Calibri"/>
              </a:rPr>
              <a:t>u</a:t>
            </a:r>
            <a:r>
              <a:rPr dirty="0" sz="2400">
                <a:latin typeface="Calibri"/>
                <a:cs typeface="Calibri"/>
              </a:rPr>
              <a:t>r</a:t>
            </a:r>
            <a:r>
              <a:rPr dirty="0" sz="2400" spc="1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-20">
                <a:latin typeface="Calibri"/>
                <a:cs typeface="Calibri"/>
              </a:rPr>
              <a:t>o</a:t>
            </a:r>
            <a:r>
              <a:rPr dirty="0" sz="2400" spc="10">
                <a:latin typeface="Calibri"/>
                <a:cs typeface="Calibri"/>
              </a:rPr>
              <a:t>un</a:t>
            </a:r>
            <a:r>
              <a:rPr dirty="0" sz="2400">
                <a:latin typeface="Calibri"/>
                <a:cs typeface="Calibri"/>
              </a:rPr>
              <a:t>d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10">
                <a:latin typeface="Calibri"/>
                <a:cs typeface="Calibri"/>
              </a:rPr>
              <a:t>t</a:t>
            </a:r>
            <a:r>
              <a:rPr dirty="0" sz="2400" spc="-15">
                <a:latin typeface="Calibri"/>
                <a:cs typeface="Calibri"/>
              </a:rPr>
              <a:t>h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75">
                <a:latin typeface="Calibri"/>
                <a:cs typeface="Calibri"/>
              </a:rPr>
              <a:t>S</a:t>
            </a:r>
            <a:r>
              <a:rPr dirty="0" sz="2400" spc="-70">
                <a:latin typeface="Calibri"/>
                <a:cs typeface="Calibri"/>
              </a:rPr>
              <a:t>J</a:t>
            </a:r>
            <a:r>
              <a:rPr dirty="0" sz="2400" spc="-290">
                <a:latin typeface="Calibri"/>
                <a:cs typeface="Calibri"/>
              </a:rPr>
              <a:t>F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</a:t>
            </a:r>
            <a:r>
              <a:rPr dirty="0" sz="2400" spc="10">
                <a:latin typeface="Calibri"/>
                <a:cs typeface="Calibri"/>
              </a:rPr>
              <a:t>u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b</a:t>
            </a:r>
            <a:r>
              <a:rPr dirty="0" sz="2400" spc="-10" b="1">
                <a:latin typeface="Calibri"/>
                <a:cs typeface="Calibri"/>
              </a:rPr>
              <a:t>e</a:t>
            </a:r>
            <a:r>
              <a:rPr dirty="0" sz="2400" spc="-65" b="1">
                <a:latin typeface="Calibri"/>
                <a:cs typeface="Calibri"/>
              </a:rPr>
              <a:t>t</a:t>
            </a:r>
            <a:r>
              <a:rPr dirty="0" sz="2400" spc="-20" b="1">
                <a:latin typeface="Calibri"/>
                <a:cs typeface="Calibri"/>
              </a:rPr>
              <a:t>t</a:t>
            </a:r>
            <a:r>
              <a:rPr dirty="0" sz="2400" spc="-10" b="1">
                <a:latin typeface="Calibri"/>
                <a:cs typeface="Calibri"/>
              </a:rPr>
              <a:t>e</a:t>
            </a:r>
            <a:r>
              <a:rPr dirty="0" sz="2400" b="1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  <a:spcBef>
                <a:spcPts val="600"/>
              </a:spcBef>
            </a:pPr>
            <a:r>
              <a:rPr dirty="0" sz="2400" i="1">
                <a:latin typeface="Calibri"/>
                <a:cs typeface="Calibri"/>
              </a:rPr>
              <a:t>response</a:t>
            </a:r>
            <a:r>
              <a:rPr dirty="0" sz="2400" spc="-12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269875" indent="-25781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69875" algn="l"/>
                <a:tab pos="270510" algn="l"/>
              </a:tabLst>
            </a:pP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turn-around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time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=(134+37+162+121)/4=113.5</a:t>
            </a:r>
            <a:endParaRPr sz="2400">
              <a:latin typeface="Calibri"/>
              <a:cs typeface="Calibri"/>
            </a:endParaRPr>
          </a:p>
          <a:p>
            <a:pPr marL="269875" marR="46990" indent="-257810">
              <a:lnSpc>
                <a:spcPct val="120800"/>
              </a:lnSpc>
              <a:spcBef>
                <a:spcPts val="600"/>
              </a:spcBef>
              <a:buFont typeface="Arial MT"/>
              <a:buChar char="•"/>
              <a:tabLst>
                <a:tab pos="269875" algn="l"/>
                <a:tab pos="270510" algn="l"/>
              </a:tabLst>
            </a:pPr>
            <a:r>
              <a:rPr dirty="0" sz="2400" spc="-45">
                <a:latin typeface="Calibri"/>
                <a:cs typeface="Calibri"/>
              </a:rPr>
              <a:t>Average </a:t>
            </a:r>
            <a:r>
              <a:rPr dirty="0" sz="2400" spc="-10">
                <a:latin typeface="Calibri"/>
                <a:cs typeface="Calibri"/>
              </a:rPr>
              <a:t>waiting time=((134-53)+(37-17)+(162-68)+(121-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24))/4=(81+20+94+97)=73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92085" y="3620586"/>
            <a:ext cx="66103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00"/>
              </a:lnSpc>
              <a:tabLst>
                <a:tab pos="482600" algn="l"/>
              </a:tabLst>
            </a:pPr>
            <a:r>
              <a:rPr dirty="0" sz="1350" spc="-10">
                <a:latin typeface="Arial MT"/>
                <a:cs typeface="Arial MT"/>
              </a:rPr>
              <a:t>P</a:t>
            </a:r>
            <a:r>
              <a:rPr dirty="0" baseline="-15432" sz="1350">
                <a:latin typeface="Arial MT"/>
                <a:cs typeface="Arial MT"/>
              </a:rPr>
              <a:t>2	</a:t>
            </a:r>
            <a:r>
              <a:rPr dirty="0" sz="1350" spc="-5">
                <a:latin typeface="Arial MT"/>
                <a:cs typeface="Arial MT"/>
              </a:rPr>
              <a:t>P</a:t>
            </a:r>
            <a:r>
              <a:rPr dirty="0" baseline="-15432" sz="1350">
                <a:latin typeface="Arial MT"/>
                <a:cs typeface="Arial MT"/>
              </a:rPr>
              <a:t>3</a:t>
            </a:r>
            <a:endParaRPr baseline="-15432" sz="13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59792" y="3620586"/>
            <a:ext cx="17843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00"/>
              </a:lnSpc>
            </a:pPr>
            <a:r>
              <a:rPr dirty="0" sz="1350" spc="-5">
                <a:latin typeface="Arial MT"/>
                <a:cs typeface="Arial MT"/>
              </a:rPr>
              <a:t>P</a:t>
            </a:r>
            <a:r>
              <a:rPr dirty="0" baseline="-15432" sz="1350">
                <a:latin typeface="Arial MT"/>
                <a:cs typeface="Arial MT"/>
              </a:rPr>
              <a:t>4</a:t>
            </a:r>
            <a:endParaRPr baseline="-15432" sz="1350">
              <a:latin typeface="Arial MT"/>
              <a:cs typeface="Arial MT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242053" y="3478529"/>
          <a:ext cx="4880610" cy="518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234"/>
                <a:gridCol w="967740"/>
                <a:gridCol w="484505"/>
                <a:gridCol w="1450974"/>
                <a:gridCol w="967739"/>
                <a:gridCol w="483235"/>
              </a:tblGrid>
              <a:tr h="484250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1350" spc="-5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5432" sz="1350" spc="-7">
                          <a:latin typeface="Arial MT"/>
                          <a:cs typeface="Arial MT"/>
                        </a:rPr>
                        <a:t>1</a:t>
                      </a:r>
                      <a:endParaRPr baseline="-15432" sz="1350">
                        <a:latin typeface="Arial MT"/>
                        <a:cs typeface="Arial MT"/>
                      </a:endParaRPr>
                    </a:p>
                  </a:txBody>
                  <a:tcPr marL="0" marR="0" marB="0" marT="1117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1350" spc="-5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5432" sz="1350" spc="-7">
                          <a:latin typeface="Arial MT"/>
                          <a:cs typeface="Arial MT"/>
                        </a:rPr>
                        <a:t>1</a:t>
                      </a:r>
                      <a:endParaRPr baseline="-15432" sz="1350">
                        <a:latin typeface="Arial MT"/>
                        <a:cs typeface="Arial MT"/>
                      </a:endParaRPr>
                    </a:p>
                  </a:txBody>
                  <a:tcPr marL="0" marR="0" marB="0" marT="1117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6827543" y="3620586"/>
            <a:ext cx="66103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00"/>
              </a:lnSpc>
              <a:tabLst>
                <a:tab pos="482600" algn="l"/>
              </a:tabLst>
            </a:pPr>
            <a:r>
              <a:rPr dirty="0" sz="1350" spc="-5">
                <a:latin typeface="Arial MT"/>
                <a:cs typeface="Arial MT"/>
              </a:rPr>
              <a:t>P</a:t>
            </a:r>
            <a:r>
              <a:rPr dirty="0" baseline="-15432" sz="1350">
                <a:latin typeface="Arial MT"/>
                <a:cs typeface="Arial MT"/>
              </a:rPr>
              <a:t>3	</a:t>
            </a:r>
            <a:r>
              <a:rPr dirty="0" sz="1350" spc="-5">
                <a:latin typeface="Arial MT"/>
                <a:cs typeface="Arial MT"/>
              </a:rPr>
              <a:t>P</a:t>
            </a:r>
            <a:r>
              <a:rPr dirty="0" baseline="-15432" sz="1350">
                <a:latin typeface="Arial MT"/>
                <a:cs typeface="Arial MT"/>
              </a:rPr>
              <a:t>4</a:t>
            </a:r>
            <a:endParaRPr baseline="-15432" sz="13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93821" y="3620586"/>
            <a:ext cx="66294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00"/>
              </a:lnSpc>
              <a:tabLst>
                <a:tab pos="483870" algn="l"/>
              </a:tabLst>
            </a:pPr>
            <a:r>
              <a:rPr dirty="0" sz="1350" spc="-10">
                <a:latin typeface="Arial MT"/>
                <a:cs typeface="Arial MT"/>
              </a:rPr>
              <a:t>P</a:t>
            </a:r>
            <a:r>
              <a:rPr dirty="0" baseline="-15432" sz="1350">
                <a:latin typeface="Arial MT"/>
                <a:cs typeface="Arial MT"/>
              </a:rPr>
              <a:t>1	</a:t>
            </a:r>
            <a:r>
              <a:rPr dirty="0" sz="1350" spc="-5">
                <a:latin typeface="Arial MT"/>
                <a:cs typeface="Arial MT"/>
              </a:rPr>
              <a:t>P</a:t>
            </a:r>
            <a:r>
              <a:rPr dirty="0" baseline="-15432" sz="1350">
                <a:latin typeface="Arial MT"/>
                <a:cs typeface="Arial MT"/>
              </a:rPr>
              <a:t>3</a:t>
            </a:r>
            <a:endParaRPr baseline="-15432" sz="13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2991" y="3620586"/>
            <a:ext cx="17843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00"/>
              </a:lnSpc>
            </a:pPr>
            <a:r>
              <a:rPr dirty="0" sz="1350" spc="-5">
                <a:latin typeface="Arial MT"/>
                <a:cs typeface="Arial MT"/>
              </a:rPr>
              <a:t>P</a:t>
            </a:r>
            <a:r>
              <a:rPr dirty="0" baseline="-15432" sz="1350">
                <a:latin typeface="Arial MT"/>
                <a:cs typeface="Arial MT"/>
              </a:rPr>
              <a:t>3</a:t>
            </a:r>
            <a:endParaRPr baseline="-15432" sz="135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53356" y="3508260"/>
            <a:ext cx="1450975" cy="462280"/>
          </a:xfrm>
          <a:custGeom>
            <a:avLst/>
            <a:gdLst/>
            <a:ahLst/>
            <a:cxnLst/>
            <a:rect l="l" t="t" r="r" b="b"/>
            <a:pathLst>
              <a:path w="1450975" h="462279">
                <a:moveTo>
                  <a:pt x="1450835" y="0"/>
                </a:moveTo>
                <a:lnTo>
                  <a:pt x="967740" y="0"/>
                </a:lnTo>
                <a:lnTo>
                  <a:pt x="0" y="0"/>
                </a:lnTo>
                <a:lnTo>
                  <a:pt x="0" y="461759"/>
                </a:lnTo>
                <a:lnTo>
                  <a:pt x="967740" y="461759"/>
                </a:lnTo>
                <a:lnTo>
                  <a:pt x="1450835" y="461759"/>
                </a:lnTo>
                <a:lnTo>
                  <a:pt x="14508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88823" y="3508260"/>
            <a:ext cx="2418715" cy="462280"/>
          </a:xfrm>
          <a:custGeom>
            <a:avLst/>
            <a:gdLst/>
            <a:ahLst/>
            <a:cxnLst/>
            <a:rect l="l" t="t" r="r" b="b"/>
            <a:pathLst>
              <a:path w="2418715" h="462279">
                <a:moveTo>
                  <a:pt x="2418588" y="0"/>
                </a:moveTo>
                <a:lnTo>
                  <a:pt x="1935492" y="0"/>
                </a:lnTo>
                <a:lnTo>
                  <a:pt x="966216" y="0"/>
                </a:lnTo>
                <a:lnTo>
                  <a:pt x="0" y="0"/>
                </a:lnTo>
                <a:lnTo>
                  <a:pt x="0" y="461759"/>
                </a:lnTo>
                <a:lnTo>
                  <a:pt x="966216" y="461759"/>
                </a:lnTo>
                <a:lnTo>
                  <a:pt x="1935492" y="461759"/>
                </a:lnTo>
                <a:lnTo>
                  <a:pt x="2418588" y="461759"/>
                </a:lnTo>
                <a:lnTo>
                  <a:pt x="24185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210294" y="3975604"/>
            <a:ext cx="503301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20370" algn="l"/>
                <a:tab pos="880110" algn="l"/>
                <a:tab pos="1397000" algn="l"/>
                <a:tab pos="1925320" algn="l"/>
                <a:tab pos="2381885" algn="l"/>
                <a:tab pos="2800350" algn="l"/>
                <a:tab pos="3317240" algn="l"/>
                <a:tab pos="3773170" algn="l"/>
                <a:tab pos="4274820" algn="l"/>
                <a:tab pos="4732655" algn="l"/>
              </a:tabLst>
            </a:pPr>
            <a:r>
              <a:rPr dirty="0" sz="1350">
                <a:latin typeface="Arial MT"/>
                <a:cs typeface="Arial MT"/>
              </a:rPr>
              <a:t>0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5">
                <a:latin typeface="Arial MT"/>
                <a:cs typeface="Arial MT"/>
              </a:rPr>
              <a:t>2</a:t>
            </a:r>
            <a:r>
              <a:rPr dirty="0" sz="1350">
                <a:latin typeface="Arial MT"/>
                <a:cs typeface="Arial MT"/>
              </a:rPr>
              <a:t>0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-10">
                <a:latin typeface="Arial MT"/>
                <a:cs typeface="Arial MT"/>
              </a:rPr>
              <a:t>3</a:t>
            </a:r>
            <a:r>
              <a:rPr dirty="0" sz="1350">
                <a:latin typeface="Arial MT"/>
                <a:cs typeface="Arial MT"/>
              </a:rPr>
              <a:t>7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-10">
                <a:latin typeface="Arial MT"/>
                <a:cs typeface="Arial MT"/>
              </a:rPr>
              <a:t>5</a:t>
            </a:r>
            <a:r>
              <a:rPr dirty="0" sz="1350">
                <a:latin typeface="Arial MT"/>
                <a:cs typeface="Arial MT"/>
              </a:rPr>
              <a:t>7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-10">
                <a:latin typeface="Arial MT"/>
                <a:cs typeface="Arial MT"/>
              </a:rPr>
              <a:t>7</a:t>
            </a:r>
            <a:r>
              <a:rPr dirty="0" sz="1350">
                <a:latin typeface="Arial MT"/>
                <a:cs typeface="Arial MT"/>
              </a:rPr>
              <a:t>7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5">
                <a:latin typeface="Arial MT"/>
                <a:cs typeface="Arial MT"/>
              </a:rPr>
              <a:t>9</a:t>
            </a:r>
            <a:r>
              <a:rPr dirty="0" sz="1350">
                <a:latin typeface="Arial MT"/>
                <a:cs typeface="Arial MT"/>
              </a:rPr>
              <a:t>7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-200">
                <a:latin typeface="Arial MT"/>
                <a:cs typeface="Arial MT"/>
              </a:rPr>
              <a:t>1</a:t>
            </a:r>
            <a:r>
              <a:rPr dirty="0" sz="1350" spc="5">
                <a:latin typeface="Arial MT"/>
                <a:cs typeface="Arial MT"/>
              </a:rPr>
              <a:t>1</a:t>
            </a:r>
            <a:r>
              <a:rPr dirty="0" sz="1350">
                <a:latin typeface="Arial MT"/>
                <a:cs typeface="Arial MT"/>
              </a:rPr>
              <a:t>7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-10">
                <a:latin typeface="Arial MT"/>
                <a:cs typeface="Arial MT"/>
              </a:rPr>
              <a:t>1</a:t>
            </a:r>
            <a:r>
              <a:rPr dirty="0" sz="1350" spc="5">
                <a:latin typeface="Arial MT"/>
                <a:cs typeface="Arial MT"/>
              </a:rPr>
              <a:t>2</a:t>
            </a:r>
            <a:r>
              <a:rPr dirty="0" sz="1350">
                <a:latin typeface="Arial MT"/>
                <a:cs typeface="Arial MT"/>
              </a:rPr>
              <a:t>1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5">
                <a:latin typeface="Arial MT"/>
                <a:cs typeface="Arial MT"/>
              </a:rPr>
              <a:t>13</a:t>
            </a:r>
            <a:r>
              <a:rPr dirty="0" sz="1350">
                <a:latin typeface="Arial MT"/>
                <a:cs typeface="Arial MT"/>
              </a:rPr>
              <a:t>4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5">
                <a:latin typeface="Arial MT"/>
                <a:cs typeface="Arial MT"/>
              </a:rPr>
              <a:t>15</a:t>
            </a:r>
            <a:r>
              <a:rPr dirty="0" sz="1350">
                <a:latin typeface="Arial MT"/>
                <a:cs typeface="Arial MT"/>
              </a:rPr>
              <a:t>4</a:t>
            </a:r>
            <a:r>
              <a:rPr dirty="0" sz="1350">
                <a:latin typeface="Arial MT"/>
                <a:cs typeface="Arial MT"/>
              </a:rPr>
              <a:t>	</a:t>
            </a:r>
            <a:r>
              <a:rPr dirty="0" sz="1350" spc="-10">
                <a:latin typeface="Arial MT"/>
                <a:cs typeface="Arial MT"/>
              </a:rPr>
              <a:t>1</a:t>
            </a:r>
            <a:r>
              <a:rPr dirty="0" sz="1350" spc="5">
                <a:latin typeface="Arial MT"/>
                <a:cs typeface="Arial MT"/>
              </a:rPr>
              <a:t>6</a:t>
            </a:r>
            <a:r>
              <a:rPr dirty="0" sz="1350">
                <a:latin typeface="Arial MT"/>
                <a:cs typeface="Arial MT"/>
              </a:rPr>
              <a:t>2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9820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Round</a:t>
            </a:r>
            <a:r>
              <a:rPr dirty="0" u="none" spc="-90"/>
              <a:t> </a:t>
            </a:r>
            <a:r>
              <a:rPr dirty="0" u="none" spc="-15"/>
              <a:t>Robin</a:t>
            </a:r>
            <a:r>
              <a:rPr dirty="0" u="none" spc="-130"/>
              <a:t> </a:t>
            </a:r>
            <a:r>
              <a:rPr dirty="0" u="none"/>
              <a:t>(RR)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27932"/>
            <a:ext cx="8591550" cy="3987800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Advantages: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10" b="1">
                <a:latin typeface="Calibri"/>
                <a:cs typeface="Calibri"/>
              </a:rPr>
              <a:t>Simplest,</a:t>
            </a:r>
            <a:r>
              <a:rPr dirty="0" sz="2000" spc="-8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fairest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most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widely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used </a:t>
            </a:r>
            <a:r>
              <a:rPr dirty="0" sz="2000" spc="-10" b="1">
                <a:latin typeface="Calibri"/>
                <a:cs typeface="Calibri"/>
              </a:rPr>
              <a:t>algorithms</a:t>
            </a:r>
            <a:r>
              <a:rPr dirty="0" sz="2000" spc="-1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Disadvantages: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5" b="1">
                <a:latin typeface="Calibri"/>
                <a:cs typeface="Calibri"/>
              </a:rPr>
              <a:t>Context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switch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overhead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there.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 b="1">
                <a:latin typeface="Calibri"/>
                <a:cs typeface="Calibri"/>
              </a:rPr>
              <a:t>Determination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of time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quantum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is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too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critical</a:t>
            </a:r>
            <a:r>
              <a:rPr dirty="0" sz="2000" spc="-1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lvl="2" marL="1155700" marR="336550" indent="-228600">
              <a:lnSpc>
                <a:spcPct val="113900"/>
              </a:lnSpc>
              <a:spcBef>
                <a:spcPts val="300"/>
              </a:spcBef>
              <a:buFont typeface="Times New Roman"/>
              <a:buChar char="✓"/>
              <a:tabLst>
                <a:tab pos="1156335" algn="l"/>
              </a:tabLst>
            </a:pPr>
            <a:r>
              <a:rPr dirty="0" sz="1800" spc="-5">
                <a:latin typeface="Calibri"/>
                <a:cs typeface="Calibri"/>
              </a:rPr>
              <a:t>If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it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short</a:t>
            </a:r>
            <a:r>
              <a:rPr dirty="0" sz="1800">
                <a:latin typeface="Calibri"/>
                <a:cs typeface="Calibri"/>
              </a:rPr>
              <a:t>,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it </a:t>
            </a:r>
            <a:r>
              <a:rPr dirty="0" sz="2300" spc="-5" b="1">
                <a:latin typeface="Calibri"/>
                <a:cs typeface="Calibri"/>
              </a:rPr>
              <a:t>causes</a:t>
            </a:r>
            <a:r>
              <a:rPr dirty="0" sz="2300" spc="-20" b="1">
                <a:latin typeface="Calibri"/>
                <a:cs typeface="Calibri"/>
              </a:rPr>
              <a:t> frequent</a:t>
            </a:r>
            <a:r>
              <a:rPr dirty="0" sz="2300" spc="-10" b="1">
                <a:latin typeface="Calibri"/>
                <a:cs typeface="Calibri"/>
              </a:rPr>
              <a:t> </a:t>
            </a:r>
            <a:r>
              <a:rPr dirty="0" sz="2300" spc="-25" b="1">
                <a:latin typeface="Calibri"/>
                <a:cs typeface="Calibri"/>
              </a:rPr>
              <a:t>context</a:t>
            </a:r>
            <a:r>
              <a:rPr dirty="0" sz="2300" spc="-30" b="1">
                <a:latin typeface="Calibri"/>
                <a:cs typeface="Calibri"/>
              </a:rPr>
              <a:t> </a:t>
            </a:r>
            <a:r>
              <a:rPr dirty="0" sz="2300" spc="-20" b="1">
                <a:latin typeface="Calibri"/>
                <a:cs typeface="Calibri"/>
              </a:rPr>
              <a:t>switches</a:t>
            </a:r>
            <a:r>
              <a:rPr dirty="0" sz="2300" b="1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2300" spc="-20" b="1">
                <a:latin typeface="Calibri"/>
                <a:cs typeface="Calibri"/>
              </a:rPr>
              <a:t>lowers </a:t>
            </a:r>
            <a:r>
              <a:rPr dirty="0" sz="2300" spc="-505" b="1">
                <a:latin typeface="Calibri"/>
                <a:cs typeface="Calibri"/>
              </a:rPr>
              <a:t> </a:t>
            </a:r>
            <a:r>
              <a:rPr dirty="0" sz="2300" spc="-5" b="1">
                <a:latin typeface="Calibri"/>
                <a:cs typeface="Calibri"/>
              </a:rPr>
              <a:t>CPU</a:t>
            </a:r>
            <a:r>
              <a:rPr dirty="0" sz="2300" spc="-25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efficiency</a:t>
            </a:r>
            <a:r>
              <a:rPr dirty="0" sz="1800" spc="-1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lvl="2" marL="1155700" marR="5080" indent="-228600">
              <a:lnSpc>
                <a:spcPct val="114799"/>
              </a:lnSpc>
              <a:spcBef>
                <a:spcPts val="670"/>
              </a:spcBef>
              <a:buFont typeface="Times New Roman"/>
              <a:buChar char="✓"/>
              <a:tabLst>
                <a:tab pos="1156335" algn="l"/>
                <a:tab pos="4186554" algn="l"/>
                <a:tab pos="4906645" algn="l"/>
                <a:tab pos="6149340" algn="l"/>
                <a:tab pos="7301230" algn="l"/>
              </a:tabLst>
            </a:pP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f 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it 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s 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5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o 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2300" spc="10" b="1">
                <a:latin typeface="Calibri"/>
                <a:cs typeface="Calibri"/>
              </a:rPr>
              <a:t>l</a:t>
            </a:r>
            <a:r>
              <a:rPr dirty="0" sz="2300" spc="-20" b="1">
                <a:latin typeface="Calibri"/>
                <a:cs typeface="Calibri"/>
              </a:rPr>
              <a:t>o</a:t>
            </a:r>
            <a:r>
              <a:rPr dirty="0" sz="2300" spc="5" b="1">
                <a:latin typeface="Calibri"/>
                <a:cs typeface="Calibri"/>
              </a:rPr>
              <a:t>n</a:t>
            </a:r>
            <a:r>
              <a:rPr dirty="0" sz="2300" spc="-5" b="1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, 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it 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2300" spc="-20" b="1">
                <a:latin typeface="Calibri"/>
                <a:cs typeface="Calibri"/>
              </a:rPr>
              <a:t>c</a:t>
            </a:r>
            <a:r>
              <a:rPr dirty="0" sz="2300" spc="10" b="1">
                <a:latin typeface="Calibri"/>
                <a:cs typeface="Calibri"/>
              </a:rPr>
              <a:t>a</a:t>
            </a:r>
            <a:r>
              <a:rPr dirty="0" sz="2300" spc="-20" b="1">
                <a:latin typeface="Calibri"/>
                <a:cs typeface="Calibri"/>
              </a:rPr>
              <a:t>u</a:t>
            </a:r>
            <a:r>
              <a:rPr dirty="0" sz="2300" b="1">
                <a:latin typeface="Calibri"/>
                <a:cs typeface="Calibri"/>
              </a:rPr>
              <a:t>s</a:t>
            </a:r>
            <a:r>
              <a:rPr dirty="0" sz="2300" spc="-10" b="1">
                <a:latin typeface="Calibri"/>
                <a:cs typeface="Calibri"/>
              </a:rPr>
              <a:t>e</a:t>
            </a:r>
            <a:r>
              <a:rPr dirty="0" sz="2300" b="1">
                <a:latin typeface="Calibri"/>
                <a:cs typeface="Calibri"/>
              </a:rPr>
              <a:t>s</a:t>
            </a:r>
            <a:r>
              <a:rPr dirty="0" sz="2300" b="1">
                <a:latin typeface="Calibri"/>
                <a:cs typeface="Calibri"/>
              </a:rPr>
              <a:t>	</a:t>
            </a:r>
            <a:r>
              <a:rPr dirty="0" sz="2300" spc="5" b="1">
                <a:latin typeface="Calibri"/>
                <a:cs typeface="Calibri"/>
              </a:rPr>
              <a:t>po</a:t>
            </a:r>
            <a:r>
              <a:rPr dirty="0" sz="2300" spc="-20" b="1">
                <a:latin typeface="Calibri"/>
                <a:cs typeface="Calibri"/>
              </a:rPr>
              <a:t>o</a:t>
            </a:r>
            <a:r>
              <a:rPr dirty="0" sz="2300" b="1">
                <a:latin typeface="Calibri"/>
                <a:cs typeface="Calibri"/>
              </a:rPr>
              <a:t>r</a:t>
            </a:r>
            <a:r>
              <a:rPr dirty="0" sz="2300" b="1">
                <a:latin typeface="Calibri"/>
                <a:cs typeface="Calibri"/>
              </a:rPr>
              <a:t>	</a:t>
            </a:r>
            <a:r>
              <a:rPr dirty="0" sz="2300" spc="-40" b="1">
                <a:latin typeface="Calibri"/>
                <a:cs typeface="Calibri"/>
              </a:rPr>
              <a:t>r</a:t>
            </a:r>
            <a:r>
              <a:rPr dirty="0" sz="2300" spc="15" b="1">
                <a:latin typeface="Calibri"/>
                <a:cs typeface="Calibri"/>
              </a:rPr>
              <a:t>e</a:t>
            </a:r>
            <a:r>
              <a:rPr dirty="0" sz="2300" b="1">
                <a:latin typeface="Calibri"/>
                <a:cs typeface="Calibri"/>
              </a:rPr>
              <a:t>s</a:t>
            </a:r>
            <a:r>
              <a:rPr dirty="0" sz="2300" spc="-20" b="1">
                <a:latin typeface="Calibri"/>
                <a:cs typeface="Calibri"/>
              </a:rPr>
              <a:t>p</a:t>
            </a:r>
            <a:r>
              <a:rPr dirty="0" sz="2300" spc="5" b="1">
                <a:latin typeface="Calibri"/>
                <a:cs typeface="Calibri"/>
              </a:rPr>
              <a:t>o</a:t>
            </a:r>
            <a:r>
              <a:rPr dirty="0" sz="2300" spc="-20" b="1">
                <a:latin typeface="Calibri"/>
                <a:cs typeface="Calibri"/>
              </a:rPr>
              <a:t>n</a:t>
            </a:r>
            <a:r>
              <a:rPr dirty="0" sz="2300" b="1">
                <a:latin typeface="Calibri"/>
                <a:cs typeface="Calibri"/>
              </a:rPr>
              <a:t>se</a:t>
            </a:r>
            <a:r>
              <a:rPr dirty="0" sz="2300" b="1">
                <a:latin typeface="Calibri"/>
                <a:cs typeface="Calibri"/>
              </a:rPr>
              <a:t>	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-15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r 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s</a:t>
            </a:r>
            <a:r>
              <a:rPr dirty="0" sz="2300" spc="5" b="1">
                <a:latin typeface="Calibri"/>
                <a:cs typeface="Calibri"/>
              </a:rPr>
              <a:t>h</a:t>
            </a:r>
            <a:r>
              <a:rPr dirty="0" sz="2300" spc="-20" b="1">
                <a:latin typeface="Calibri"/>
                <a:cs typeface="Calibri"/>
              </a:rPr>
              <a:t>o</a:t>
            </a:r>
            <a:r>
              <a:rPr dirty="0" sz="2300" spc="10" b="1">
                <a:latin typeface="Calibri"/>
                <a:cs typeface="Calibri"/>
              </a:rPr>
              <a:t>r</a:t>
            </a:r>
            <a:r>
              <a:rPr dirty="0" sz="2300" b="1">
                <a:latin typeface="Calibri"/>
                <a:cs typeface="Calibri"/>
              </a:rPr>
              <a:t>t</a:t>
            </a:r>
            <a:r>
              <a:rPr dirty="0" sz="2300" b="1">
                <a:latin typeface="Calibri"/>
                <a:cs typeface="Calibri"/>
              </a:rPr>
              <a:t>	</a:t>
            </a:r>
            <a:r>
              <a:rPr dirty="0" sz="2300" spc="-15" b="1">
                <a:latin typeface="Calibri"/>
                <a:cs typeface="Calibri"/>
              </a:rPr>
              <a:t>i</a:t>
            </a:r>
            <a:r>
              <a:rPr dirty="0" sz="2300" spc="-40" b="1">
                <a:latin typeface="Calibri"/>
                <a:cs typeface="Calibri"/>
              </a:rPr>
              <a:t>n</a:t>
            </a:r>
            <a:r>
              <a:rPr dirty="0" sz="2300" spc="-20" b="1">
                <a:latin typeface="Calibri"/>
                <a:cs typeface="Calibri"/>
              </a:rPr>
              <a:t>t</a:t>
            </a:r>
            <a:r>
              <a:rPr dirty="0" sz="2300" spc="-10" b="1">
                <a:latin typeface="Calibri"/>
                <a:cs typeface="Calibri"/>
              </a:rPr>
              <a:t>e</a:t>
            </a:r>
            <a:r>
              <a:rPr dirty="0" sz="2300" spc="-85" b="1">
                <a:latin typeface="Calibri"/>
                <a:cs typeface="Calibri"/>
              </a:rPr>
              <a:t>r</a:t>
            </a:r>
            <a:r>
              <a:rPr dirty="0" sz="2300" spc="-10" b="1">
                <a:latin typeface="Calibri"/>
                <a:cs typeface="Calibri"/>
              </a:rPr>
              <a:t>a</a:t>
            </a:r>
            <a:r>
              <a:rPr dirty="0" sz="2300" spc="-20" b="1">
                <a:latin typeface="Calibri"/>
                <a:cs typeface="Calibri"/>
              </a:rPr>
              <a:t>c</a:t>
            </a:r>
            <a:r>
              <a:rPr dirty="0" sz="2300" spc="5" b="1">
                <a:latin typeface="Calibri"/>
                <a:cs typeface="Calibri"/>
              </a:rPr>
              <a:t>t</a:t>
            </a:r>
            <a:r>
              <a:rPr dirty="0" sz="2300" spc="-40" b="1">
                <a:latin typeface="Calibri"/>
                <a:cs typeface="Calibri"/>
              </a:rPr>
              <a:t>i</a:t>
            </a:r>
            <a:r>
              <a:rPr dirty="0" sz="2300" spc="-35" b="1">
                <a:latin typeface="Calibri"/>
                <a:cs typeface="Calibri"/>
              </a:rPr>
              <a:t>v</a:t>
            </a:r>
            <a:r>
              <a:rPr dirty="0" sz="2300" b="1">
                <a:latin typeface="Calibri"/>
                <a:cs typeface="Calibri"/>
              </a:rPr>
              <a:t>e  </a:t>
            </a:r>
            <a:r>
              <a:rPr dirty="0" sz="2300" spc="-10" b="1">
                <a:latin typeface="Calibri"/>
                <a:cs typeface="Calibri"/>
              </a:rPr>
              <a:t>process</a:t>
            </a:r>
            <a:r>
              <a:rPr dirty="0" sz="1800" spc="-1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69150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0"/>
              <a:t>Two</a:t>
            </a:r>
            <a:r>
              <a:rPr dirty="0" u="none" spc="-125"/>
              <a:t> </a:t>
            </a:r>
            <a:r>
              <a:rPr dirty="0" u="none" spc="-30"/>
              <a:t>State</a:t>
            </a:r>
            <a:r>
              <a:rPr dirty="0" u="none" spc="-40"/>
              <a:t> </a:t>
            </a:r>
            <a:r>
              <a:rPr dirty="0" u="none" spc="-10"/>
              <a:t>Process</a:t>
            </a:r>
            <a:r>
              <a:rPr dirty="0" u="none" spc="-50"/>
              <a:t> </a:t>
            </a:r>
            <a:r>
              <a:rPr dirty="0" u="none" spc="-5"/>
              <a:t>Model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0239" y="1600200"/>
            <a:ext cx="6455663" cy="14676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137712" y="2084282"/>
            <a:ext cx="5984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Process</a:t>
            </a:r>
            <a:r>
              <a:rPr dirty="0" sz="2400" spc="-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operations:</a:t>
            </a:r>
            <a:r>
              <a:rPr dirty="0" sz="2400" spc="-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(two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state</a:t>
            </a:r>
            <a:r>
              <a:rPr dirty="0" sz="2400" spc="-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process</a:t>
            </a:r>
            <a:r>
              <a:rPr dirty="0" sz="240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model)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72511" y="3028188"/>
            <a:ext cx="2978150" cy="1854835"/>
            <a:chOff x="2572511" y="3028188"/>
            <a:chExt cx="2978150" cy="1854835"/>
          </a:xfrm>
        </p:grpSpPr>
        <p:sp>
          <p:nvSpPr>
            <p:cNvPr id="16" name="object 16"/>
            <p:cNvSpPr/>
            <p:nvPr/>
          </p:nvSpPr>
          <p:spPr>
            <a:xfrm>
              <a:off x="2572511" y="3028188"/>
              <a:ext cx="654050" cy="1080770"/>
            </a:xfrm>
            <a:custGeom>
              <a:avLst/>
              <a:gdLst/>
              <a:ahLst/>
              <a:cxnLst/>
              <a:rect l="l" t="t" r="r" b="b"/>
              <a:pathLst>
                <a:path w="654050" h="1080770">
                  <a:moveTo>
                    <a:pt x="653796" y="1080516"/>
                  </a:moveTo>
                  <a:lnTo>
                    <a:pt x="6096" y="1080516"/>
                  </a:lnTo>
                  <a:lnTo>
                    <a:pt x="0" y="107442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054608"/>
                  </a:lnTo>
                  <a:lnTo>
                    <a:pt x="13716" y="1054608"/>
                  </a:lnTo>
                  <a:lnTo>
                    <a:pt x="25908" y="1068324"/>
                  </a:lnTo>
                  <a:lnTo>
                    <a:pt x="653796" y="1068324"/>
                  </a:lnTo>
                  <a:lnTo>
                    <a:pt x="653796" y="1080516"/>
                  </a:lnTo>
                  <a:close/>
                </a:path>
                <a:path w="654050" h="1080770">
                  <a:moveTo>
                    <a:pt x="25908" y="1068324"/>
                  </a:moveTo>
                  <a:lnTo>
                    <a:pt x="13716" y="1054608"/>
                  </a:lnTo>
                  <a:lnTo>
                    <a:pt x="25908" y="1054608"/>
                  </a:lnTo>
                  <a:lnTo>
                    <a:pt x="25908" y="1068324"/>
                  </a:lnTo>
                  <a:close/>
                </a:path>
                <a:path w="654050" h="1080770">
                  <a:moveTo>
                    <a:pt x="653796" y="1068324"/>
                  </a:moveTo>
                  <a:lnTo>
                    <a:pt x="25908" y="1068324"/>
                  </a:lnTo>
                  <a:lnTo>
                    <a:pt x="25908" y="1054608"/>
                  </a:lnTo>
                  <a:lnTo>
                    <a:pt x="653796" y="1054608"/>
                  </a:lnTo>
                  <a:lnTo>
                    <a:pt x="653796" y="1068324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2111" y="3364992"/>
              <a:ext cx="2368295" cy="15179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1880" y="3630167"/>
              <a:ext cx="1545335" cy="103327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24784" y="3383280"/>
              <a:ext cx="2278380" cy="1423670"/>
            </a:xfrm>
            <a:custGeom>
              <a:avLst/>
              <a:gdLst/>
              <a:ahLst/>
              <a:cxnLst/>
              <a:rect l="l" t="t" r="r" b="b"/>
              <a:pathLst>
                <a:path w="2278379" h="1423670">
                  <a:moveTo>
                    <a:pt x="2136648" y="1423416"/>
                  </a:moveTo>
                  <a:lnTo>
                    <a:pt x="143256" y="1423416"/>
                  </a:lnTo>
                  <a:lnTo>
                    <a:pt x="97536" y="1417320"/>
                  </a:lnTo>
                  <a:lnTo>
                    <a:pt x="59436" y="1395983"/>
                  </a:lnTo>
                  <a:lnTo>
                    <a:pt x="27432" y="1365504"/>
                  </a:lnTo>
                  <a:lnTo>
                    <a:pt x="7620" y="1327404"/>
                  </a:lnTo>
                  <a:lnTo>
                    <a:pt x="0" y="1281683"/>
                  </a:lnTo>
                  <a:lnTo>
                    <a:pt x="0" y="143256"/>
                  </a:lnTo>
                  <a:lnTo>
                    <a:pt x="7620" y="97536"/>
                  </a:lnTo>
                  <a:lnTo>
                    <a:pt x="27432" y="59436"/>
                  </a:lnTo>
                  <a:lnTo>
                    <a:pt x="59436" y="27432"/>
                  </a:lnTo>
                  <a:lnTo>
                    <a:pt x="97536" y="7620"/>
                  </a:lnTo>
                  <a:lnTo>
                    <a:pt x="143256" y="0"/>
                  </a:lnTo>
                  <a:lnTo>
                    <a:pt x="2136648" y="0"/>
                  </a:lnTo>
                  <a:lnTo>
                    <a:pt x="2182368" y="7620"/>
                  </a:lnTo>
                  <a:lnTo>
                    <a:pt x="2220468" y="27432"/>
                  </a:lnTo>
                  <a:lnTo>
                    <a:pt x="2250948" y="59436"/>
                  </a:lnTo>
                  <a:lnTo>
                    <a:pt x="2272284" y="97536"/>
                  </a:lnTo>
                  <a:lnTo>
                    <a:pt x="2278380" y="143256"/>
                  </a:lnTo>
                  <a:lnTo>
                    <a:pt x="2278380" y="1281683"/>
                  </a:lnTo>
                  <a:lnTo>
                    <a:pt x="2272284" y="1327404"/>
                  </a:lnTo>
                  <a:lnTo>
                    <a:pt x="2250948" y="1365504"/>
                  </a:lnTo>
                  <a:lnTo>
                    <a:pt x="2220468" y="1395983"/>
                  </a:lnTo>
                  <a:lnTo>
                    <a:pt x="2182368" y="1417320"/>
                  </a:lnTo>
                  <a:lnTo>
                    <a:pt x="2136648" y="1423416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20211" y="3378707"/>
              <a:ext cx="2287905" cy="1432560"/>
            </a:xfrm>
            <a:custGeom>
              <a:avLst/>
              <a:gdLst/>
              <a:ahLst/>
              <a:cxnLst/>
              <a:rect l="l" t="t" r="r" b="b"/>
              <a:pathLst>
                <a:path w="2287904" h="1432560">
                  <a:moveTo>
                    <a:pt x="2186940" y="7620"/>
                  </a:moveTo>
                  <a:lnTo>
                    <a:pt x="102108" y="7620"/>
                  </a:lnTo>
                  <a:lnTo>
                    <a:pt x="146304" y="1524"/>
                  </a:lnTo>
                  <a:lnTo>
                    <a:pt x="147828" y="0"/>
                  </a:lnTo>
                  <a:lnTo>
                    <a:pt x="2141220" y="0"/>
                  </a:lnTo>
                  <a:lnTo>
                    <a:pt x="2142744" y="1524"/>
                  </a:lnTo>
                  <a:lnTo>
                    <a:pt x="2186940" y="7620"/>
                  </a:lnTo>
                  <a:close/>
                </a:path>
                <a:path w="2287904" h="1432560">
                  <a:moveTo>
                    <a:pt x="2188464" y="1426464"/>
                  </a:moveTo>
                  <a:lnTo>
                    <a:pt x="100584" y="1426464"/>
                  </a:lnTo>
                  <a:lnTo>
                    <a:pt x="100584" y="1424940"/>
                  </a:lnTo>
                  <a:lnTo>
                    <a:pt x="60960" y="1405128"/>
                  </a:lnTo>
                  <a:lnTo>
                    <a:pt x="28956" y="1373124"/>
                  </a:lnTo>
                  <a:lnTo>
                    <a:pt x="9144" y="1333500"/>
                  </a:lnTo>
                  <a:lnTo>
                    <a:pt x="7620" y="1333500"/>
                  </a:lnTo>
                  <a:lnTo>
                    <a:pt x="7620" y="1331976"/>
                  </a:lnTo>
                  <a:lnTo>
                    <a:pt x="1524" y="1287780"/>
                  </a:lnTo>
                  <a:lnTo>
                    <a:pt x="0" y="1286256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7620" y="102108"/>
                  </a:lnTo>
                  <a:lnTo>
                    <a:pt x="7620" y="100584"/>
                  </a:lnTo>
                  <a:lnTo>
                    <a:pt x="9144" y="100584"/>
                  </a:lnTo>
                  <a:lnTo>
                    <a:pt x="28956" y="60960"/>
                  </a:lnTo>
                  <a:lnTo>
                    <a:pt x="60960" y="28956"/>
                  </a:lnTo>
                  <a:lnTo>
                    <a:pt x="100584" y="9144"/>
                  </a:lnTo>
                  <a:lnTo>
                    <a:pt x="100584" y="7620"/>
                  </a:lnTo>
                  <a:lnTo>
                    <a:pt x="2188464" y="7620"/>
                  </a:lnTo>
                  <a:lnTo>
                    <a:pt x="2188464" y="9144"/>
                  </a:lnTo>
                  <a:lnTo>
                    <a:pt x="147828" y="9144"/>
                  </a:lnTo>
                  <a:lnTo>
                    <a:pt x="103632" y="16764"/>
                  </a:lnTo>
                  <a:lnTo>
                    <a:pt x="105156" y="16764"/>
                  </a:lnTo>
                  <a:lnTo>
                    <a:pt x="65532" y="36576"/>
                  </a:lnTo>
                  <a:lnTo>
                    <a:pt x="67056" y="36576"/>
                  </a:lnTo>
                  <a:lnTo>
                    <a:pt x="38100" y="65532"/>
                  </a:lnTo>
                  <a:lnTo>
                    <a:pt x="36576" y="65532"/>
                  </a:lnTo>
                  <a:lnTo>
                    <a:pt x="17526" y="103632"/>
                  </a:lnTo>
                  <a:lnTo>
                    <a:pt x="16764" y="103632"/>
                  </a:lnTo>
                  <a:lnTo>
                    <a:pt x="9144" y="147828"/>
                  </a:lnTo>
                  <a:lnTo>
                    <a:pt x="9144" y="1286256"/>
                  </a:lnTo>
                  <a:lnTo>
                    <a:pt x="16764" y="1330452"/>
                  </a:lnTo>
                  <a:lnTo>
                    <a:pt x="17526" y="1330452"/>
                  </a:lnTo>
                  <a:lnTo>
                    <a:pt x="36576" y="1368552"/>
                  </a:lnTo>
                  <a:lnTo>
                    <a:pt x="38100" y="1368552"/>
                  </a:lnTo>
                  <a:lnTo>
                    <a:pt x="67056" y="1397508"/>
                  </a:lnTo>
                  <a:lnTo>
                    <a:pt x="65532" y="1397508"/>
                  </a:lnTo>
                  <a:lnTo>
                    <a:pt x="105156" y="1417320"/>
                  </a:lnTo>
                  <a:lnTo>
                    <a:pt x="103632" y="1417320"/>
                  </a:lnTo>
                  <a:lnTo>
                    <a:pt x="147828" y="1424940"/>
                  </a:lnTo>
                  <a:lnTo>
                    <a:pt x="2188464" y="1424940"/>
                  </a:lnTo>
                  <a:lnTo>
                    <a:pt x="2188464" y="1426464"/>
                  </a:lnTo>
                  <a:close/>
                </a:path>
                <a:path w="2287904" h="1432560">
                  <a:moveTo>
                    <a:pt x="2252472" y="67056"/>
                  </a:moveTo>
                  <a:lnTo>
                    <a:pt x="2221992" y="36576"/>
                  </a:lnTo>
                  <a:lnTo>
                    <a:pt x="2223516" y="36576"/>
                  </a:lnTo>
                  <a:lnTo>
                    <a:pt x="2183892" y="16764"/>
                  </a:lnTo>
                  <a:lnTo>
                    <a:pt x="2185416" y="16764"/>
                  </a:lnTo>
                  <a:lnTo>
                    <a:pt x="2141220" y="9144"/>
                  </a:lnTo>
                  <a:lnTo>
                    <a:pt x="2188464" y="9144"/>
                  </a:lnTo>
                  <a:lnTo>
                    <a:pt x="2228088" y="28956"/>
                  </a:lnTo>
                  <a:lnTo>
                    <a:pt x="2260092" y="60960"/>
                  </a:lnTo>
                  <a:lnTo>
                    <a:pt x="2262378" y="65532"/>
                  </a:lnTo>
                  <a:lnTo>
                    <a:pt x="2252472" y="65532"/>
                  </a:lnTo>
                  <a:lnTo>
                    <a:pt x="2252472" y="67056"/>
                  </a:lnTo>
                  <a:close/>
                </a:path>
                <a:path w="2287904" h="1432560">
                  <a:moveTo>
                    <a:pt x="36576" y="67056"/>
                  </a:moveTo>
                  <a:lnTo>
                    <a:pt x="36576" y="65532"/>
                  </a:lnTo>
                  <a:lnTo>
                    <a:pt x="38100" y="65532"/>
                  </a:lnTo>
                  <a:lnTo>
                    <a:pt x="36576" y="67056"/>
                  </a:lnTo>
                  <a:close/>
                </a:path>
                <a:path w="2287904" h="1432560">
                  <a:moveTo>
                    <a:pt x="2272284" y="105156"/>
                  </a:moveTo>
                  <a:lnTo>
                    <a:pt x="2252472" y="65532"/>
                  </a:lnTo>
                  <a:lnTo>
                    <a:pt x="2262378" y="65532"/>
                  </a:lnTo>
                  <a:lnTo>
                    <a:pt x="2279904" y="100584"/>
                  </a:lnTo>
                  <a:lnTo>
                    <a:pt x="2281428" y="100584"/>
                  </a:lnTo>
                  <a:lnTo>
                    <a:pt x="2281428" y="102108"/>
                  </a:lnTo>
                  <a:lnTo>
                    <a:pt x="2281638" y="103632"/>
                  </a:lnTo>
                  <a:lnTo>
                    <a:pt x="2272284" y="103632"/>
                  </a:lnTo>
                  <a:lnTo>
                    <a:pt x="2272284" y="105156"/>
                  </a:lnTo>
                  <a:close/>
                </a:path>
                <a:path w="2287904" h="1432560">
                  <a:moveTo>
                    <a:pt x="16764" y="105156"/>
                  </a:moveTo>
                  <a:lnTo>
                    <a:pt x="16764" y="103632"/>
                  </a:lnTo>
                  <a:lnTo>
                    <a:pt x="17526" y="103632"/>
                  </a:lnTo>
                  <a:lnTo>
                    <a:pt x="16764" y="105156"/>
                  </a:lnTo>
                  <a:close/>
                </a:path>
                <a:path w="2287904" h="1432560">
                  <a:moveTo>
                    <a:pt x="2281638" y="1330452"/>
                  </a:moveTo>
                  <a:lnTo>
                    <a:pt x="2272284" y="1330452"/>
                  </a:lnTo>
                  <a:lnTo>
                    <a:pt x="2279904" y="1286256"/>
                  </a:lnTo>
                  <a:lnTo>
                    <a:pt x="2278380" y="1286256"/>
                  </a:lnTo>
                  <a:lnTo>
                    <a:pt x="2278380" y="147828"/>
                  </a:lnTo>
                  <a:lnTo>
                    <a:pt x="2279904" y="147828"/>
                  </a:lnTo>
                  <a:lnTo>
                    <a:pt x="2272284" y="103632"/>
                  </a:lnTo>
                  <a:lnTo>
                    <a:pt x="2281638" y="103632"/>
                  </a:lnTo>
                  <a:lnTo>
                    <a:pt x="2287524" y="146304"/>
                  </a:lnTo>
                  <a:lnTo>
                    <a:pt x="2287524" y="1287780"/>
                  </a:lnTo>
                  <a:lnTo>
                    <a:pt x="2281638" y="1330452"/>
                  </a:lnTo>
                  <a:close/>
                </a:path>
                <a:path w="2287904" h="1432560">
                  <a:moveTo>
                    <a:pt x="17526" y="1330452"/>
                  </a:moveTo>
                  <a:lnTo>
                    <a:pt x="16764" y="1330452"/>
                  </a:lnTo>
                  <a:lnTo>
                    <a:pt x="16764" y="1328928"/>
                  </a:lnTo>
                  <a:lnTo>
                    <a:pt x="17526" y="1330452"/>
                  </a:lnTo>
                  <a:close/>
                </a:path>
                <a:path w="2287904" h="1432560">
                  <a:moveTo>
                    <a:pt x="2262378" y="1368552"/>
                  </a:moveTo>
                  <a:lnTo>
                    <a:pt x="2252472" y="1368552"/>
                  </a:lnTo>
                  <a:lnTo>
                    <a:pt x="2272284" y="1328928"/>
                  </a:lnTo>
                  <a:lnTo>
                    <a:pt x="2272284" y="1330452"/>
                  </a:lnTo>
                  <a:lnTo>
                    <a:pt x="2281638" y="1330452"/>
                  </a:lnTo>
                  <a:lnTo>
                    <a:pt x="2281428" y="1331976"/>
                  </a:lnTo>
                  <a:lnTo>
                    <a:pt x="2281428" y="1333500"/>
                  </a:lnTo>
                  <a:lnTo>
                    <a:pt x="2279904" y="1333500"/>
                  </a:lnTo>
                  <a:lnTo>
                    <a:pt x="2262378" y="1368552"/>
                  </a:lnTo>
                  <a:close/>
                </a:path>
                <a:path w="2287904" h="1432560">
                  <a:moveTo>
                    <a:pt x="38100" y="1368552"/>
                  </a:moveTo>
                  <a:lnTo>
                    <a:pt x="36576" y="1368552"/>
                  </a:lnTo>
                  <a:lnTo>
                    <a:pt x="36576" y="1367028"/>
                  </a:lnTo>
                  <a:lnTo>
                    <a:pt x="38100" y="1368552"/>
                  </a:lnTo>
                  <a:close/>
                </a:path>
                <a:path w="2287904" h="1432560">
                  <a:moveTo>
                    <a:pt x="2188464" y="1424940"/>
                  </a:moveTo>
                  <a:lnTo>
                    <a:pt x="2141220" y="1424940"/>
                  </a:lnTo>
                  <a:lnTo>
                    <a:pt x="2185416" y="1417320"/>
                  </a:lnTo>
                  <a:lnTo>
                    <a:pt x="2183892" y="1417320"/>
                  </a:lnTo>
                  <a:lnTo>
                    <a:pt x="2223516" y="1397508"/>
                  </a:lnTo>
                  <a:lnTo>
                    <a:pt x="2221992" y="1397508"/>
                  </a:lnTo>
                  <a:lnTo>
                    <a:pt x="2252472" y="1367028"/>
                  </a:lnTo>
                  <a:lnTo>
                    <a:pt x="2252472" y="1368552"/>
                  </a:lnTo>
                  <a:lnTo>
                    <a:pt x="2262378" y="1368552"/>
                  </a:lnTo>
                  <a:lnTo>
                    <a:pt x="2260092" y="1373124"/>
                  </a:lnTo>
                  <a:lnTo>
                    <a:pt x="2228088" y="1405128"/>
                  </a:lnTo>
                  <a:lnTo>
                    <a:pt x="2188464" y="1424940"/>
                  </a:lnTo>
                  <a:close/>
                </a:path>
                <a:path w="2287904" h="1432560">
                  <a:moveTo>
                    <a:pt x="2141220" y="1424940"/>
                  </a:moveTo>
                  <a:lnTo>
                    <a:pt x="147828" y="1424940"/>
                  </a:lnTo>
                  <a:lnTo>
                    <a:pt x="147828" y="1423416"/>
                  </a:lnTo>
                  <a:lnTo>
                    <a:pt x="2141220" y="1423416"/>
                  </a:lnTo>
                  <a:lnTo>
                    <a:pt x="2141220" y="1424940"/>
                  </a:lnTo>
                  <a:close/>
                </a:path>
                <a:path w="2287904" h="1432560">
                  <a:moveTo>
                    <a:pt x="2142744" y="1432560"/>
                  </a:moveTo>
                  <a:lnTo>
                    <a:pt x="146304" y="1432560"/>
                  </a:lnTo>
                  <a:lnTo>
                    <a:pt x="102108" y="1426464"/>
                  </a:lnTo>
                  <a:lnTo>
                    <a:pt x="2186940" y="1426464"/>
                  </a:lnTo>
                  <a:lnTo>
                    <a:pt x="2142744" y="143256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812470" y="3680014"/>
            <a:ext cx="1097915" cy="7340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36195">
              <a:lnSpc>
                <a:spcPts val="2700"/>
              </a:lnSpc>
              <a:spcBef>
                <a:spcPts val="340"/>
              </a:spcBef>
            </a:pPr>
            <a:r>
              <a:rPr dirty="0" sz="2400" spc="-5">
                <a:latin typeface="Cambria"/>
                <a:cs typeface="Cambria"/>
              </a:rPr>
              <a:t>Process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c</a:t>
            </a:r>
            <a:r>
              <a:rPr dirty="0" sz="2400" spc="-60">
                <a:latin typeface="Cambria"/>
                <a:cs typeface="Cambria"/>
              </a:rPr>
              <a:t>r</a:t>
            </a:r>
            <a:r>
              <a:rPr dirty="0" sz="2400" spc="5">
                <a:latin typeface="Cambria"/>
                <a:cs typeface="Cambria"/>
              </a:rPr>
              <a:t>e</a:t>
            </a:r>
            <a:r>
              <a:rPr dirty="0" sz="2400">
                <a:latin typeface="Cambria"/>
                <a:cs typeface="Cambria"/>
              </a:rPr>
              <a:t>at</a:t>
            </a:r>
            <a:r>
              <a:rPr dirty="0" sz="2400" spc="5">
                <a:latin typeface="Cambria"/>
                <a:cs typeface="Cambria"/>
              </a:rPr>
              <a:t>i</a:t>
            </a:r>
            <a:r>
              <a:rPr dirty="0" sz="2400" spc="-5">
                <a:latin typeface="Cambria"/>
                <a:cs typeface="Cambria"/>
              </a:rPr>
              <a:t>o</a:t>
            </a:r>
            <a:r>
              <a:rPr dirty="0" sz="2400">
                <a:latin typeface="Cambria"/>
                <a:cs typeface="Cambria"/>
              </a:rPr>
              <a:t>n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72511" y="3028188"/>
            <a:ext cx="2978150" cy="3629025"/>
            <a:chOff x="2572511" y="3028188"/>
            <a:chExt cx="2978150" cy="3629025"/>
          </a:xfrm>
        </p:grpSpPr>
        <p:sp>
          <p:nvSpPr>
            <p:cNvPr id="23" name="object 23"/>
            <p:cNvSpPr/>
            <p:nvPr/>
          </p:nvSpPr>
          <p:spPr>
            <a:xfrm>
              <a:off x="2572511" y="3028188"/>
              <a:ext cx="654050" cy="2860675"/>
            </a:xfrm>
            <a:custGeom>
              <a:avLst/>
              <a:gdLst/>
              <a:ahLst/>
              <a:cxnLst/>
              <a:rect l="l" t="t" r="r" b="b"/>
              <a:pathLst>
                <a:path w="654050" h="2860675">
                  <a:moveTo>
                    <a:pt x="653796" y="2860548"/>
                  </a:moveTo>
                  <a:lnTo>
                    <a:pt x="6096" y="2860548"/>
                  </a:lnTo>
                  <a:lnTo>
                    <a:pt x="0" y="2854452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834640"/>
                  </a:lnTo>
                  <a:lnTo>
                    <a:pt x="13716" y="2834640"/>
                  </a:lnTo>
                  <a:lnTo>
                    <a:pt x="25908" y="2848356"/>
                  </a:lnTo>
                  <a:lnTo>
                    <a:pt x="653796" y="2848356"/>
                  </a:lnTo>
                  <a:lnTo>
                    <a:pt x="653796" y="2860548"/>
                  </a:lnTo>
                  <a:close/>
                </a:path>
                <a:path w="654050" h="2860675">
                  <a:moveTo>
                    <a:pt x="25908" y="2848356"/>
                  </a:moveTo>
                  <a:lnTo>
                    <a:pt x="13716" y="2834640"/>
                  </a:lnTo>
                  <a:lnTo>
                    <a:pt x="25908" y="2834640"/>
                  </a:lnTo>
                  <a:lnTo>
                    <a:pt x="25908" y="2848356"/>
                  </a:lnTo>
                  <a:close/>
                </a:path>
                <a:path w="654050" h="2860675">
                  <a:moveTo>
                    <a:pt x="653796" y="2848356"/>
                  </a:moveTo>
                  <a:lnTo>
                    <a:pt x="25908" y="2848356"/>
                  </a:lnTo>
                  <a:lnTo>
                    <a:pt x="25908" y="2834640"/>
                  </a:lnTo>
                  <a:lnTo>
                    <a:pt x="653796" y="2834640"/>
                  </a:lnTo>
                  <a:lnTo>
                    <a:pt x="653796" y="2848356"/>
                  </a:lnTo>
                  <a:close/>
                </a:path>
              </a:pathLst>
            </a:custGeom>
            <a:solidFill>
              <a:srgbClr val="1638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2111" y="5138928"/>
              <a:ext cx="2368295" cy="15179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00984" y="5413248"/>
              <a:ext cx="2130551" cy="10332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24784" y="5163312"/>
              <a:ext cx="2278380" cy="1423670"/>
            </a:xfrm>
            <a:custGeom>
              <a:avLst/>
              <a:gdLst/>
              <a:ahLst/>
              <a:cxnLst/>
              <a:rect l="l" t="t" r="r" b="b"/>
              <a:pathLst>
                <a:path w="2278379" h="1423670">
                  <a:moveTo>
                    <a:pt x="2136648" y="1423416"/>
                  </a:moveTo>
                  <a:lnTo>
                    <a:pt x="143256" y="1423416"/>
                  </a:lnTo>
                  <a:lnTo>
                    <a:pt x="97536" y="1417320"/>
                  </a:lnTo>
                  <a:lnTo>
                    <a:pt x="59436" y="1395983"/>
                  </a:lnTo>
                  <a:lnTo>
                    <a:pt x="27432" y="1365504"/>
                  </a:lnTo>
                  <a:lnTo>
                    <a:pt x="7620" y="1327404"/>
                  </a:lnTo>
                  <a:lnTo>
                    <a:pt x="0" y="1281683"/>
                  </a:lnTo>
                  <a:lnTo>
                    <a:pt x="0" y="143256"/>
                  </a:lnTo>
                  <a:lnTo>
                    <a:pt x="7620" y="97536"/>
                  </a:lnTo>
                  <a:lnTo>
                    <a:pt x="27432" y="59436"/>
                  </a:lnTo>
                  <a:lnTo>
                    <a:pt x="59436" y="27432"/>
                  </a:lnTo>
                  <a:lnTo>
                    <a:pt x="97536" y="7620"/>
                  </a:lnTo>
                  <a:lnTo>
                    <a:pt x="143256" y="0"/>
                  </a:lnTo>
                  <a:lnTo>
                    <a:pt x="2136648" y="0"/>
                  </a:lnTo>
                  <a:lnTo>
                    <a:pt x="2182368" y="7620"/>
                  </a:lnTo>
                  <a:lnTo>
                    <a:pt x="2220468" y="27432"/>
                  </a:lnTo>
                  <a:lnTo>
                    <a:pt x="2250948" y="59436"/>
                  </a:lnTo>
                  <a:lnTo>
                    <a:pt x="2272284" y="97536"/>
                  </a:lnTo>
                  <a:lnTo>
                    <a:pt x="2278380" y="143256"/>
                  </a:lnTo>
                  <a:lnTo>
                    <a:pt x="2278380" y="1281683"/>
                  </a:lnTo>
                  <a:lnTo>
                    <a:pt x="2272284" y="1327404"/>
                  </a:lnTo>
                  <a:lnTo>
                    <a:pt x="2250948" y="1365504"/>
                  </a:lnTo>
                  <a:lnTo>
                    <a:pt x="2220468" y="1395983"/>
                  </a:lnTo>
                  <a:lnTo>
                    <a:pt x="2182368" y="1417320"/>
                  </a:lnTo>
                  <a:lnTo>
                    <a:pt x="2136648" y="1423416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20211" y="5158739"/>
              <a:ext cx="2287905" cy="1432560"/>
            </a:xfrm>
            <a:custGeom>
              <a:avLst/>
              <a:gdLst/>
              <a:ahLst/>
              <a:cxnLst/>
              <a:rect l="l" t="t" r="r" b="b"/>
              <a:pathLst>
                <a:path w="2287904" h="1432559">
                  <a:moveTo>
                    <a:pt x="2186940" y="7620"/>
                  </a:moveTo>
                  <a:lnTo>
                    <a:pt x="102108" y="7620"/>
                  </a:lnTo>
                  <a:lnTo>
                    <a:pt x="146304" y="1524"/>
                  </a:lnTo>
                  <a:lnTo>
                    <a:pt x="147828" y="0"/>
                  </a:lnTo>
                  <a:lnTo>
                    <a:pt x="2141220" y="0"/>
                  </a:lnTo>
                  <a:lnTo>
                    <a:pt x="2142744" y="1524"/>
                  </a:lnTo>
                  <a:lnTo>
                    <a:pt x="2186940" y="7620"/>
                  </a:lnTo>
                  <a:close/>
                </a:path>
                <a:path w="2287904" h="1432559">
                  <a:moveTo>
                    <a:pt x="2188464" y="1426464"/>
                  </a:moveTo>
                  <a:lnTo>
                    <a:pt x="100584" y="1426464"/>
                  </a:lnTo>
                  <a:lnTo>
                    <a:pt x="100584" y="1424940"/>
                  </a:lnTo>
                  <a:lnTo>
                    <a:pt x="60960" y="1405128"/>
                  </a:lnTo>
                  <a:lnTo>
                    <a:pt x="28956" y="1373124"/>
                  </a:lnTo>
                  <a:lnTo>
                    <a:pt x="9144" y="1333500"/>
                  </a:lnTo>
                  <a:lnTo>
                    <a:pt x="7620" y="1333500"/>
                  </a:lnTo>
                  <a:lnTo>
                    <a:pt x="7620" y="1331976"/>
                  </a:lnTo>
                  <a:lnTo>
                    <a:pt x="1524" y="1287780"/>
                  </a:lnTo>
                  <a:lnTo>
                    <a:pt x="0" y="1286256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7620" y="102108"/>
                  </a:lnTo>
                  <a:lnTo>
                    <a:pt x="7620" y="100584"/>
                  </a:lnTo>
                  <a:lnTo>
                    <a:pt x="9144" y="100584"/>
                  </a:lnTo>
                  <a:lnTo>
                    <a:pt x="28956" y="60960"/>
                  </a:lnTo>
                  <a:lnTo>
                    <a:pt x="60960" y="28956"/>
                  </a:lnTo>
                  <a:lnTo>
                    <a:pt x="100584" y="9144"/>
                  </a:lnTo>
                  <a:lnTo>
                    <a:pt x="100584" y="7620"/>
                  </a:lnTo>
                  <a:lnTo>
                    <a:pt x="2188464" y="7620"/>
                  </a:lnTo>
                  <a:lnTo>
                    <a:pt x="2188464" y="9144"/>
                  </a:lnTo>
                  <a:lnTo>
                    <a:pt x="147828" y="9144"/>
                  </a:lnTo>
                  <a:lnTo>
                    <a:pt x="103632" y="16764"/>
                  </a:lnTo>
                  <a:lnTo>
                    <a:pt x="105156" y="16764"/>
                  </a:lnTo>
                  <a:lnTo>
                    <a:pt x="65532" y="36576"/>
                  </a:lnTo>
                  <a:lnTo>
                    <a:pt x="67056" y="36576"/>
                  </a:lnTo>
                  <a:lnTo>
                    <a:pt x="38100" y="65532"/>
                  </a:lnTo>
                  <a:lnTo>
                    <a:pt x="36576" y="65532"/>
                  </a:lnTo>
                  <a:lnTo>
                    <a:pt x="17526" y="103632"/>
                  </a:lnTo>
                  <a:lnTo>
                    <a:pt x="16764" y="103632"/>
                  </a:lnTo>
                  <a:lnTo>
                    <a:pt x="9144" y="147828"/>
                  </a:lnTo>
                  <a:lnTo>
                    <a:pt x="9144" y="1286256"/>
                  </a:lnTo>
                  <a:lnTo>
                    <a:pt x="16764" y="1330452"/>
                  </a:lnTo>
                  <a:lnTo>
                    <a:pt x="17526" y="1330452"/>
                  </a:lnTo>
                  <a:lnTo>
                    <a:pt x="36576" y="1368552"/>
                  </a:lnTo>
                  <a:lnTo>
                    <a:pt x="38100" y="1368552"/>
                  </a:lnTo>
                  <a:lnTo>
                    <a:pt x="67056" y="1397508"/>
                  </a:lnTo>
                  <a:lnTo>
                    <a:pt x="65532" y="1397508"/>
                  </a:lnTo>
                  <a:lnTo>
                    <a:pt x="105156" y="1417320"/>
                  </a:lnTo>
                  <a:lnTo>
                    <a:pt x="103632" y="1417320"/>
                  </a:lnTo>
                  <a:lnTo>
                    <a:pt x="147828" y="1424940"/>
                  </a:lnTo>
                  <a:lnTo>
                    <a:pt x="2188464" y="1424940"/>
                  </a:lnTo>
                  <a:lnTo>
                    <a:pt x="2188464" y="1426464"/>
                  </a:lnTo>
                  <a:close/>
                </a:path>
                <a:path w="2287904" h="1432559">
                  <a:moveTo>
                    <a:pt x="2252472" y="67056"/>
                  </a:moveTo>
                  <a:lnTo>
                    <a:pt x="2221992" y="36576"/>
                  </a:lnTo>
                  <a:lnTo>
                    <a:pt x="2223516" y="36576"/>
                  </a:lnTo>
                  <a:lnTo>
                    <a:pt x="2183892" y="16764"/>
                  </a:lnTo>
                  <a:lnTo>
                    <a:pt x="2185416" y="16764"/>
                  </a:lnTo>
                  <a:lnTo>
                    <a:pt x="2141220" y="9144"/>
                  </a:lnTo>
                  <a:lnTo>
                    <a:pt x="2188464" y="9144"/>
                  </a:lnTo>
                  <a:lnTo>
                    <a:pt x="2228088" y="28956"/>
                  </a:lnTo>
                  <a:lnTo>
                    <a:pt x="2260092" y="60960"/>
                  </a:lnTo>
                  <a:lnTo>
                    <a:pt x="2262378" y="65532"/>
                  </a:lnTo>
                  <a:lnTo>
                    <a:pt x="2252472" y="65532"/>
                  </a:lnTo>
                  <a:lnTo>
                    <a:pt x="2252472" y="67056"/>
                  </a:lnTo>
                  <a:close/>
                </a:path>
                <a:path w="2287904" h="1432559">
                  <a:moveTo>
                    <a:pt x="36576" y="67056"/>
                  </a:moveTo>
                  <a:lnTo>
                    <a:pt x="36576" y="65532"/>
                  </a:lnTo>
                  <a:lnTo>
                    <a:pt x="38100" y="65532"/>
                  </a:lnTo>
                  <a:lnTo>
                    <a:pt x="36576" y="67056"/>
                  </a:lnTo>
                  <a:close/>
                </a:path>
                <a:path w="2287904" h="1432559">
                  <a:moveTo>
                    <a:pt x="2272284" y="105156"/>
                  </a:moveTo>
                  <a:lnTo>
                    <a:pt x="2252472" y="65532"/>
                  </a:lnTo>
                  <a:lnTo>
                    <a:pt x="2262378" y="65532"/>
                  </a:lnTo>
                  <a:lnTo>
                    <a:pt x="2279904" y="100584"/>
                  </a:lnTo>
                  <a:lnTo>
                    <a:pt x="2281428" y="100584"/>
                  </a:lnTo>
                  <a:lnTo>
                    <a:pt x="2281428" y="102108"/>
                  </a:lnTo>
                  <a:lnTo>
                    <a:pt x="2281638" y="103632"/>
                  </a:lnTo>
                  <a:lnTo>
                    <a:pt x="2272284" y="103632"/>
                  </a:lnTo>
                  <a:lnTo>
                    <a:pt x="2272284" y="105156"/>
                  </a:lnTo>
                  <a:close/>
                </a:path>
                <a:path w="2287904" h="1432559">
                  <a:moveTo>
                    <a:pt x="16764" y="105156"/>
                  </a:moveTo>
                  <a:lnTo>
                    <a:pt x="16764" y="103632"/>
                  </a:lnTo>
                  <a:lnTo>
                    <a:pt x="17526" y="103632"/>
                  </a:lnTo>
                  <a:lnTo>
                    <a:pt x="16764" y="105156"/>
                  </a:lnTo>
                  <a:close/>
                </a:path>
                <a:path w="2287904" h="1432559">
                  <a:moveTo>
                    <a:pt x="2281638" y="1330452"/>
                  </a:moveTo>
                  <a:lnTo>
                    <a:pt x="2272284" y="1330452"/>
                  </a:lnTo>
                  <a:lnTo>
                    <a:pt x="2279904" y="1286256"/>
                  </a:lnTo>
                  <a:lnTo>
                    <a:pt x="2278380" y="1286256"/>
                  </a:lnTo>
                  <a:lnTo>
                    <a:pt x="2278380" y="147828"/>
                  </a:lnTo>
                  <a:lnTo>
                    <a:pt x="2279904" y="147828"/>
                  </a:lnTo>
                  <a:lnTo>
                    <a:pt x="2272284" y="103632"/>
                  </a:lnTo>
                  <a:lnTo>
                    <a:pt x="2281638" y="103632"/>
                  </a:lnTo>
                  <a:lnTo>
                    <a:pt x="2287524" y="146304"/>
                  </a:lnTo>
                  <a:lnTo>
                    <a:pt x="2287524" y="1287780"/>
                  </a:lnTo>
                  <a:lnTo>
                    <a:pt x="2281638" y="1330452"/>
                  </a:lnTo>
                  <a:close/>
                </a:path>
                <a:path w="2287904" h="1432559">
                  <a:moveTo>
                    <a:pt x="17526" y="1330452"/>
                  </a:moveTo>
                  <a:lnTo>
                    <a:pt x="16764" y="1330452"/>
                  </a:lnTo>
                  <a:lnTo>
                    <a:pt x="16764" y="1328928"/>
                  </a:lnTo>
                  <a:lnTo>
                    <a:pt x="17526" y="1330452"/>
                  </a:lnTo>
                  <a:close/>
                </a:path>
                <a:path w="2287904" h="1432559">
                  <a:moveTo>
                    <a:pt x="2262378" y="1368552"/>
                  </a:moveTo>
                  <a:lnTo>
                    <a:pt x="2252472" y="1368552"/>
                  </a:lnTo>
                  <a:lnTo>
                    <a:pt x="2272284" y="1328928"/>
                  </a:lnTo>
                  <a:lnTo>
                    <a:pt x="2272284" y="1330452"/>
                  </a:lnTo>
                  <a:lnTo>
                    <a:pt x="2281638" y="1330452"/>
                  </a:lnTo>
                  <a:lnTo>
                    <a:pt x="2281428" y="1331976"/>
                  </a:lnTo>
                  <a:lnTo>
                    <a:pt x="2281428" y="1333500"/>
                  </a:lnTo>
                  <a:lnTo>
                    <a:pt x="2279904" y="1333500"/>
                  </a:lnTo>
                  <a:lnTo>
                    <a:pt x="2262378" y="1368552"/>
                  </a:lnTo>
                  <a:close/>
                </a:path>
                <a:path w="2287904" h="1432559">
                  <a:moveTo>
                    <a:pt x="38100" y="1368552"/>
                  </a:moveTo>
                  <a:lnTo>
                    <a:pt x="36576" y="1368552"/>
                  </a:lnTo>
                  <a:lnTo>
                    <a:pt x="36576" y="1367028"/>
                  </a:lnTo>
                  <a:lnTo>
                    <a:pt x="38100" y="1368552"/>
                  </a:lnTo>
                  <a:close/>
                </a:path>
                <a:path w="2287904" h="1432559">
                  <a:moveTo>
                    <a:pt x="2188464" y="1424940"/>
                  </a:moveTo>
                  <a:lnTo>
                    <a:pt x="2141220" y="1424940"/>
                  </a:lnTo>
                  <a:lnTo>
                    <a:pt x="2185416" y="1417320"/>
                  </a:lnTo>
                  <a:lnTo>
                    <a:pt x="2183892" y="1417320"/>
                  </a:lnTo>
                  <a:lnTo>
                    <a:pt x="2223516" y="1397508"/>
                  </a:lnTo>
                  <a:lnTo>
                    <a:pt x="2221992" y="1397508"/>
                  </a:lnTo>
                  <a:lnTo>
                    <a:pt x="2252472" y="1367028"/>
                  </a:lnTo>
                  <a:lnTo>
                    <a:pt x="2252472" y="1368552"/>
                  </a:lnTo>
                  <a:lnTo>
                    <a:pt x="2262378" y="1368552"/>
                  </a:lnTo>
                  <a:lnTo>
                    <a:pt x="2260092" y="1373124"/>
                  </a:lnTo>
                  <a:lnTo>
                    <a:pt x="2228088" y="1405128"/>
                  </a:lnTo>
                  <a:lnTo>
                    <a:pt x="2188464" y="1424940"/>
                  </a:lnTo>
                  <a:close/>
                </a:path>
                <a:path w="2287904" h="1432559">
                  <a:moveTo>
                    <a:pt x="2141220" y="1424940"/>
                  </a:moveTo>
                  <a:lnTo>
                    <a:pt x="147828" y="1424940"/>
                  </a:lnTo>
                  <a:lnTo>
                    <a:pt x="147828" y="1423416"/>
                  </a:lnTo>
                  <a:lnTo>
                    <a:pt x="2141220" y="1423416"/>
                  </a:lnTo>
                  <a:lnTo>
                    <a:pt x="2141220" y="1424940"/>
                  </a:lnTo>
                  <a:close/>
                </a:path>
                <a:path w="2287904" h="1432559">
                  <a:moveTo>
                    <a:pt x="2142744" y="1432560"/>
                  </a:moveTo>
                  <a:lnTo>
                    <a:pt x="146304" y="1432560"/>
                  </a:lnTo>
                  <a:lnTo>
                    <a:pt x="102108" y="1426464"/>
                  </a:lnTo>
                  <a:lnTo>
                    <a:pt x="2186940" y="1426464"/>
                  </a:lnTo>
                  <a:lnTo>
                    <a:pt x="2142744" y="143256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506183" y="5482764"/>
            <a:ext cx="1711325" cy="7086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 indent="342900">
              <a:lnSpc>
                <a:spcPts val="2500"/>
              </a:lnSpc>
              <a:spcBef>
                <a:spcPts val="500"/>
              </a:spcBef>
            </a:pPr>
            <a:r>
              <a:rPr dirty="0" sz="2400" spc="-5">
                <a:latin typeface="Cambria"/>
                <a:cs typeface="Cambria"/>
              </a:rPr>
              <a:t>Process 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45">
                <a:latin typeface="Cambria"/>
                <a:cs typeface="Cambria"/>
              </a:rPr>
              <a:t>t</a:t>
            </a:r>
            <a:r>
              <a:rPr dirty="0" sz="2400" spc="5">
                <a:latin typeface="Cambria"/>
                <a:cs typeface="Cambria"/>
              </a:rPr>
              <a:t>e</a:t>
            </a:r>
            <a:r>
              <a:rPr dirty="0" sz="2400" spc="15">
                <a:latin typeface="Cambria"/>
                <a:cs typeface="Cambria"/>
              </a:rPr>
              <a:t>r</a:t>
            </a:r>
            <a:r>
              <a:rPr dirty="0" sz="2400" spc="-5">
                <a:latin typeface="Cambria"/>
                <a:cs typeface="Cambria"/>
              </a:rPr>
              <a:t>m</a:t>
            </a:r>
            <a:r>
              <a:rPr dirty="0" sz="2400" spc="-20">
                <a:latin typeface="Cambria"/>
                <a:cs typeface="Cambria"/>
              </a:rPr>
              <a:t>i</a:t>
            </a:r>
            <a:r>
              <a:rPr dirty="0" sz="2400" spc="25">
                <a:latin typeface="Cambria"/>
                <a:cs typeface="Cambria"/>
              </a:rPr>
              <a:t>n</a:t>
            </a:r>
            <a:r>
              <a:rPr dirty="0" sz="2400">
                <a:latin typeface="Cambria"/>
                <a:cs typeface="Cambria"/>
              </a:rPr>
              <a:t>at</a:t>
            </a:r>
            <a:r>
              <a:rPr dirty="0" sz="2400" spc="-20">
                <a:latin typeface="Cambria"/>
                <a:cs typeface="Cambria"/>
              </a:rPr>
              <a:t>i</a:t>
            </a:r>
            <a:r>
              <a:rPr dirty="0" sz="2400" spc="20">
                <a:latin typeface="Cambria"/>
                <a:cs typeface="Cambria"/>
              </a:rPr>
              <a:t>o</a:t>
            </a:r>
            <a:r>
              <a:rPr dirty="0" sz="2400">
                <a:latin typeface="Cambria"/>
                <a:cs typeface="Cambria"/>
              </a:rPr>
              <a:t>ns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5" y="532952"/>
            <a:ext cx="428244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Priority</a:t>
            </a:r>
            <a:r>
              <a:rPr dirty="0" u="none" spc="-155"/>
              <a:t> </a:t>
            </a:r>
            <a:r>
              <a:rPr dirty="0" u="none"/>
              <a:t>Scheduling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120140" y="1901952"/>
            <a:ext cx="7937500" cy="1138555"/>
            <a:chOff x="1120140" y="1901952"/>
            <a:chExt cx="7937500" cy="113855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140" y="1901952"/>
              <a:ext cx="7936991" cy="11384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580" y="1993392"/>
              <a:ext cx="1664208" cy="96011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120140" y="3099816"/>
            <a:ext cx="7937500" cy="1765300"/>
            <a:chOff x="1120140" y="3099816"/>
            <a:chExt cx="7937500" cy="176530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140" y="3099816"/>
              <a:ext cx="7936991" cy="17647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580" y="3502151"/>
              <a:ext cx="1664208" cy="960119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15568" y="4914900"/>
            <a:ext cx="7946135" cy="147675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901215" y="2072170"/>
            <a:ext cx="5537835" cy="4015104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72390">
              <a:lnSpc>
                <a:spcPts val="2500"/>
              </a:lnSpc>
              <a:spcBef>
                <a:spcPts val="295"/>
              </a:spcBef>
            </a:pP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200" spc="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priority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dirty="0" sz="2200" spc="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(integer)</a:t>
            </a:r>
            <a:r>
              <a:rPr dirty="0" sz="2200" spc="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associated</a:t>
            </a:r>
            <a:r>
              <a:rPr dirty="0" sz="22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with </a:t>
            </a:r>
            <a:r>
              <a:rPr dirty="0" sz="2200" spc="-4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each</a:t>
            </a:r>
            <a:r>
              <a:rPr dirty="0" sz="2200" spc="-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process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Cambria"/>
              <a:cs typeface="Cambria"/>
            </a:endParaRPr>
          </a:p>
          <a:p>
            <a:pPr marL="12700" marR="354965">
              <a:lnSpc>
                <a:spcPct val="88000"/>
              </a:lnSpc>
            </a:pP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CPU is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allocated</a:t>
            </a:r>
            <a:r>
              <a:rPr dirty="0" sz="2200" spc="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process</a:t>
            </a:r>
            <a:r>
              <a:rPr dirty="0" sz="2200" spc="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dirty="0" sz="2200" spc="-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2200" spc="-4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highest priority (smallest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integer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= highest 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priority)</a:t>
            </a:r>
            <a:endParaRPr sz="220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Char char="•"/>
              <a:tabLst>
                <a:tab pos="241935" algn="l"/>
              </a:tabLst>
            </a:pPr>
            <a:r>
              <a:rPr dirty="0" sz="2200" spc="-40">
                <a:solidFill>
                  <a:srgbClr val="FFFFFF"/>
                </a:solidFill>
                <a:latin typeface="Cambria"/>
                <a:cs typeface="Cambria"/>
              </a:rPr>
              <a:t>Preemptive</a:t>
            </a:r>
            <a:endParaRPr sz="220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1935" algn="l"/>
              </a:tabLst>
            </a:pPr>
            <a:r>
              <a:rPr dirty="0" sz="2200" spc="-35">
                <a:solidFill>
                  <a:srgbClr val="FFFFFF"/>
                </a:solidFill>
                <a:latin typeface="Cambria"/>
                <a:cs typeface="Cambria"/>
              </a:rPr>
              <a:t>nonpreemptive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ambria"/>
              <a:cs typeface="Cambria"/>
            </a:endParaRPr>
          </a:p>
          <a:p>
            <a:pPr algn="just" marL="12700" marR="5080">
              <a:lnSpc>
                <a:spcPct val="88000"/>
              </a:lnSpc>
              <a:spcBef>
                <a:spcPts val="5"/>
              </a:spcBef>
            </a:pP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Problem </a:t>
            </a: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200" spc="-25" b="1">
                <a:solidFill>
                  <a:srgbClr val="FFFFFF"/>
                </a:solidFill>
                <a:latin typeface="Cambria"/>
                <a:cs typeface="Cambria"/>
              </a:rPr>
              <a:t>Starvation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– </a:t>
            </a: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low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priority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processes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Cambria"/>
                <a:cs typeface="Cambria"/>
              </a:rPr>
              <a:t>may </a:t>
            </a:r>
            <a:r>
              <a:rPr dirty="0" sz="2200" spc="-30">
                <a:solidFill>
                  <a:srgbClr val="FFFFFF"/>
                </a:solidFill>
                <a:latin typeface="Cambria"/>
                <a:cs typeface="Cambria"/>
              </a:rPr>
              <a:t>never execute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Solution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200" spc="-5" b="1">
                <a:solidFill>
                  <a:srgbClr val="FFFFFF"/>
                </a:solidFill>
                <a:latin typeface="Cambria"/>
                <a:cs typeface="Cambria"/>
              </a:rPr>
              <a:t>Aging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–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as 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time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Cambria"/>
                <a:cs typeface="Cambria"/>
              </a:rPr>
              <a:t>progresses</a:t>
            </a:r>
            <a:r>
              <a:rPr dirty="0" sz="2200" spc="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increase</a:t>
            </a:r>
            <a:r>
              <a:rPr dirty="0" sz="2200" spc="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200" spc="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priority</a:t>
            </a:r>
            <a:r>
              <a:rPr dirty="0" sz="2200" spc="-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22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200" spc="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mbria"/>
                <a:cs typeface="Cambria"/>
              </a:rPr>
              <a:t>process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1580" y="5166360"/>
            <a:ext cx="1664208" cy="964691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5916" y="663907"/>
            <a:ext cx="747140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000" spc="-15"/>
              <a:t>Example-1(</a:t>
            </a:r>
            <a:r>
              <a:rPr dirty="0" u="none" sz="3000" spc="-30"/>
              <a:t> </a:t>
            </a:r>
            <a:r>
              <a:rPr dirty="0" u="none" sz="3000" spc="-15"/>
              <a:t>Non-preemptive</a:t>
            </a:r>
            <a:r>
              <a:rPr dirty="0" u="none" sz="3000" spc="-45"/>
              <a:t> </a:t>
            </a:r>
            <a:r>
              <a:rPr dirty="0" u="none" sz="3000" spc="-5"/>
              <a:t>Priority</a:t>
            </a:r>
            <a:r>
              <a:rPr dirty="0" u="none" sz="3000" spc="30"/>
              <a:t> </a:t>
            </a:r>
            <a:r>
              <a:rPr dirty="0" u="none" sz="3000" spc="-10"/>
              <a:t>Scheduling)</a:t>
            </a:r>
            <a:endParaRPr sz="300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426700" y="1557122"/>
          <a:ext cx="4948555" cy="231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6205"/>
                <a:gridCol w="1804035"/>
                <a:gridCol w="1758314"/>
              </a:tblGrid>
              <a:tr h="328449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dirty="0" u="heavy" sz="2000" spc="-1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Process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ts val="1905"/>
                        </a:lnSpc>
                      </a:pPr>
                      <a:r>
                        <a:rPr dirty="0" u="heavy" sz="2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heavy" sz="2000" spc="-105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heavy" sz="2000" spc="-1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Burst</a:t>
                      </a:r>
                      <a:r>
                        <a:rPr dirty="0" u="heavy" sz="2000" spc="35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heavy" sz="2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Time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67105">
                        <a:lnSpc>
                          <a:spcPts val="1905"/>
                        </a:lnSpc>
                      </a:pPr>
                      <a:r>
                        <a:rPr dirty="0" u="heavy" sz="2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Priority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416231"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0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094" sz="1950" spc="-7" i="1">
                          <a:latin typeface="Calibri"/>
                          <a:cs typeface="Calibri"/>
                        </a:rPr>
                        <a:t>1</a:t>
                      </a:r>
                      <a:endParaRPr baseline="-17094" sz="1950">
                        <a:latin typeface="Calibri"/>
                        <a:cs typeface="Calibri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marL="577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2355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0795"/>
                </a:tc>
              </a:tr>
              <a:tr h="411487">
                <a:tc>
                  <a:txBody>
                    <a:bodyPr/>
                    <a:lstStyle/>
                    <a:p>
                      <a:pPr marL="261620">
                        <a:lnSpc>
                          <a:spcPts val="2375"/>
                        </a:lnSpc>
                      </a:pPr>
                      <a:r>
                        <a:rPr dirty="0" sz="20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094" sz="1950" spc="-7" i="1">
                          <a:latin typeface="Calibri"/>
                          <a:cs typeface="Calibri"/>
                        </a:rPr>
                        <a:t>2</a:t>
                      </a:r>
                      <a:endParaRPr baseline="-17094" sz="19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52425">
                        <a:lnSpc>
                          <a:spcPts val="2375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3045">
                        <a:lnSpc>
                          <a:spcPts val="2375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409215"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20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094" sz="1950" spc="-7" i="1">
                          <a:latin typeface="Calibri"/>
                          <a:cs typeface="Calibri"/>
                        </a:rPr>
                        <a:t>3</a:t>
                      </a:r>
                      <a:endParaRPr baseline="-17094" sz="1950">
                        <a:latin typeface="Calibri"/>
                        <a:cs typeface="Calibri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ctr" marR="3917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r" marR="252729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5715"/>
                </a:tc>
              </a:tr>
              <a:tr h="403045">
                <a:tc>
                  <a:txBody>
                    <a:bodyPr/>
                    <a:lstStyle/>
                    <a:p>
                      <a:pPr marL="261620">
                        <a:lnSpc>
                          <a:spcPts val="2360"/>
                        </a:lnSpc>
                      </a:pPr>
                      <a:r>
                        <a:rPr dirty="0" sz="20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094" sz="1950" spc="-7" i="1">
                          <a:latin typeface="Calibri"/>
                          <a:cs typeface="Calibri"/>
                        </a:rPr>
                        <a:t>4</a:t>
                      </a:r>
                      <a:endParaRPr baseline="-17094" sz="19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91795">
                        <a:lnSpc>
                          <a:spcPts val="236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2729">
                        <a:lnSpc>
                          <a:spcPts val="236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45386"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</a:pPr>
                      <a:r>
                        <a:rPr dirty="0" sz="20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094" sz="1950" spc="-7" i="1">
                          <a:latin typeface="Calibri"/>
                          <a:cs typeface="Calibri"/>
                        </a:rPr>
                        <a:t>5</a:t>
                      </a:r>
                      <a:endParaRPr baseline="-17094" sz="19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52425">
                        <a:lnSpc>
                          <a:spcPct val="1000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3045">
                        <a:lnSpc>
                          <a:spcPct val="1000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930645" y="3823885"/>
            <a:ext cx="3535679" cy="124460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Priority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scheduling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Gantt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Chart</a:t>
            </a:r>
            <a:endParaRPr sz="20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8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000" spc="-40">
                <a:latin typeface="Calibri"/>
                <a:cs typeface="Calibri"/>
              </a:rPr>
              <a:t>Average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turn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around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time=?</a:t>
            </a:r>
            <a:endParaRPr sz="20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79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000" spc="-4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waiting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time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=?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082033" y="5599938"/>
          <a:ext cx="4577715" cy="535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4670"/>
                <a:gridCol w="912494"/>
                <a:gridCol w="1871344"/>
                <a:gridCol w="763270"/>
                <a:gridCol w="450850"/>
              </a:tblGrid>
              <a:tr h="505967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869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8509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838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2258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8255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838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838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79207" y="5614415"/>
            <a:ext cx="109727" cy="60350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569944" y="6235773"/>
            <a:ext cx="1250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64555" y="6237242"/>
            <a:ext cx="6902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7520" algn="l"/>
              </a:tabLst>
            </a:pPr>
            <a:r>
              <a:rPr dirty="0" sz="1400" spc="5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8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dirty="0" sz="1400" spc="5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54870" y="6232726"/>
            <a:ext cx="1250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38159" y="5605271"/>
            <a:ext cx="109727" cy="60350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328423" y="6235773"/>
            <a:ext cx="2247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90288" y="5605271"/>
            <a:ext cx="118871" cy="63093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04688" y="5596128"/>
            <a:ext cx="109727" cy="60350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495006" y="6232726"/>
            <a:ext cx="1250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14522" y="685301"/>
            <a:ext cx="74866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000" spc="-5">
                <a:latin typeface="Times New Roman"/>
                <a:cs typeface="Times New Roman"/>
              </a:rPr>
              <a:t>Example-1(Non preemptive</a:t>
            </a:r>
            <a:r>
              <a:rPr dirty="0" u="none" sz="3000" spc="45">
                <a:latin typeface="Times New Roman"/>
                <a:cs typeface="Times New Roman"/>
              </a:rPr>
              <a:t> </a:t>
            </a:r>
            <a:r>
              <a:rPr dirty="0" u="none" sz="3000" spc="-5">
                <a:latin typeface="Times New Roman"/>
                <a:cs typeface="Times New Roman"/>
              </a:rPr>
              <a:t>Priority</a:t>
            </a:r>
            <a:r>
              <a:rPr dirty="0" u="none" sz="3000" spc="30">
                <a:latin typeface="Times New Roman"/>
                <a:cs typeface="Times New Roman"/>
              </a:rPr>
              <a:t> </a:t>
            </a:r>
            <a:r>
              <a:rPr dirty="0" u="none" sz="3000" spc="-5">
                <a:latin typeface="Times New Roman"/>
                <a:cs typeface="Times New Roman"/>
              </a:rPr>
              <a:t>Scheduling)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16468" y="1644397"/>
          <a:ext cx="5831205" cy="2781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314"/>
                <a:gridCol w="2045335"/>
                <a:gridCol w="2026920"/>
              </a:tblGrid>
              <a:tr h="392458">
                <a:tc>
                  <a:txBody>
                    <a:bodyPr/>
                    <a:lstStyle/>
                    <a:p>
                      <a:pPr marL="31750">
                        <a:lnSpc>
                          <a:spcPts val="2280"/>
                        </a:lnSpc>
                        <a:tabLst>
                          <a:tab pos="1105535" algn="l"/>
                        </a:tabLst>
                      </a:pPr>
                      <a:r>
                        <a:rPr dirty="0" u="heavy" sz="2400" spc="-1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Process	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2280"/>
                        </a:lnSpc>
                        <a:tabLst>
                          <a:tab pos="1292225" algn="l"/>
                        </a:tabLst>
                      </a:pPr>
                      <a:r>
                        <a:rPr dirty="0" u="heavy" sz="24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heavy" sz="2400" spc="-135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heavy" sz="2400" spc="-1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Burst	</a:t>
                      </a:r>
                      <a:r>
                        <a:rPr dirty="0" u="heavy" sz="24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Time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0">
                        <a:lnSpc>
                          <a:spcPts val="2280"/>
                        </a:lnSpc>
                      </a:pPr>
                      <a:r>
                        <a:rPr dirty="0" u="heavy" sz="24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Priority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503117"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361" sz="2400" spc="-7" i="1">
                          <a:latin typeface="Calibri"/>
                          <a:cs typeface="Calibri"/>
                        </a:rPr>
                        <a:t>1</a:t>
                      </a:r>
                      <a:endParaRPr baseline="-17361" sz="2400">
                        <a:latin typeface="Calibri"/>
                        <a:cs typeface="Calibri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1460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1430"/>
                </a:tc>
              </a:tr>
              <a:tr h="489947">
                <a:tc>
                  <a:txBody>
                    <a:bodyPr/>
                    <a:lstStyle/>
                    <a:p>
                      <a:pPr marL="307340">
                        <a:lnSpc>
                          <a:spcPts val="2860"/>
                        </a:lnSpc>
                      </a:pPr>
                      <a:r>
                        <a:rPr dirty="0" sz="24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361" sz="2400" spc="-7" i="1">
                          <a:latin typeface="Calibri"/>
                          <a:cs typeface="Calibri"/>
                        </a:rPr>
                        <a:t>2</a:t>
                      </a:r>
                      <a:endParaRPr baseline="-17361"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80720">
                        <a:lnSpc>
                          <a:spcPts val="2860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05740">
                        <a:lnSpc>
                          <a:spcPts val="2860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489945">
                <a:tc>
                  <a:txBody>
                    <a:bodyPr/>
                    <a:lstStyle/>
                    <a:p>
                      <a:pPr marL="307340">
                        <a:lnSpc>
                          <a:spcPts val="2865"/>
                        </a:lnSpc>
                      </a:pPr>
                      <a:r>
                        <a:rPr dirty="0" sz="24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361" sz="2400" spc="-7" i="1">
                          <a:latin typeface="Calibri"/>
                          <a:cs typeface="Calibri"/>
                        </a:rPr>
                        <a:t>3</a:t>
                      </a:r>
                      <a:endParaRPr baseline="-17361"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52145">
                        <a:lnSpc>
                          <a:spcPts val="2865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1140">
                        <a:lnSpc>
                          <a:spcPts val="2865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489947">
                <a:tc>
                  <a:txBody>
                    <a:bodyPr/>
                    <a:lstStyle/>
                    <a:p>
                      <a:pPr marL="307340">
                        <a:lnSpc>
                          <a:spcPts val="2860"/>
                        </a:lnSpc>
                      </a:pPr>
                      <a:r>
                        <a:rPr dirty="0" sz="24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361" sz="2400" spc="-7" i="1">
                          <a:latin typeface="Calibri"/>
                          <a:cs typeface="Calibri"/>
                        </a:rPr>
                        <a:t>4</a:t>
                      </a:r>
                      <a:endParaRPr baseline="-17361"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52145">
                        <a:lnSpc>
                          <a:spcPts val="2860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1140">
                        <a:lnSpc>
                          <a:spcPts val="2860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416227">
                <a:tc>
                  <a:txBody>
                    <a:bodyPr/>
                    <a:lstStyle/>
                    <a:p>
                      <a:pPr marL="307340">
                        <a:lnSpc>
                          <a:spcPts val="2865"/>
                        </a:lnSpc>
                      </a:pPr>
                      <a:r>
                        <a:rPr dirty="0" sz="24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7361" sz="2400" spc="-7" i="1">
                          <a:latin typeface="Calibri"/>
                          <a:cs typeface="Calibri"/>
                        </a:rPr>
                        <a:t>5</a:t>
                      </a:r>
                      <a:endParaRPr baseline="-17361"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487045">
                        <a:lnSpc>
                          <a:spcPts val="2865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5420">
                        <a:lnSpc>
                          <a:spcPts val="2865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688278" y="4358013"/>
            <a:ext cx="7905115" cy="150558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Priority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scheduling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Gantt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Chart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turn </a:t>
            </a:r>
            <a:r>
              <a:rPr dirty="0" sz="2400" spc="-20">
                <a:latin typeface="Calibri"/>
                <a:cs typeface="Calibri"/>
              </a:rPr>
              <a:t>around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time=16+1+18+19+6=60/5=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12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Average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waiting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time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=(16-10)+(1-1)+(18-2)+(19-1)+(6-5)=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8.2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64540" y="532952"/>
            <a:ext cx="240093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5"/>
              <a:t>E</a:t>
            </a:r>
            <a:r>
              <a:rPr dirty="0" u="none" spc="-105"/>
              <a:t>x</a:t>
            </a:r>
            <a:r>
              <a:rPr dirty="0" u="none"/>
              <a:t>a</a:t>
            </a:r>
            <a:r>
              <a:rPr dirty="0" u="none" spc="5"/>
              <a:t>m</a:t>
            </a:r>
            <a:r>
              <a:rPr dirty="0" u="none" spc="-25"/>
              <a:t>p</a:t>
            </a:r>
            <a:r>
              <a:rPr dirty="0" u="none"/>
              <a:t>l</a:t>
            </a:r>
            <a:r>
              <a:rPr dirty="0" u="none" spc="10"/>
              <a:t>e</a:t>
            </a:r>
            <a:r>
              <a:rPr dirty="0" u="none" spc="15"/>
              <a:t>-</a:t>
            </a:r>
            <a:r>
              <a:rPr dirty="0" u="none"/>
              <a:t>2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551432" y="2430779"/>
            <a:ext cx="6108700" cy="2184400"/>
            <a:chOff x="1551432" y="2430779"/>
            <a:chExt cx="6108700" cy="21844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7528" y="2436875"/>
              <a:ext cx="6096000" cy="21717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81527" y="2430779"/>
              <a:ext cx="3048000" cy="2184400"/>
            </a:xfrm>
            <a:custGeom>
              <a:avLst/>
              <a:gdLst/>
              <a:ahLst/>
              <a:cxnLst/>
              <a:rect l="l" t="t" r="r" b="b"/>
              <a:pathLst>
                <a:path w="3048000" h="2184400">
                  <a:moveTo>
                    <a:pt x="0" y="0"/>
                  </a:moveTo>
                  <a:lnTo>
                    <a:pt x="0" y="2183892"/>
                  </a:lnTo>
                </a:path>
                <a:path w="3048000" h="2184400">
                  <a:moveTo>
                    <a:pt x="1524000" y="0"/>
                  </a:moveTo>
                  <a:lnTo>
                    <a:pt x="1524000" y="2183892"/>
                  </a:lnTo>
                </a:path>
                <a:path w="3048000" h="2184400">
                  <a:moveTo>
                    <a:pt x="3048000" y="0"/>
                  </a:moveTo>
                  <a:lnTo>
                    <a:pt x="3048000" y="2183892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51432" y="3115056"/>
              <a:ext cx="6108700" cy="0"/>
            </a:xfrm>
            <a:custGeom>
              <a:avLst/>
              <a:gdLst/>
              <a:ahLst/>
              <a:cxnLst/>
              <a:rect l="l" t="t" r="r" b="b"/>
              <a:pathLst>
                <a:path w="6108700" h="0">
                  <a:moveTo>
                    <a:pt x="0" y="0"/>
                  </a:moveTo>
                  <a:lnTo>
                    <a:pt x="6108191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51432" y="2430779"/>
              <a:ext cx="6108700" cy="2184400"/>
            </a:xfrm>
            <a:custGeom>
              <a:avLst/>
              <a:gdLst/>
              <a:ahLst/>
              <a:cxnLst/>
              <a:rect l="l" t="t" r="r" b="b"/>
              <a:pathLst>
                <a:path w="6108700" h="2184400">
                  <a:moveTo>
                    <a:pt x="0" y="1057655"/>
                  </a:moveTo>
                  <a:lnTo>
                    <a:pt x="6108191" y="1057655"/>
                  </a:lnTo>
                </a:path>
                <a:path w="6108700" h="2184400">
                  <a:moveTo>
                    <a:pt x="0" y="1431036"/>
                  </a:moveTo>
                  <a:lnTo>
                    <a:pt x="6108191" y="1431036"/>
                  </a:lnTo>
                </a:path>
                <a:path w="6108700" h="2184400">
                  <a:moveTo>
                    <a:pt x="0" y="1804416"/>
                  </a:moveTo>
                  <a:lnTo>
                    <a:pt x="6108191" y="1804416"/>
                  </a:lnTo>
                </a:path>
                <a:path w="6108700" h="2184400">
                  <a:moveTo>
                    <a:pt x="6095" y="0"/>
                  </a:moveTo>
                  <a:lnTo>
                    <a:pt x="6095" y="2183892"/>
                  </a:lnTo>
                </a:path>
                <a:path w="6108700" h="2184400">
                  <a:moveTo>
                    <a:pt x="6102096" y="0"/>
                  </a:moveTo>
                  <a:lnTo>
                    <a:pt x="6102096" y="2183892"/>
                  </a:lnTo>
                </a:path>
                <a:path w="6108700" h="2184400">
                  <a:moveTo>
                    <a:pt x="0" y="6095"/>
                  </a:moveTo>
                  <a:lnTo>
                    <a:pt x="6108191" y="6095"/>
                  </a:lnTo>
                </a:path>
                <a:path w="6108700" h="2184400">
                  <a:moveTo>
                    <a:pt x="0" y="2177795"/>
                  </a:moveTo>
                  <a:lnTo>
                    <a:pt x="6108191" y="2177795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613393" y="2442408"/>
            <a:ext cx="9239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 b="1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000" spc="-20" b="1">
                <a:solidFill>
                  <a:srgbClr val="FFFFFF"/>
                </a:solidFill>
                <a:latin typeface="Cambria"/>
                <a:cs typeface="Cambria"/>
              </a:rPr>
              <a:t>oc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ss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85467" y="2424140"/>
            <a:ext cx="8077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Priority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13393" y="3051164"/>
            <a:ext cx="311785" cy="1522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22700"/>
              </a:lnSpc>
              <a:spcBef>
                <a:spcPts val="105"/>
              </a:spcBef>
            </a:pPr>
            <a:r>
              <a:rPr dirty="0" sz="2000">
                <a:latin typeface="Cambria"/>
                <a:cs typeface="Cambria"/>
              </a:rPr>
              <a:t>P0  P1  P2  P3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7459" y="2442408"/>
            <a:ext cx="2837815" cy="2131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36065" algn="l"/>
              </a:tabLst>
            </a:pP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000" spc="10" b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dirty="0" sz="2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sz="2000" spc="5" b="1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st</a:t>
            </a:r>
            <a:r>
              <a:rPr dirty="0" sz="2000" spc="-1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dirty="0" sz="2000" spc="10" b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1536065" algn="l"/>
              </a:tabLst>
            </a:pP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time(AT)	</a:t>
            </a:r>
            <a:r>
              <a:rPr dirty="0" sz="2000" spc="-10" b="1">
                <a:solidFill>
                  <a:srgbClr val="FFFFFF"/>
                </a:solidFill>
                <a:latin typeface="Cambria"/>
                <a:cs typeface="Cambria"/>
              </a:rPr>
              <a:t>(BT)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537335" algn="l"/>
              </a:tabLst>
            </a:pPr>
            <a:r>
              <a:rPr dirty="0" sz="2000">
                <a:latin typeface="Cambria"/>
                <a:cs typeface="Cambria"/>
              </a:rPr>
              <a:t>0	</a:t>
            </a:r>
            <a:r>
              <a:rPr dirty="0" sz="2000" spc="-15">
                <a:latin typeface="Cambria"/>
                <a:cs typeface="Cambria"/>
              </a:rPr>
              <a:t>10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1537335" algn="l"/>
              </a:tabLst>
            </a:pPr>
            <a:r>
              <a:rPr dirty="0" sz="2000">
                <a:latin typeface="Cambria"/>
                <a:cs typeface="Cambria"/>
              </a:rPr>
              <a:t>1	6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537335" algn="l"/>
              </a:tabLst>
            </a:pPr>
            <a:r>
              <a:rPr dirty="0" sz="2000">
                <a:latin typeface="Cambria"/>
                <a:cs typeface="Cambria"/>
              </a:rPr>
              <a:t>3	2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537335" algn="l"/>
              </a:tabLst>
            </a:pPr>
            <a:r>
              <a:rPr dirty="0" sz="2000">
                <a:latin typeface="Cambria"/>
                <a:cs typeface="Cambria"/>
              </a:rPr>
              <a:t>5	4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85467" y="3034512"/>
            <a:ext cx="154940" cy="151892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00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00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00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1677" y="1745997"/>
            <a:ext cx="45675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Non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preemptive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Priority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Scheduling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03841" y="3987849"/>
            <a:ext cx="5646420" cy="876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45">
                <a:latin typeface="Cambria"/>
                <a:cs typeface="Cambria"/>
              </a:rPr>
              <a:t>Average</a:t>
            </a:r>
            <a:r>
              <a:rPr dirty="0" sz="2000" spc="-65">
                <a:latin typeface="Cambria"/>
                <a:cs typeface="Cambria"/>
              </a:rPr>
              <a:t> </a:t>
            </a:r>
            <a:r>
              <a:rPr dirty="0" sz="2000" spc="-15">
                <a:latin typeface="Cambria"/>
                <a:cs typeface="Cambria"/>
              </a:rPr>
              <a:t>waiting</a:t>
            </a:r>
            <a:r>
              <a:rPr dirty="0" sz="2000" spc="-75">
                <a:latin typeface="Cambria"/>
                <a:cs typeface="Cambria"/>
              </a:rPr>
              <a:t> </a:t>
            </a:r>
            <a:r>
              <a:rPr dirty="0" sz="2000" spc="-5">
                <a:latin typeface="Cambria"/>
                <a:cs typeface="Cambria"/>
              </a:rPr>
              <a:t>time:</a:t>
            </a:r>
            <a:r>
              <a:rPr dirty="0" sz="2000" spc="-70">
                <a:latin typeface="Cambria"/>
                <a:cs typeface="Cambria"/>
              </a:rPr>
              <a:t> </a:t>
            </a:r>
            <a:r>
              <a:rPr dirty="0" sz="2000" spc="-5">
                <a:latin typeface="Cambria"/>
                <a:cs typeface="Cambria"/>
              </a:rPr>
              <a:t>(0+15+11+5)/4=</a:t>
            </a:r>
            <a:r>
              <a:rPr dirty="0" sz="2000" spc="25">
                <a:latin typeface="Cambria"/>
                <a:cs typeface="Cambria"/>
              </a:rPr>
              <a:t> </a:t>
            </a:r>
            <a:r>
              <a:rPr dirty="0" sz="2000" spc="-15">
                <a:latin typeface="Cambria"/>
                <a:cs typeface="Cambria"/>
              </a:rPr>
              <a:t>7.75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dirty="0" sz="2000" spc="-110">
                <a:latin typeface="Cambria"/>
                <a:cs typeface="Cambria"/>
              </a:rPr>
              <a:t>A</a:t>
            </a:r>
            <a:r>
              <a:rPr dirty="0" sz="2000" spc="-70">
                <a:latin typeface="Cambria"/>
                <a:cs typeface="Cambria"/>
              </a:rPr>
              <a:t>v</a:t>
            </a:r>
            <a:r>
              <a:rPr dirty="0" sz="2000" spc="-40">
                <a:latin typeface="Cambria"/>
                <a:cs typeface="Cambria"/>
              </a:rPr>
              <a:t>e</a:t>
            </a:r>
            <a:r>
              <a:rPr dirty="0" sz="2000" spc="-50">
                <a:latin typeface="Cambria"/>
                <a:cs typeface="Cambria"/>
              </a:rPr>
              <a:t>r</a:t>
            </a:r>
            <a:r>
              <a:rPr dirty="0" sz="2000" spc="-20">
                <a:latin typeface="Cambria"/>
                <a:cs typeface="Cambria"/>
              </a:rPr>
              <a:t>a</a:t>
            </a:r>
            <a:r>
              <a:rPr dirty="0" sz="2000" spc="-30">
                <a:latin typeface="Cambria"/>
                <a:cs typeface="Cambria"/>
              </a:rPr>
              <a:t>g</a:t>
            </a:r>
            <a:r>
              <a:rPr dirty="0" sz="2000">
                <a:latin typeface="Cambria"/>
                <a:cs typeface="Cambria"/>
              </a:rPr>
              <a:t>e</a:t>
            </a:r>
            <a:r>
              <a:rPr dirty="0" sz="2000" spc="-60">
                <a:latin typeface="Cambria"/>
                <a:cs typeface="Cambria"/>
              </a:rPr>
              <a:t> </a:t>
            </a:r>
            <a:r>
              <a:rPr dirty="0" sz="2000" spc="-70">
                <a:latin typeface="Cambria"/>
                <a:cs typeface="Cambria"/>
              </a:rPr>
              <a:t>T</a:t>
            </a:r>
            <a:r>
              <a:rPr dirty="0" sz="2000" spc="-5">
                <a:latin typeface="Cambria"/>
                <a:cs typeface="Cambria"/>
              </a:rPr>
              <a:t>u</a:t>
            </a:r>
            <a:r>
              <a:rPr dirty="0" sz="2000" spc="-30">
                <a:latin typeface="Cambria"/>
                <a:cs typeface="Cambria"/>
              </a:rPr>
              <a:t>r</a:t>
            </a:r>
            <a:r>
              <a:rPr dirty="0" sz="2000">
                <a:latin typeface="Cambria"/>
                <a:cs typeface="Cambria"/>
              </a:rPr>
              <a:t>n</a:t>
            </a:r>
            <a:r>
              <a:rPr dirty="0" sz="2000" spc="-60">
                <a:latin typeface="Cambria"/>
                <a:cs typeface="Cambria"/>
              </a:rPr>
              <a:t> </a:t>
            </a:r>
            <a:r>
              <a:rPr dirty="0" sz="2000" spc="-10">
                <a:latin typeface="Cambria"/>
                <a:cs typeface="Cambria"/>
              </a:rPr>
              <a:t>A</a:t>
            </a:r>
            <a:r>
              <a:rPr dirty="0" sz="2000" spc="-30">
                <a:latin typeface="Cambria"/>
                <a:cs typeface="Cambria"/>
              </a:rPr>
              <a:t>r</a:t>
            </a:r>
            <a:r>
              <a:rPr dirty="0" sz="2000" spc="-5">
                <a:latin typeface="Cambria"/>
                <a:cs typeface="Cambria"/>
              </a:rPr>
              <a:t>ou</a:t>
            </a:r>
            <a:r>
              <a:rPr dirty="0" sz="2000">
                <a:latin typeface="Cambria"/>
                <a:cs typeface="Cambria"/>
              </a:rPr>
              <a:t>nd</a:t>
            </a:r>
            <a:r>
              <a:rPr dirty="0" sz="2000" spc="-70">
                <a:latin typeface="Cambria"/>
                <a:cs typeface="Cambria"/>
              </a:rPr>
              <a:t> </a:t>
            </a:r>
            <a:r>
              <a:rPr dirty="0" sz="2000">
                <a:latin typeface="Cambria"/>
                <a:cs typeface="Cambria"/>
              </a:rPr>
              <a:t>ti</a:t>
            </a:r>
            <a:r>
              <a:rPr dirty="0" sz="2000" spc="-5">
                <a:latin typeface="Cambria"/>
                <a:cs typeface="Cambria"/>
              </a:rPr>
              <a:t>m</a:t>
            </a:r>
            <a:r>
              <a:rPr dirty="0" sz="2000">
                <a:latin typeface="Cambria"/>
                <a:cs typeface="Cambria"/>
              </a:rPr>
              <a:t>e:</a:t>
            </a:r>
            <a:r>
              <a:rPr dirty="0" sz="2000" spc="-70">
                <a:latin typeface="Cambria"/>
                <a:cs typeface="Cambria"/>
              </a:rPr>
              <a:t> </a:t>
            </a:r>
            <a:r>
              <a:rPr dirty="0" sz="2000" spc="-5">
                <a:latin typeface="Cambria"/>
                <a:cs typeface="Cambria"/>
              </a:rPr>
              <a:t>(</a:t>
            </a:r>
            <a:r>
              <a:rPr dirty="0" sz="2000" spc="-10">
                <a:latin typeface="Cambria"/>
                <a:cs typeface="Cambria"/>
              </a:rPr>
              <a:t>10+21</a:t>
            </a:r>
            <a:r>
              <a:rPr dirty="0" sz="2000" spc="10">
                <a:latin typeface="Cambria"/>
                <a:cs typeface="Cambria"/>
              </a:rPr>
              <a:t>+</a:t>
            </a:r>
            <a:r>
              <a:rPr dirty="0" sz="2000" spc="-10">
                <a:latin typeface="Cambria"/>
                <a:cs typeface="Cambria"/>
              </a:rPr>
              <a:t>13+9</a:t>
            </a:r>
            <a:r>
              <a:rPr dirty="0" sz="2000" spc="-5">
                <a:latin typeface="Cambria"/>
                <a:cs typeface="Cambria"/>
              </a:rPr>
              <a:t>)/</a:t>
            </a:r>
            <a:r>
              <a:rPr dirty="0" sz="2000">
                <a:latin typeface="Cambria"/>
                <a:cs typeface="Cambria"/>
              </a:rPr>
              <a:t>4</a:t>
            </a:r>
            <a:r>
              <a:rPr dirty="0" sz="2000" spc="50">
                <a:latin typeface="Cambria"/>
                <a:cs typeface="Cambria"/>
              </a:rPr>
              <a:t> </a:t>
            </a:r>
            <a:r>
              <a:rPr dirty="0" sz="2000" spc="-30">
                <a:latin typeface="Cambria"/>
                <a:cs typeface="Cambria"/>
              </a:rPr>
              <a:t>=</a:t>
            </a:r>
            <a:r>
              <a:rPr dirty="0" sz="2000" spc="-10">
                <a:latin typeface="Cambria"/>
                <a:cs typeface="Cambria"/>
              </a:rPr>
              <a:t>1</a:t>
            </a:r>
            <a:r>
              <a:rPr dirty="0" sz="2000" spc="-30">
                <a:latin typeface="Cambria"/>
                <a:cs typeface="Cambria"/>
              </a:rPr>
              <a:t>3</a:t>
            </a:r>
            <a:r>
              <a:rPr dirty="0" sz="2000" spc="-15">
                <a:latin typeface="Cambria"/>
                <a:cs typeface="Cambria"/>
              </a:rPr>
              <a:t>.</a:t>
            </a:r>
            <a:r>
              <a:rPr dirty="0" sz="2000" spc="-10">
                <a:latin typeface="Cambria"/>
                <a:cs typeface="Cambria"/>
              </a:rPr>
              <a:t>2</a:t>
            </a:r>
            <a:r>
              <a:rPr dirty="0" sz="2000">
                <a:latin typeface="Cambria"/>
                <a:cs typeface="Cambria"/>
              </a:rPr>
              <a:t>5</a:t>
            </a:r>
            <a:endParaRPr sz="2000">
              <a:latin typeface="Cambria"/>
              <a:cs typeface="Cambri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060703" y="1595627"/>
          <a:ext cx="7905115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/>
                <a:gridCol w="918845"/>
                <a:gridCol w="831850"/>
                <a:gridCol w="671830"/>
                <a:gridCol w="949325"/>
                <a:gridCol w="1925954"/>
                <a:gridCol w="1845310"/>
              </a:tblGrid>
              <a:tr h="856487">
                <a:tc>
                  <a:txBody>
                    <a:bodyPr/>
                    <a:lstStyle/>
                    <a:p>
                      <a:pPr marL="67945" marR="793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500" spc="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</a:t>
                      </a:r>
                      <a:r>
                        <a:rPr dirty="0" sz="1500" spc="-3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oc</a:t>
                      </a:r>
                      <a:r>
                        <a:rPr dirty="0" sz="15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  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13779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5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Arrival </a:t>
                      </a:r>
                      <a:r>
                        <a:rPr dirty="0" sz="15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500" spc="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15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15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dirty="0" sz="1500" spc="-14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5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6675" marR="27432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u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st  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Time </a:t>
                      </a:r>
                      <a:r>
                        <a:rPr dirty="0" sz="1500" spc="-3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5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(BT)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6675" marR="762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500" spc="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15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15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1500" spc="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  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ty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8318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15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</a:t>
                      </a:r>
                      <a:r>
                        <a:rPr dirty="0" sz="1500" spc="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l</a:t>
                      </a:r>
                      <a:r>
                        <a:rPr dirty="0" sz="15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1500" spc="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  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on 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Time 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(CT)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2419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5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Tu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dirty="0" sz="1500" spc="-7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5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Ar</a:t>
                      </a:r>
                      <a:r>
                        <a:rPr dirty="0" sz="15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ou</a:t>
                      </a:r>
                      <a:r>
                        <a:rPr dirty="0" sz="15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</a:t>
                      </a:r>
                      <a:r>
                        <a:rPr dirty="0" sz="1500" spc="-7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15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  </a:t>
                      </a:r>
                      <a:r>
                        <a:rPr dirty="0" sz="1500" spc="-5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(TAT)</a:t>
                      </a:r>
                      <a:endParaRPr sz="15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1500" spc="-6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TAT=CT-AT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1428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500" spc="-8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</a:t>
                      </a:r>
                      <a:r>
                        <a:rPr dirty="0" sz="1500" spc="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15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1500" spc="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15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15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g</a:t>
                      </a:r>
                      <a:r>
                        <a:rPr dirty="0" sz="1500" spc="-3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15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me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</a:t>
                      </a:r>
                      <a:r>
                        <a:rPr dirty="0" sz="15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T)  </a:t>
                      </a:r>
                      <a:r>
                        <a:rPr dirty="0" sz="15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WT=</a:t>
                      </a:r>
                      <a:r>
                        <a:rPr dirty="0" sz="1500" spc="-5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TAT-BT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P0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0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10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5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10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10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0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P1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1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6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4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22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21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15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971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P2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3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2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2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16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13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11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P3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5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4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0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 spc="-5">
                          <a:latin typeface="Cambria"/>
                          <a:cs typeface="Cambria"/>
                        </a:rPr>
                        <a:t>14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9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500">
                          <a:latin typeface="Cambria"/>
                          <a:cs typeface="Cambria"/>
                        </a:rPr>
                        <a:t>5</a:t>
                      </a:r>
                      <a:endParaRPr sz="1500">
                        <a:latin typeface="Cambria"/>
                        <a:cs typeface="Cambria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1723644" y="5018532"/>
            <a:ext cx="4691380" cy="483234"/>
          </a:xfrm>
          <a:custGeom>
            <a:avLst/>
            <a:gdLst/>
            <a:ahLst/>
            <a:cxnLst/>
            <a:rect l="l" t="t" r="r" b="b"/>
            <a:pathLst>
              <a:path w="4691380" h="483235">
                <a:moveTo>
                  <a:pt x="4686300" y="483108"/>
                </a:moveTo>
                <a:lnTo>
                  <a:pt x="6096" y="483108"/>
                </a:lnTo>
                <a:lnTo>
                  <a:pt x="0" y="478536"/>
                </a:lnTo>
                <a:lnTo>
                  <a:pt x="0" y="6096"/>
                </a:lnTo>
                <a:lnTo>
                  <a:pt x="6096" y="0"/>
                </a:lnTo>
                <a:lnTo>
                  <a:pt x="4686300" y="0"/>
                </a:lnTo>
                <a:lnTo>
                  <a:pt x="4690872" y="6096"/>
                </a:lnTo>
                <a:lnTo>
                  <a:pt x="4690872" y="13715"/>
                </a:lnTo>
                <a:lnTo>
                  <a:pt x="25908" y="13715"/>
                </a:lnTo>
                <a:lnTo>
                  <a:pt x="13716" y="25907"/>
                </a:lnTo>
                <a:lnTo>
                  <a:pt x="25908" y="25907"/>
                </a:lnTo>
                <a:lnTo>
                  <a:pt x="25908" y="457200"/>
                </a:lnTo>
                <a:lnTo>
                  <a:pt x="13716" y="457200"/>
                </a:lnTo>
                <a:lnTo>
                  <a:pt x="25908" y="470916"/>
                </a:lnTo>
                <a:lnTo>
                  <a:pt x="4690872" y="470916"/>
                </a:lnTo>
                <a:lnTo>
                  <a:pt x="4690872" y="478536"/>
                </a:lnTo>
                <a:lnTo>
                  <a:pt x="4686300" y="483108"/>
                </a:lnTo>
                <a:close/>
              </a:path>
              <a:path w="4691380" h="483235">
                <a:moveTo>
                  <a:pt x="25908" y="25907"/>
                </a:moveTo>
                <a:lnTo>
                  <a:pt x="13716" y="25907"/>
                </a:lnTo>
                <a:lnTo>
                  <a:pt x="25908" y="13715"/>
                </a:lnTo>
                <a:lnTo>
                  <a:pt x="25908" y="25907"/>
                </a:lnTo>
                <a:close/>
              </a:path>
              <a:path w="4691380" h="483235">
                <a:moveTo>
                  <a:pt x="4664964" y="25907"/>
                </a:moveTo>
                <a:lnTo>
                  <a:pt x="25908" y="25907"/>
                </a:lnTo>
                <a:lnTo>
                  <a:pt x="25908" y="13715"/>
                </a:lnTo>
                <a:lnTo>
                  <a:pt x="4664964" y="13715"/>
                </a:lnTo>
                <a:lnTo>
                  <a:pt x="4664964" y="25907"/>
                </a:lnTo>
                <a:close/>
              </a:path>
              <a:path w="4691380" h="483235">
                <a:moveTo>
                  <a:pt x="4664964" y="470916"/>
                </a:moveTo>
                <a:lnTo>
                  <a:pt x="4664964" y="13715"/>
                </a:lnTo>
                <a:lnTo>
                  <a:pt x="4678680" y="25907"/>
                </a:lnTo>
                <a:lnTo>
                  <a:pt x="4690872" y="25907"/>
                </a:lnTo>
                <a:lnTo>
                  <a:pt x="4690872" y="457200"/>
                </a:lnTo>
                <a:lnTo>
                  <a:pt x="4678680" y="457200"/>
                </a:lnTo>
                <a:lnTo>
                  <a:pt x="4664964" y="470916"/>
                </a:lnTo>
                <a:close/>
              </a:path>
              <a:path w="4691380" h="483235">
                <a:moveTo>
                  <a:pt x="4690872" y="25907"/>
                </a:moveTo>
                <a:lnTo>
                  <a:pt x="4678680" y="25907"/>
                </a:lnTo>
                <a:lnTo>
                  <a:pt x="4664964" y="13715"/>
                </a:lnTo>
                <a:lnTo>
                  <a:pt x="4690872" y="13715"/>
                </a:lnTo>
                <a:lnTo>
                  <a:pt x="4690872" y="25907"/>
                </a:lnTo>
                <a:close/>
              </a:path>
              <a:path w="4691380" h="483235">
                <a:moveTo>
                  <a:pt x="25908" y="470916"/>
                </a:moveTo>
                <a:lnTo>
                  <a:pt x="13716" y="457200"/>
                </a:lnTo>
                <a:lnTo>
                  <a:pt x="25908" y="457200"/>
                </a:lnTo>
                <a:lnTo>
                  <a:pt x="25908" y="470916"/>
                </a:lnTo>
                <a:close/>
              </a:path>
              <a:path w="4691380" h="483235">
                <a:moveTo>
                  <a:pt x="4664964" y="470916"/>
                </a:moveTo>
                <a:lnTo>
                  <a:pt x="25908" y="470916"/>
                </a:lnTo>
                <a:lnTo>
                  <a:pt x="25908" y="457200"/>
                </a:lnTo>
                <a:lnTo>
                  <a:pt x="4664964" y="457200"/>
                </a:lnTo>
                <a:lnTo>
                  <a:pt x="4664964" y="470916"/>
                </a:lnTo>
                <a:close/>
              </a:path>
              <a:path w="4691380" h="483235">
                <a:moveTo>
                  <a:pt x="4690872" y="470916"/>
                </a:moveTo>
                <a:lnTo>
                  <a:pt x="4664964" y="470916"/>
                </a:lnTo>
                <a:lnTo>
                  <a:pt x="4678680" y="457200"/>
                </a:lnTo>
                <a:lnTo>
                  <a:pt x="4690872" y="457200"/>
                </a:lnTo>
                <a:lnTo>
                  <a:pt x="4690872" y="470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685288" y="5094732"/>
            <a:ext cx="365760" cy="30226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746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95"/>
              </a:spcBef>
            </a:pPr>
            <a:r>
              <a:rPr dirty="0" sz="1350" spc="-5">
                <a:latin typeface="Arial MT"/>
                <a:cs typeface="Arial MT"/>
              </a:rPr>
              <a:t>P</a:t>
            </a:r>
            <a:r>
              <a:rPr dirty="0" baseline="-15432" sz="1350" spc="-7">
                <a:latin typeface="Arial MT"/>
                <a:cs typeface="Arial MT"/>
              </a:rPr>
              <a:t>0</a:t>
            </a:r>
            <a:endParaRPr baseline="-15432" sz="13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89832" y="5084064"/>
            <a:ext cx="365760" cy="30226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6830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290"/>
              </a:spcBef>
            </a:pPr>
            <a:r>
              <a:rPr dirty="0" sz="1350" spc="-5">
                <a:latin typeface="Arial MT"/>
                <a:cs typeface="Arial MT"/>
              </a:rPr>
              <a:t>P</a:t>
            </a:r>
            <a:r>
              <a:rPr dirty="0" baseline="-15432" sz="1350" spc="-7">
                <a:latin typeface="Arial MT"/>
                <a:cs typeface="Arial MT"/>
              </a:rPr>
              <a:t>3</a:t>
            </a:r>
            <a:endParaRPr baseline="-15432" sz="135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20767" y="5064252"/>
            <a:ext cx="398145" cy="300355"/>
          </a:xfrm>
          <a:custGeom>
            <a:avLst/>
            <a:gdLst/>
            <a:ahLst/>
            <a:cxnLst/>
            <a:rect l="l" t="t" r="r" b="b"/>
            <a:pathLst>
              <a:path w="398145" h="300354">
                <a:moveTo>
                  <a:pt x="397764" y="300228"/>
                </a:moveTo>
                <a:lnTo>
                  <a:pt x="0" y="300228"/>
                </a:lnTo>
                <a:lnTo>
                  <a:pt x="0" y="0"/>
                </a:lnTo>
                <a:lnTo>
                  <a:pt x="397764" y="0"/>
                </a:lnTo>
                <a:lnTo>
                  <a:pt x="397764" y="30022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620767" y="5088154"/>
            <a:ext cx="3962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Arial MT"/>
                <a:cs typeface="Arial MT"/>
              </a:rPr>
              <a:t>P2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731264" y="5010911"/>
            <a:ext cx="3296920" cy="611505"/>
            <a:chOff x="1731264" y="5010911"/>
            <a:chExt cx="3296920" cy="611505"/>
          </a:xfrm>
        </p:grpSpPr>
        <p:sp>
          <p:nvSpPr>
            <p:cNvPr id="20" name="object 20"/>
            <p:cNvSpPr/>
            <p:nvPr/>
          </p:nvSpPr>
          <p:spPr>
            <a:xfrm>
              <a:off x="1731264" y="5468124"/>
              <a:ext cx="3296920" cy="154305"/>
            </a:xfrm>
            <a:custGeom>
              <a:avLst/>
              <a:gdLst/>
              <a:ahLst/>
              <a:cxnLst/>
              <a:rect l="l" t="t" r="r" b="b"/>
              <a:pathLst>
                <a:path w="3296920" h="154304">
                  <a:moveTo>
                    <a:pt x="9144" y="38100"/>
                  </a:moveTo>
                  <a:lnTo>
                    <a:pt x="0" y="38100"/>
                  </a:lnTo>
                  <a:lnTo>
                    <a:pt x="0" y="140208"/>
                  </a:lnTo>
                  <a:lnTo>
                    <a:pt x="9144" y="140208"/>
                  </a:lnTo>
                  <a:lnTo>
                    <a:pt x="9144" y="38100"/>
                  </a:lnTo>
                  <a:close/>
                </a:path>
                <a:path w="3296920" h="154304">
                  <a:moveTo>
                    <a:pt x="3296412" y="0"/>
                  </a:moveTo>
                  <a:lnTo>
                    <a:pt x="3287268" y="0"/>
                  </a:lnTo>
                  <a:lnTo>
                    <a:pt x="3287268" y="153911"/>
                  </a:lnTo>
                  <a:lnTo>
                    <a:pt x="3296412" y="153911"/>
                  </a:lnTo>
                  <a:lnTo>
                    <a:pt x="3296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5888" y="5010911"/>
              <a:ext cx="109727" cy="5577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712464" y="5032247"/>
              <a:ext cx="26034" cy="457200"/>
            </a:xfrm>
            <a:custGeom>
              <a:avLst/>
              <a:gdLst/>
              <a:ahLst/>
              <a:cxnLst/>
              <a:rect l="l" t="t" r="r" b="b"/>
              <a:pathLst>
                <a:path w="26035" h="457200">
                  <a:moveTo>
                    <a:pt x="25908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457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6551" y="5029199"/>
              <a:ext cx="118872" cy="55778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720084" y="5050548"/>
              <a:ext cx="765175" cy="571500"/>
            </a:xfrm>
            <a:custGeom>
              <a:avLst/>
              <a:gdLst/>
              <a:ahLst/>
              <a:cxnLst/>
              <a:rect l="l" t="t" r="r" b="b"/>
              <a:pathLst>
                <a:path w="765175" h="571500">
                  <a:moveTo>
                    <a:pt x="9144" y="437375"/>
                  </a:moveTo>
                  <a:lnTo>
                    <a:pt x="0" y="437375"/>
                  </a:lnTo>
                  <a:lnTo>
                    <a:pt x="0" y="560832"/>
                  </a:lnTo>
                  <a:lnTo>
                    <a:pt x="9144" y="560832"/>
                  </a:lnTo>
                  <a:lnTo>
                    <a:pt x="9144" y="437375"/>
                  </a:lnTo>
                  <a:close/>
                </a:path>
                <a:path w="765175" h="571500">
                  <a:moveTo>
                    <a:pt x="765048" y="0"/>
                  </a:moveTo>
                  <a:lnTo>
                    <a:pt x="739140" y="0"/>
                  </a:lnTo>
                  <a:lnTo>
                    <a:pt x="739140" y="457200"/>
                  </a:lnTo>
                  <a:lnTo>
                    <a:pt x="745223" y="457200"/>
                  </a:lnTo>
                  <a:lnTo>
                    <a:pt x="745223" y="571487"/>
                  </a:lnTo>
                  <a:lnTo>
                    <a:pt x="754380" y="571487"/>
                  </a:lnTo>
                  <a:lnTo>
                    <a:pt x="754380" y="457200"/>
                  </a:lnTo>
                  <a:lnTo>
                    <a:pt x="765048" y="457200"/>
                  </a:lnTo>
                  <a:lnTo>
                    <a:pt x="765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422903" y="5622035"/>
            <a:ext cx="469900" cy="29908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26670" rIns="0" bIns="0" rtlCol="0" vert="horz">
            <a:spAutoFit/>
          </a:bodyPr>
          <a:lstStyle/>
          <a:p>
            <a:pPr marL="136525">
              <a:lnSpc>
                <a:spcPct val="100000"/>
              </a:lnSpc>
              <a:spcBef>
                <a:spcPts val="210"/>
              </a:spcBef>
            </a:pPr>
            <a:r>
              <a:rPr dirty="0" sz="1350" spc="5">
                <a:latin typeface="Arial MT"/>
                <a:cs typeface="Arial MT"/>
              </a:rPr>
              <a:t>10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76344" y="5622035"/>
            <a:ext cx="365760" cy="30035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4318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40"/>
              </a:spcBef>
            </a:pPr>
            <a:r>
              <a:rPr dirty="0" sz="1350" spc="5">
                <a:latin typeface="Arial MT"/>
                <a:cs typeface="Arial MT"/>
              </a:rPr>
              <a:t>14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0035" y="5622035"/>
            <a:ext cx="378460" cy="30035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4000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dirty="0" sz="1350" spc="5">
                <a:latin typeface="Arial MT"/>
                <a:cs typeface="Arial MT"/>
              </a:rPr>
              <a:t>16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89532" y="5622035"/>
            <a:ext cx="281940" cy="28956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2476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95"/>
              </a:spcBef>
            </a:pPr>
            <a:r>
              <a:rPr dirty="0" sz="1350">
                <a:latin typeface="Arial MT"/>
                <a:cs typeface="Arial MT"/>
              </a:rPr>
              <a:t>0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74335" y="5001767"/>
            <a:ext cx="118871" cy="55778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5016995" y="5023116"/>
            <a:ext cx="1388745" cy="597535"/>
          </a:xfrm>
          <a:custGeom>
            <a:avLst/>
            <a:gdLst/>
            <a:ahLst/>
            <a:cxnLst/>
            <a:rect l="l" t="t" r="r" b="b"/>
            <a:pathLst>
              <a:path w="1388745" h="597535">
                <a:moveTo>
                  <a:pt x="25920" y="0"/>
                </a:moveTo>
                <a:lnTo>
                  <a:pt x="0" y="0"/>
                </a:lnTo>
                <a:lnTo>
                  <a:pt x="0" y="457200"/>
                </a:lnTo>
                <a:lnTo>
                  <a:pt x="25920" y="457200"/>
                </a:lnTo>
                <a:lnTo>
                  <a:pt x="25920" y="0"/>
                </a:lnTo>
                <a:close/>
              </a:path>
              <a:path w="1388745" h="597535">
                <a:moveTo>
                  <a:pt x="1388376" y="437388"/>
                </a:moveTo>
                <a:lnTo>
                  <a:pt x="1379232" y="437388"/>
                </a:lnTo>
                <a:lnTo>
                  <a:pt x="1379232" y="597408"/>
                </a:lnTo>
                <a:lnTo>
                  <a:pt x="1388376" y="597408"/>
                </a:lnTo>
                <a:lnTo>
                  <a:pt x="1388376" y="437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384292" y="5087111"/>
            <a:ext cx="396240" cy="30226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746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295"/>
              </a:spcBef>
            </a:pPr>
            <a:r>
              <a:rPr dirty="0" sz="1350" spc="-5">
                <a:latin typeface="Arial MT"/>
                <a:cs typeface="Arial MT"/>
              </a:rPr>
              <a:t>P1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213347" y="5622035"/>
            <a:ext cx="378460" cy="30035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55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dirty="0" sz="1350" spc="5">
                <a:latin typeface="Arial MT"/>
                <a:cs typeface="Arial MT"/>
              </a:rPr>
              <a:t>22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6710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Example-2</a:t>
            </a:r>
            <a:r>
              <a:rPr dirty="0" u="none" spc="-85"/>
              <a:t> </a:t>
            </a:r>
            <a:r>
              <a:rPr dirty="0" u="none"/>
              <a:t>:</a:t>
            </a:r>
            <a:r>
              <a:rPr dirty="0" u="none" spc="-85"/>
              <a:t> </a:t>
            </a:r>
            <a:r>
              <a:rPr dirty="0" u="none"/>
              <a:t>Solution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586230"/>
            <a:ext cx="73342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000" spc="-10"/>
              <a:t>Non</a:t>
            </a:r>
            <a:r>
              <a:rPr dirty="0" u="none" sz="4000" spc="-15"/>
              <a:t> Preemptive</a:t>
            </a:r>
            <a:r>
              <a:rPr dirty="0" u="none" sz="4000" spc="-60"/>
              <a:t> </a:t>
            </a:r>
            <a:r>
              <a:rPr dirty="0" u="none" sz="4000" spc="-10"/>
              <a:t>Priority</a:t>
            </a:r>
            <a:r>
              <a:rPr dirty="0" u="none" sz="4000"/>
              <a:t> </a:t>
            </a:r>
            <a:r>
              <a:rPr dirty="0" u="none" sz="4000" spc="-20"/>
              <a:t>Scheduling</a:t>
            </a:r>
            <a:endParaRPr sz="40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60823"/>
            <a:ext cx="8475345" cy="3241675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4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Advantages:</a:t>
            </a:r>
            <a:endParaRPr sz="2400">
              <a:latin typeface="Calibri"/>
              <a:cs typeface="Calibri"/>
            </a:endParaRPr>
          </a:p>
          <a:p>
            <a:pPr lvl="1" marL="756285" marR="351155" indent="-287020">
              <a:lnSpc>
                <a:spcPct val="113999"/>
              </a:lnSpc>
              <a:spcBef>
                <a:spcPts val="38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>
                <a:latin typeface="Calibri"/>
                <a:cs typeface="Calibri"/>
              </a:rPr>
              <a:t>Priority </a:t>
            </a:r>
            <a:r>
              <a:rPr dirty="0" sz="2000">
                <a:latin typeface="Calibri"/>
                <a:cs typeface="Calibri"/>
              </a:rPr>
              <a:t>is </a:t>
            </a:r>
            <a:r>
              <a:rPr dirty="0" sz="2000" spc="-20">
                <a:latin typeface="Calibri"/>
                <a:cs typeface="Calibri"/>
              </a:rPr>
              <a:t>considered </a:t>
            </a:r>
            <a:r>
              <a:rPr dirty="0" sz="2000" spc="-5">
                <a:latin typeface="Calibri"/>
                <a:cs typeface="Calibri"/>
              </a:rPr>
              <a:t>so </a:t>
            </a:r>
            <a:r>
              <a:rPr dirty="0" sz="2000" spc="-5" b="1">
                <a:latin typeface="Calibri"/>
                <a:cs typeface="Calibri"/>
              </a:rPr>
              <a:t>critical processes can </a:t>
            </a:r>
            <a:r>
              <a:rPr dirty="0" sz="2000" spc="-20" b="1">
                <a:latin typeface="Calibri"/>
                <a:cs typeface="Calibri"/>
              </a:rPr>
              <a:t>get </a:t>
            </a:r>
            <a:r>
              <a:rPr dirty="0" sz="2000" spc="-25" b="1">
                <a:latin typeface="Calibri"/>
                <a:cs typeface="Calibri"/>
              </a:rPr>
              <a:t>even </a:t>
            </a:r>
            <a:r>
              <a:rPr dirty="0" sz="2000" spc="-20" b="1">
                <a:latin typeface="Calibri"/>
                <a:cs typeface="Calibri"/>
              </a:rPr>
              <a:t>better </a:t>
            </a:r>
            <a:r>
              <a:rPr dirty="0" sz="2000" spc="-5" b="1">
                <a:latin typeface="Calibri"/>
                <a:cs typeface="Calibri"/>
              </a:rPr>
              <a:t>response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time</a:t>
            </a:r>
            <a:r>
              <a:rPr dirty="0" sz="2000" spc="-5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2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Disadvantages:</a:t>
            </a:r>
            <a:endParaRPr sz="2400">
              <a:latin typeface="Calibri"/>
              <a:cs typeface="Calibri"/>
            </a:endParaRPr>
          </a:p>
          <a:p>
            <a:pPr lvl="1" marL="756285" marR="403860" indent="-287020">
              <a:lnSpc>
                <a:spcPct val="112500"/>
              </a:lnSpc>
              <a:spcBef>
                <a:spcPts val="6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 b="1">
                <a:latin typeface="Calibri"/>
                <a:cs typeface="Calibri"/>
              </a:rPr>
              <a:t>Starvation </a:t>
            </a:r>
            <a:r>
              <a:rPr dirty="0" sz="2000" b="1">
                <a:latin typeface="Calibri"/>
                <a:cs typeface="Calibri"/>
              </a:rPr>
              <a:t>is possible </a:t>
            </a:r>
            <a:r>
              <a:rPr dirty="0" sz="2000" spc="-25" b="1">
                <a:latin typeface="Calibri"/>
                <a:cs typeface="Calibri"/>
              </a:rPr>
              <a:t>for </a:t>
            </a:r>
            <a:r>
              <a:rPr dirty="0" sz="2000" b="1">
                <a:latin typeface="Calibri"/>
                <a:cs typeface="Calibri"/>
              </a:rPr>
              <a:t>low </a:t>
            </a:r>
            <a:r>
              <a:rPr dirty="0" sz="2000" spc="-5" b="1">
                <a:latin typeface="Calibri"/>
                <a:cs typeface="Calibri"/>
              </a:rPr>
              <a:t>priority processes</a:t>
            </a:r>
            <a:r>
              <a:rPr dirty="0" sz="2000" spc="-5">
                <a:latin typeface="Calibri"/>
                <a:cs typeface="Calibri"/>
              </a:rPr>
              <a:t>. It can </a:t>
            </a:r>
            <a:r>
              <a:rPr dirty="0" sz="2000">
                <a:latin typeface="Calibri"/>
                <a:cs typeface="Calibri"/>
              </a:rPr>
              <a:t>be </a:t>
            </a:r>
            <a:r>
              <a:rPr dirty="0" sz="2000" spc="-25">
                <a:latin typeface="Calibri"/>
                <a:cs typeface="Calibri"/>
              </a:rPr>
              <a:t>overcome </a:t>
            </a:r>
            <a:r>
              <a:rPr dirty="0" sz="2000" spc="-10">
                <a:latin typeface="Calibri"/>
                <a:cs typeface="Calibri"/>
              </a:rPr>
              <a:t>by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technique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called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65">
                <a:latin typeface="Calibri"/>
                <a:cs typeface="Calibri"/>
              </a:rPr>
              <a:t>‘Aging’.</a:t>
            </a:r>
            <a:endParaRPr sz="2000">
              <a:latin typeface="Calibri"/>
              <a:cs typeface="Calibri"/>
            </a:endParaRPr>
          </a:p>
          <a:p>
            <a:pPr lvl="1" marL="756285" marR="5080" indent="-287020">
              <a:lnSpc>
                <a:spcPct val="113999"/>
              </a:lnSpc>
              <a:spcBef>
                <a:spcPts val="33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 b="1">
                <a:latin typeface="Calibri"/>
                <a:cs typeface="Calibri"/>
              </a:rPr>
              <a:t>Aging</a:t>
            </a:r>
            <a:r>
              <a:rPr dirty="0" sz="2000" spc="-5">
                <a:latin typeface="Calibri"/>
                <a:cs typeface="Calibri"/>
              </a:rPr>
              <a:t>: </a:t>
            </a:r>
            <a:r>
              <a:rPr dirty="0" sz="2000" spc="-20" b="1">
                <a:latin typeface="Calibri"/>
                <a:cs typeface="Calibri"/>
              </a:rPr>
              <a:t>gradually </a:t>
            </a:r>
            <a:r>
              <a:rPr dirty="0" sz="2000" spc="-5" b="1">
                <a:latin typeface="Calibri"/>
                <a:cs typeface="Calibri"/>
              </a:rPr>
              <a:t>increases </a:t>
            </a:r>
            <a:r>
              <a:rPr dirty="0" sz="2000" spc="5" b="1">
                <a:latin typeface="Calibri"/>
                <a:cs typeface="Calibri"/>
              </a:rPr>
              <a:t>the </a:t>
            </a:r>
            <a:r>
              <a:rPr dirty="0" sz="2000" spc="-5" b="1">
                <a:latin typeface="Calibri"/>
                <a:cs typeface="Calibri"/>
              </a:rPr>
              <a:t>priority </a:t>
            </a:r>
            <a:r>
              <a:rPr dirty="0" sz="2000" b="1">
                <a:latin typeface="Calibri"/>
                <a:cs typeface="Calibri"/>
              </a:rPr>
              <a:t>of </a:t>
            </a:r>
            <a:r>
              <a:rPr dirty="0" sz="2000" spc="-5" b="1">
                <a:latin typeface="Calibri"/>
                <a:cs typeface="Calibri"/>
              </a:rPr>
              <a:t>processes </a:t>
            </a:r>
            <a:r>
              <a:rPr dirty="0" sz="2000" spc="-5">
                <a:latin typeface="Calibri"/>
                <a:cs typeface="Calibri"/>
              </a:rPr>
              <a:t>that </a:t>
            </a:r>
            <a:r>
              <a:rPr dirty="0" sz="2000" spc="-20">
                <a:latin typeface="Calibri"/>
                <a:cs typeface="Calibri"/>
              </a:rPr>
              <a:t>wait </a:t>
            </a:r>
            <a:r>
              <a:rPr dirty="0" sz="2000">
                <a:latin typeface="Calibri"/>
                <a:cs typeface="Calibri"/>
              </a:rPr>
              <a:t>in the </a:t>
            </a:r>
            <a:r>
              <a:rPr dirty="0" sz="2000" spc="-40">
                <a:latin typeface="Calibri"/>
                <a:cs typeface="Calibri"/>
              </a:rPr>
              <a:t>system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47796" y="592425"/>
            <a:ext cx="63646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000" spc="-5"/>
              <a:t>Preemptive</a:t>
            </a:r>
            <a:r>
              <a:rPr dirty="0" u="none" sz="4000" spc="-75"/>
              <a:t> </a:t>
            </a:r>
            <a:r>
              <a:rPr dirty="0" u="none" sz="4000" spc="-10"/>
              <a:t>Priority</a:t>
            </a:r>
            <a:r>
              <a:rPr dirty="0" u="none" sz="4000" spc="-55"/>
              <a:t> </a:t>
            </a:r>
            <a:r>
              <a:rPr dirty="0" u="none" sz="4000" spc="-20"/>
              <a:t>Scheduling</a:t>
            </a:r>
            <a:endParaRPr sz="4000"/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7809" y="1631787"/>
            <a:ext cx="7273925" cy="857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42900">
              <a:lnSpc>
                <a:spcPct val="113700"/>
              </a:lnSpc>
              <a:spcBef>
                <a:spcPts val="100"/>
              </a:spcBef>
              <a:buFont typeface="Times New Roman"/>
              <a:buChar char="■"/>
              <a:tabLst>
                <a:tab pos="355600" algn="l"/>
              </a:tabLst>
            </a:pPr>
            <a:r>
              <a:rPr dirty="0" sz="2400" spc="-20">
                <a:latin typeface="Cambria"/>
                <a:cs typeface="Cambria"/>
              </a:rPr>
              <a:t>Now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30">
                <a:latin typeface="Cambria"/>
                <a:cs typeface="Cambria"/>
              </a:rPr>
              <a:t>we</a:t>
            </a:r>
            <a:r>
              <a:rPr dirty="0" sz="2400" spc="-5">
                <a:latin typeface="Cambria"/>
                <a:cs typeface="Cambria"/>
              </a:rPr>
              <a:t> add</a:t>
            </a:r>
            <a:r>
              <a:rPr dirty="0" sz="2400" spc="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concepts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varying</a:t>
            </a:r>
            <a:r>
              <a:rPr dirty="0" sz="2400" spc="-6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arrival</a:t>
            </a:r>
            <a:r>
              <a:rPr dirty="0" sz="2400" spc="-8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times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and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preemption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to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20">
                <a:latin typeface="Cambria"/>
                <a:cs typeface="Cambria"/>
              </a:rPr>
              <a:t> analysis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797045" y="3111988"/>
          <a:ext cx="7218680" cy="2353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255"/>
                <a:gridCol w="2385695"/>
                <a:gridCol w="1884679"/>
                <a:gridCol w="1416684"/>
              </a:tblGrid>
              <a:tr h="421703">
                <a:tc>
                  <a:txBody>
                    <a:bodyPr/>
                    <a:lstStyle/>
                    <a:p>
                      <a:pPr marL="31750">
                        <a:lnSpc>
                          <a:spcPts val="2760"/>
                        </a:lnSpc>
                      </a:pPr>
                      <a:r>
                        <a:rPr dirty="0" sz="2400" spc="-10">
                          <a:latin typeface="Cambria"/>
                          <a:cs typeface="Cambria"/>
                        </a:rPr>
                        <a:t>Process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00380">
                        <a:lnSpc>
                          <a:spcPts val="2760"/>
                        </a:lnSpc>
                      </a:pPr>
                      <a:r>
                        <a:rPr dirty="0" sz="2400" spc="-15" i="1">
                          <a:latin typeface="Cambria"/>
                          <a:cs typeface="Cambria"/>
                        </a:rPr>
                        <a:t>Arrival</a:t>
                      </a:r>
                      <a:r>
                        <a:rPr dirty="0" sz="2400" spc="-8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00">
                          <a:latin typeface="Cambria"/>
                          <a:cs typeface="Cambria"/>
                        </a:rPr>
                        <a:t>Time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2760"/>
                        </a:lnSpc>
                      </a:pPr>
                      <a:r>
                        <a:rPr dirty="0" sz="2400" spc="-5">
                          <a:latin typeface="Cambria"/>
                          <a:cs typeface="Cambria"/>
                        </a:rPr>
                        <a:t>Burst</a:t>
                      </a:r>
                      <a:r>
                        <a:rPr dirty="0" sz="2400" spc="-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00">
                          <a:latin typeface="Cambria"/>
                          <a:cs typeface="Cambria"/>
                        </a:rPr>
                        <a:t>Time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ts val="2760"/>
                        </a:lnSpc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Priority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508367">
                <a:tc>
                  <a:txBody>
                    <a:bodyPr/>
                    <a:lstStyle/>
                    <a:p>
                      <a:pPr algn="ctr" marR="9588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 spc="-5" i="1">
                          <a:latin typeface="Cambria"/>
                          <a:cs typeface="Cambria"/>
                        </a:rPr>
                        <a:t>P</a:t>
                      </a:r>
                      <a:r>
                        <a:rPr dirty="0" baseline="-17361" sz="2400" spc="-7" i="1">
                          <a:latin typeface="Cambria"/>
                          <a:cs typeface="Cambria"/>
                        </a:rPr>
                        <a:t>1</a:t>
                      </a:r>
                      <a:endParaRPr baseline="-17361" sz="2400">
                        <a:latin typeface="Cambria"/>
                        <a:cs typeface="Cambria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5372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0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8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3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48895"/>
                </a:tc>
              </a:tr>
              <a:tr h="489945">
                <a:tc>
                  <a:txBody>
                    <a:bodyPr/>
                    <a:lstStyle/>
                    <a:p>
                      <a:pPr algn="ctr" marR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 spc="-5" i="1">
                          <a:latin typeface="Cambria"/>
                          <a:cs typeface="Cambria"/>
                        </a:rPr>
                        <a:t>P</a:t>
                      </a:r>
                      <a:r>
                        <a:rPr dirty="0" baseline="-17361" sz="2400" spc="-7" i="1">
                          <a:latin typeface="Cambria"/>
                          <a:cs typeface="Cambria"/>
                        </a:rPr>
                        <a:t>2</a:t>
                      </a:r>
                      <a:endParaRPr baseline="-17361" sz="2400">
                        <a:latin typeface="Cambria"/>
                        <a:cs typeface="Cambria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algn="ctr" marR="5372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marL="4527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4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1750"/>
                </a:tc>
              </a:tr>
              <a:tr h="489947">
                <a:tc>
                  <a:txBody>
                    <a:bodyPr/>
                    <a:lstStyle/>
                    <a:p>
                      <a:pPr algn="ctr" marR="958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400" spc="-5" i="1">
                          <a:latin typeface="Cambria"/>
                          <a:cs typeface="Cambria"/>
                        </a:rPr>
                        <a:t>P</a:t>
                      </a:r>
                      <a:r>
                        <a:rPr dirty="0" baseline="-17361" sz="2400" spc="-7" i="1">
                          <a:latin typeface="Cambria"/>
                          <a:cs typeface="Cambria"/>
                        </a:rPr>
                        <a:t>3</a:t>
                      </a:r>
                      <a:endParaRPr baseline="-17361" sz="2400">
                        <a:latin typeface="Cambria"/>
                        <a:cs typeface="Cambria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 algn="ctr" marR="5372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2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9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5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0480"/>
                </a:tc>
              </a:tr>
              <a:tr h="443869">
                <a:tc>
                  <a:txBody>
                    <a:bodyPr/>
                    <a:lstStyle/>
                    <a:p>
                      <a:pPr algn="ctr" marR="958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 spc="-5" i="1">
                          <a:latin typeface="Cambria"/>
                          <a:cs typeface="Cambria"/>
                        </a:rPr>
                        <a:t>P</a:t>
                      </a:r>
                      <a:r>
                        <a:rPr dirty="0" baseline="-17361" sz="2400" spc="-7" i="1">
                          <a:latin typeface="Cambria"/>
                          <a:cs typeface="Cambria"/>
                        </a:rPr>
                        <a:t>4</a:t>
                      </a:r>
                      <a:endParaRPr baseline="-17361" sz="2400">
                        <a:latin typeface="Cambria"/>
                        <a:cs typeface="Cambria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algn="ctr" marR="5372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3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5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Cambria"/>
                          <a:cs typeface="Cambria"/>
                        </a:rPr>
                        <a:t>2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1750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65" y="659452"/>
            <a:ext cx="704088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200" spc="-5"/>
              <a:t>Example</a:t>
            </a:r>
            <a:r>
              <a:rPr dirty="0" u="none" sz="3200" spc="-45"/>
              <a:t> </a:t>
            </a:r>
            <a:r>
              <a:rPr dirty="0" u="none" sz="3200"/>
              <a:t>of</a:t>
            </a:r>
            <a:r>
              <a:rPr dirty="0" u="none" sz="3200" spc="-35"/>
              <a:t> </a:t>
            </a:r>
            <a:r>
              <a:rPr dirty="0" u="none" sz="3200" spc="-5"/>
              <a:t>Preemptive</a:t>
            </a:r>
            <a:r>
              <a:rPr dirty="0" u="none" sz="3200" spc="-10"/>
              <a:t> </a:t>
            </a:r>
            <a:r>
              <a:rPr dirty="0" u="none" sz="3200" spc="-5"/>
              <a:t>Priority</a:t>
            </a:r>
            <a:r>
              <a:rPr dirty="0" u="none" sz="3200" spc="-25"/>
              <a:t> </a:t>
            </a:r>
            <a:r>
              <a:rPr dirty="0" u="none" sz="3200" spc="-5"/>
              <a:t>Scheduling</a:t>
            </a:r>
            <a:endParaRPr sz="3200"/>
          </a:p>
        </p:txBody>
      </p:sp>
      <p:sp>
        <p:nvSpPr>
          <p:cNvPr id="13" name="object 13"/>
          <p:cNvSpPr txBox="1"/>
          <p:nvPr/>
        </p:nvSpPr>
        <p:spPr>
          <a:xfrm>
            <a:off x="764515" y="1488488"/>
            <a:ext cx="7857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Now </a:t>
            </a:r>
            <a:r>
              <a:rPr dirty="0" sz="1800" spc="-15">
                <a:latin typeface="Calibri"/>
                <a:cs typeface="Calibri"/>
              </a:rPr>
              <a:t>we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add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concepts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of</a:t>
            </a:r>
            <a:r>
              <a:rPr dirty="0" sz="1800" spc="-5">
                <a:latin typeface="Calibri"/>
                <a:cs typeface="Calibri"/>
              </a:rPr>
              <a:t> varying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arrival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times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and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preemption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-5">
                <a:latin typeface="Calibri"/>
                <a:cs typeface="Calibri"/>
              </a:rPr>
              <a:t> 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45444" y="2298942"/>
          <a:ext cx="7225030" cy="2099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620"/>
                <a:gridCol w="2736215"/>
                <a:gridCol w="1661160"/>
                <a:gridCol w="1652270"/>
                <a:gridCol w="915670"/>
              </a:tblGrid>
              <a:tr h="295683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41120">
                        <a:lnSpc>
                          <a:spcPts val="1710"/>
                        </a:lnSpc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710"/>
                        </a:lnSpc>
                      </a:pPr>
                      <a:r>
                        <a:rPr dirty="0" sz="1800" i="1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-5" i="1">
                          <a:latin typeface="Calibri"/>
                          <a:cs typeface="Calibri"/>
                        </a:rPr>
                        <a:t>rr</a:t>
                      </a:r>
                      <a:r>
                        <a:rPr dirty="0" sz="1800" i="1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5" i="1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800" spc="10" i="1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i="1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85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1484">
                        <a:lnSpc>
                          <a:spcPts val="1710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Bu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ts val="1710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Priority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78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844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8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6203" sz="1800" spc="-7" i="1">
                          <a:latin typeface="Calibri"/>
                          <a:cs typeface="Calibri"/>
                        </a:rPr>
                        <a:t>1</a:t>
                      </a:r>
                      <a:endParaRPr baseline="-16203" sz="1800">
                        <a:latin typeface="Calibri"/>
                        <a:cs typeface="Calibri"/>
                      </a:endParaRPr>
                    </a:p>
                  </a:txBody>
                  <a:tcPr marL="0" marR="0" marB="0" marT="9525"/>
                </a:tc>
                <a:tc>
                  <a:txBody>
                    <a:bodyPr/>
                    <a:lstStyle/>
                    <a:p>
                      <a:pPr marL="4648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9525"/>
                </a:tc>
                <a:tc>
                  <a:txBody>
                    <a:bodyPr/>
                    <a:lstStyle/>
                    <a:p>
                      <a:pPr algn="ctr" marL="1555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9525"/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9525"/>
                </a:tc>
              </a:tr>
              <a:tr h="36723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84480">
                        <a:lnSpc>
                          <a:spcPts val="2150"/>
                        </a:lnSpc>
                      </a:pPr>
                      <a:r>
                        <a:rPr dirty="0" sz="18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6203" sz="1800" spc="-7" i="1">
                          <a:latin typeface="Calibri"/>
                          <a:cs typeface="Calibri"/>
                        </a:rPr>
                        <a:t>2</a:t>
                      </a:r>
                      <a:endParaRPr baseline="-16203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64820">
                        <a:lnSpc>
                          <a:spcPts val="21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00330">
                        <a:lnSpc>
                          <a:spcPts val="21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200">
                        <a:lnSpc>
                          <a:spcPts val="21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673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84480">
                        <a:lnSpc>
                          <a:spcPts val="2150"/>
                        </a:lnSpc>
                      </a:pPr>
                      <a:r>
                        <a:rPr dirty="0" sz="18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6203" sz="1800" spc="-7" i="1">
                          <a:latin typeface="Calibri"/>
                          <a:cs typeface="Calibri"/>
                        </a:rPr>
                        <a:t>3</a:t>
                      </a:r>
                      <a:endParaRPr baseline="-16203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64820">
                        <a:lnSpc>
                          <a:spcPts val="21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1130">
                        <a:lnSpc>
                          <a:spcPts val="21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6364">
                        <a:lnSpc>
                          <a:spcPts val="21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6903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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84480">
                        <a:lnSpc>
                          <a:spcPts val="2150"/>
                        </a:lnSpc>
                      </a:pPr>
                      <a:r>
                        <a:rPr dirty="0" sz="1800" spc="-5" i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baseline="-16203" sz="1800" spc="-7" i="1">
                          <a:latin typeface="Calibri"/>
                          <a:cs typeface="Calibri"/>
                        </a:rPr>
                        <a:t>4</a:t>
                      </a:r>
                      <a:endParaRPr baseline="-16203" sz="1800">
                        <a:latin typeface="Calibri"/>
                        <a:cs typeface="Calibri"/>
                      </a:endParaRPr>
                    </a:p>
                    <a:p>
                      <a:pPr marL="11303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2000" spc="-20" b="1">
                          <a:latin typeface="Calibri"/>
                          <a:cs typeface="Calibri"/>
                        </a:rPr>
                        <a:t>Preemptive</a:t>
                      </a:r>
                      <a:r>
                        <a:rPr dirty="0" sz="2000" spc="38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0" b="1">
                          <a:latin typeface="Calibri"/>
                          <a:cs typeface="Calibri"/>
                        </a:rPr>
                        <a:t>Gantt</a:t>
                      </a:r>
                      <a:r>
                        <a:rPr dirty="0" sz="2000" spc="-7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 b="1">
                          <a:latin typeface="Calibri"/>
                          <a:cs typeface="Calibri"/>
                        </a:rPr>
                        <a:t>Chart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64820">
                        <a:lnSpc>
                          <a:spcPts val="21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5904">
                        <a:lnSpc>
                          <a:spcPts val="21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14984">
                        <a:lnSpc>
                          <a:spcPts val="21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64494" y="5415788"/>
            <a:ext cx="6050915" cy="1288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89230">
              <a:lnSpc>
                <a:spcPct val="100000"/>
              </a:lnSpc>
              <a:spcBef>
                <a:spcPts val="105"/>
              </a:spcBef>
              <a:tabLst>
                <a:tab pos="727075" algn="l"/>
                <a:tab pos="1696085" algn="l"/>
                <a:tab pos="2845435" algn="l"/>
                <a:tab pos="4030979" algn="l"/>
              </a:tabLst>
            </a:pPr>
            <a:r>
              <a:rPr dirty="0" baseline="1984" sz="2100">
                <a:solidFill>
                  <a:srgbClr val="FF0000"/>
                </a:solidFill>
                <a:latin typeface="Arial MT"/>
                <a:cs typeface="Arial MT"/>
              </a:rPr>
              <a:t>0	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1	</a:t>
            </a:r>
            <a:r>
              <a:rPr dirty="0" baseline="1984" sz="2100">
                <a:solidFill>
                  <a:srgbClr val="FF0000"/>
                </a:solidFill>
                <a:latin typeface="Arial MT"/>
                <a:cs typeface="Arial MT"/>
              </a:rPr>
              <a:t>5	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10	17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33500"/>
              </a:lnSpc>
            </a:pPr>
            <a:r>
              <a:rPr dirty="0" sz="2000" spc="-60">
                <a:latin typeface="Calibri"/>
                <a:cs typeface="Calibri"/>
              </a:rPr>
              <a:t>A</a:t>
            </a:r>
            <a:r>
              <a:rPr dirty="0" sz="2000" spc="-45">
                <a:latin typeface="Calibri"/>
                <a:cs typeface="Calibri"/>
              </a:rPr>
              <a:t>v</a:t>
            </a:r>
            <a:r>
              <a:rPr dirty="0" sz="2000" spc="-40">
                <a:latin typeface="Calibri"/>
                <a:cs typeface="Calibri"/>
              </a:rPr>
              <a:t>e</a:t>
            </a:r>
            <a:r>
              <a:rPr dirty="0" sz="2000" spc="-60">
                <a:latin typeface="Calibri"/>
                <a:cs typeface="Calibri"/>
              </a:rPr>
              <a:t>r</a:t>
            </a:r>
            <a:r>
              <a:rPr dirty="0" sz="2000" spc="-20">
                <a:latin typeface="Calibri"/>
                <a:cs typeface="Calibri"/>
              </a:rPr>
              <a:t>a</a:t>
            </a:r>
            <a:r>
              <a:rPr dirty="0" sz="2000" spc="-45">
                <a:latin typeface="Calibri"/>
                <a:cs typeface="Calibri"/>
              </a:rPr>
              <a:t>g</a:t>
            </a:r>
            <a:r>
              <a:rPr dirty="0" sz="2000">
                <a:latin typeface="Calibri"/>
                <a:cs typeface="Calibri"/>
              </a:rPr>
              <a:t>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55">
                <a:latin typeface="Calibri"/>
                <a:cs typeface="Calibri"/>
              </a:rPr>
              <a:t>T</a:t>
            </a:r>
            <a:r>
              <a:rPr dirty="0" sz="2000" spc="-35">
                <a:latin typeface="Calibri"/>
                <a:cs typeface="Calibri"/>
              </a:rPr>
              <a:t>u</a:t>
            </a:r>
            <a:r>
              <a:rPr dirty="0" sz="2000" spc="-40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60">
                <a:latin typeface="Calibri"/>
                <a:cs typeface="Calibri"/>
              </a:rPr>
              <a:t>r</a:t>
            </a:r>
            <a:r>
              <a:rPr dirty="0" sz="2000" spc="-15">
                <a:latin typeface="Calibri"/>
                <a:cs typeface="Calibri"/>
              </a:rPr>
              <a:t>oun</a:t>
            </a:r>
            <a:r>
              <a:rPr dirty="0" sz="2000">
                <a:latin typeface="Calibri"/>
                <a:cs typeface="Calibri"/>
              </a:rPr>
              <a:t>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</a:t>
            </a:r>
            <a:r>
              <a:rPr dirty="0" sz="2000">
                <a:latin typeface="Calibri"/>
                <a:cs typeface="Calibri"/>
              </a:rPr>
              <a:t>i</a:t>
            </a:r>
            <a:r>
              <a:rPr dirty="0" sz="2000" spc="-20">
                <a:latin typeface="Calibri"/>
                <a:cs typeface="Calibri"/>
              </a:rPr>
              <a:t>m</a:t>
            </a:r>
            <a:r>
              <a:rPr dirty="0" sz="2000">
                <a:latin typeface="Calibri"/>
                <a:cs typeface="Calibri"/>
              </a:rPr>
              <a:t>e=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5">
                <a:latin typeface="Calibri"/>
                <a:cs typeface="Calibri"/>
              </a:rPr>
              <a:t>17-0</a:t>
            </a:r>
            <a:r>
              <a:rPr dirty="0" sz="2000" spc="-10">
                <a:latin typeface="Calibri"/>
                <a:cs typeface="Calibri"/>
              </a:rPr>
              <a:t>)</a:t>
            </a:r>
            <a:r>
              <a:rPr dirty="0" sz="2000">
                <a:latin typeface="Calibri"/>
                <a:cs typeface="Calibri"/>
              </a:rPr>
              <a:t>+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5">
                <a:latin typeface="Calibri"/>
                <a:cs typeface="Calibri"/>
              </a:rPr>
              <a:t>5-1</a:t>
            </a:r>
            <a:r>
              <a:rPr dirty="0" sz="2000" spc="-10">
                <a:latin typeface="Calibri"/>
                <a:cs typeface="Calibri"/>
              </a:rPr>
              <a:t>)</a:t>
            </a:r>
            <a:r>
              <a:rPr dirty="0" sz="2000">
                <a:latin typeface="Calibri"/>
                <a:cs typeface="Calibri"/>
              </a:rPr>
              <a:t>+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5">
                <a:latin typeface="Calibri"/>
                <a:cs typeface="Calibri"/>
              </a:rPr>
              <a:t>26-2</a:t>
            </a:r>
            <a:r>
              <a:rPr dirty="0" sz="2000" spc="-10">
                <a:latin typeface="Calibri"/>
                <a:cs typeface="Calibri"/>
              </a:rPr>
              <a:t>)</a:t>
            </a:r>
            <a:r>
              <a:rPr dirty="0" sz="2000">
                <a:latin typeface="Calibri"/>
                <a:cs typeface="Calibri"/>
              </a:rPr>
              <a:t>+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5">
                <a:latin typeface="Calibri"/>
                <a:cs typeface="Calibri"/>
              </a:rPr>
              <a:t>10-</a:t>
            </a:r>
            <a:r>
              <a:rPr dirty="0" sz="2000" spc="-15">
                <a:latin typeface="Calibri"/>
                <a:cs typeface="Calibri"/>
              </a:rPr>
              <a:t>3</a:t>
            </a:r>
            <a:r>
              <a:rPr dirty="0" sz="2000" spc="10">
                <a:latin typeface="Calibri"/>
                <a:cs typeface="Calibri"/>
              </a:rPr>
              <a:t>)</a:t>
            </a:r>
            <a:r>
              <a:rPr dirty="0" sz="2000" spc="-20">
                <a:latin typeface="Calibri"/>
                <a:cs typeface="Calibri"/>
              </a:rPr>
              <a:t>=</a:t>
            </a:r>
            <a:r>
              <a:rPr dirty="0" sz="2000" spc="5">
                <a:latin typeface="Calibri"/>
                <a:cs typeface="Calibri"/>
              </a:rPr>
              <a:t>1</a:t>
            </a:r>
            <a:r>
              <a:rPr dirty="0" sz="2000">
                <a:latin typeface="Calibri"/>
                <a:cs typeface="Calibri"/>
              </a:rPr>
              <a:t>3  </a:t>
            </a:r>
            <a:r>
              <a:rPr dirty="0" sz="2000" spc="-30">
                <a:latin typeface="Calibri"/>
                <a:cs typeface="Calibri"/>
              </a:rPr>
              <a:t>Average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waiting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time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(17-8)+(4-4)+(24-9)+(7-5)=6.5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msec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875281" y="4749546"/>
          <a:ext cx="5545455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435"/>
                <a:gridCol w="956944"/>
                <a:gridCol w="1196340"/>
                <a:gridCol w="1205230"/>
                <a:gridCol w="1583054"/>
              </a:tblGrid>
              <a:tr h="527304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965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9271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933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9207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3664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49554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baseline="-17543" sz="1425" spc="-7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baseline="-17543" sz="1425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62855" y="4754879"/>
            <a:ext cx="109727" cy="63093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69864" y="4754879"/>
            <a:ext cx="109727" cy="63093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04872" y="4764023"/>
            <a:ext cx="118871" cy="64007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291856" y="5415788"/>
            <a:ext cx="2247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64991" y="4745735"/>
            <a:ext cx="109727" cy="630935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52" y="622868"/>
            <a:ext cx="67900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15"/>
              <a:t>Process</a:t>
            </a:r>
            <a:r>
              <a:rPr dirty="0" u="none" sz="3600" spc="-5"/>
              <a:t> </a:t>
            </a:r>
            <a:r>
              <a:rPr dirty="0" u="none" sz="3600" spc="-20"/>
              <a:t>operations-</a:t>
            </a:r>
            <a:r>
              <a:rPr dirty="0" u="none" sz="3600" spc="-60"/>
              <a:t> </a:t>
            </a:r>
            <a:r>
              <a:rPr dirty="0" u="none" sz="3600" spc="-15"/>
              <a:t>process</a:t>
            </a:r>
            <a:r>
              <a:rPr dirty="0" u="none" sz="3600" spc="-75"/>
              <a:t> </a:t>
            </a:r>
            <a:r>
              <a:rPr dirty="0" u="none" sz="3600" spc="-15"/>
              <a:t>creation</a:t>
            </a:r>
            <a:endParaRPr sz="3600"/>
          </a:p>
        </p:txBody>
      </p:sp>
      <p:grpSp>
        <p:nvGrpSpPr>
          <p:cNvPr id="13" name="object 13"/>
          <p:cNvGrpSpPr/>
          <p:nvPr/>
        </p:nvGrpSpPr>
        <p:grpSpPr>
          <a:xfrm>
            <a:off x="640079" y="2005583"/>
            <a:ext cx="8806180" cy="1990725"/>
            <a:chOff x="640079" y="2005583"/>
            <a:chExt cx="8806180" cy="199072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079" y="2011680"/>
              <a:ext cx="8805672" cy="19659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3855" y="2642616"/>
              <a:ext cx="7863839" cy="135331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9035" y="2010155"/>
              <a:ext cx="8742045" cy="1922145"/>
            </a:xfrm>
            <a:custGeom>
              <a:avLst/>
              <a:gdLst/>
              <a:ahLst/>
              <a:cxnLst/>
              <a:rect l="l" t="t" r="r" b="b"/>
              <a:pathLst>
                <a:path w="8742045" h="1922145">
                  <a:moveTo>
                    <a:pt x="8741664" y="1921763"/>
                  </a:moveTo>
                  <a:lnTo>
                    <a:pt x="0" y="1921763"/>
                  </a:lnTo>
                  <a:lnTo>
                    <a:pt x="0" y="0"/>
                  </a:lnTo>
                  <a:lnTo>
                    <a:pt x="8741664" y="0"/>
                  </a:lnTo>
                  <a:lnTo>
                    <a:pt x="8741664" y="1921763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4463" y="2005583"/>
              <a:ext cx="8750935" cy="1931035"/>
            </a:xfrm>
            <a:custGeom>
              <a:avLst/>
              <a:gdLst/>
              <a:ahLst/>
              <a:cxnLst/>
              <a:rect l="l" t="t" r="r" b="b"/>
              <a:pathLst>
                <a:path w="8750935" h="1931035">
                  <a:moveTo>
                    <a:pt x="8749284" y="1930908"/>
                  </a:moveTo>
                  <a:lnTo>
                    <a:pt x="3048" y="1930908"/>
                  </a:lnTo>
                  <a:lnTo>
                    <a:pt x="0" y="19293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49284" y="0"/>
                  </a:lnTo>
                  <a:lnTo>
                    <a:pt x="8750808" y="3048"/>
                  </a:lnTo>
                  <a:lnTo>
                    <a:pt x="875080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921764"/>
                  </a:lnTo>
                  <a:lnTo>
                    <a:pt x="4572" y="1921764"/>
                  </a:lnTo>
                  <a:lnTo>
                    <a:pt x="9144" y="1926336"/>
                  </a:lnTo>
                  <a:lnTo>
                    <a:pt x="8750808" y="1926336"/>
                  </a:lnTo>
                  <a:lnTo>
                    <a:pt x="8750808" y="1929384"/>
                  </a:lnTo>
                  <a:lnTo>
                    <a:pt x="8749284" y="1930908"/>
                  </a:lnTo>
                  <a:close/>
                </a:path>
                <a:path w="8750935" h="193103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50935" h="1931035">
                  <a:moveTo>
                    <a:pt x="874166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741664" y="4572"/>
                  </a:lnTo>
                  <a:lnTo>
                    <a:pt x="8741664" y="9144"/>
                  </a:lnTo>
                  <a:close/>
                </a:path>
                <a:path w="8750935" h="1931035">
                  <a:moveTo>
                    <a:pt x="8741664" y="1926336"/>
                  </a:moveTo>
                  <a:lnTo>
                    <a:pt x="8741664" y="4572"/>
                  </a:lnTo>
                  <a:lnTo>
                    <a:pt x="8746236" y="9144"/>
                  </a:lnTo>
                  <a:lnTo>
                    <a:pt x="8750808" y="9144"/>
                  </a:lnTo>
                  <a:lnTo>
                    <a:pt x="8750808" y="1921764"/>
                  </a:lnTo>
                  <a:lnTo>
                    <a:pt x="8746236" y="1921764"/>
                  </a:lnTo>
                  <a:lnTo>
                    <a:pt x="8741664" y="1926336"/>
                  </a:lnTo>
                  <a:close/>
                </a:path>
                <a:path w="8750935" h="1931035">
                  <a:moveTo>
                    <a:pt x="8750808" y="9144"/>
                  </a:moveTo>
                  <a:lnTo>
                    <a:pt x="8746236" y="9144"/>
                  </a:lnTo>
                  <a:lnTo>
                    <a:pt x="8741664" y="4572"/>
                  </a:lnTo>
                  <a:lnTo>
                    <a:pt x="8750808" y="4572"/>
                  </a:lnTo>
                  <a:lnTo>
                    <a:pt x="8750808" y="9144"/>
                  </a:lnTo>
                  <a:close/>
                </a:path>
                <a:path w="8750935" h="1931035">
                  <a:moveTo>
                    <a:pt x="9144" y="1926336"/>
                  </a:moveTo>
                  <a:lnTo>
                    <a:pt x="4572" y="1921764"/>
                  </a:lnTo>
                  <a:lnTo>
                    <a:pt x="9144" y="1921764"/>
                  </a:lnTo>
                  <a:lnTo>
                    <a:pt x="9144" y="1926336"/>
                  </a:lnTo>
                  <a:close/>
                </a:path>
                <a:path w="8750935" h="1931035">
                  <a:moveTo>
                    <a:pt x="8741664" y="1926336"/>
                  </a:moveTo>
                  <a:lnTo>
                    <a:pt x="9144" y="1926336"/>
                  </a:lnTo>
                  <a:lnTo>
                    <a:pt x="9144" y="1921764"/>
                  </a:lnTo>
                  <a:lnTo>
                    <a:pt x="8741664" y="1921764"/>
                  </a:lnTo>
                  <a:lnTo>
                    <a:pt x="8741664" y="1926336"/>
                  </a:lnTo>
                  <a:close/>
                </a:path>
                <a:path w="8750935" h="1931035">
                  <a:moveTo>
                    <a:pt x="8750808" y="1926336"/>
                  </a:moveTo>
                  <a:lnTo>
                    <a:pt x="8741664" y="1926336"/>
                  </a:lnTo>
                  <a:lnTo>
                    <a:pt x="8746236" y="1921764"/>
                  </a:lnTo>
                  <a:lnTo>
                    <a:pt x="8750808" y="1921764"/>
                  </a:lnTo>
                  <a:lnTo>
                    <a:pt x="8750808" y="1926336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334488" y="2709210"/>
            <a:ext cx="7327265" cy="1026794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240665" marR="5080" indent="-228600">
              <a:lnSpc>
                <a:spcPct val="8690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dirty="0" sz="2400" spc="-5">
                <a:latin typeface="Cambria"/>
                <a:cs typeface="Cambria"/>
              </a:rPr>
              <a:t>When </a:t>
            </a:r>
            <a:r>
              <a:rPr dirty="0" sz="2400" spc="5">
                <a:latin typeface="Cambria"/>
                <a:cs typeface="Cambria"/>
              </a:rPr>
              <a:t>OS </a:t>
            </a:r>
            <a:r>
              <a:rPr dirty="0" sz="2400">
                <a:latin typeface="Cambria"/>
                <a:cs typeface="Cambria"/>
              </a:rPr>
              <a:t>is </a:t>
            </a:r>
            <a:r>
              <a:rPr dirty="0" sz="2400" spc="-20">
                <a:latin typeface="Cambria"/>
                <a:cs typeface="Cambria"/>
              </a:rPr>
              <a:t>booted, </a:t>
            </a:r>
            <a:r>
              <a:rPr dirty="0" sz="2400" spc="-30">
                <a:latin typeface="Cambria"/>
                <a:cs typeface="Cambria"/>
              </a:rPr>
              <a:t>several </a:t>
            </a:r>
            <a:r>
              <a:rPr dirty="0" sz="2400" spc="-20">
                <a:latin typeface="Cambria"/>
                <a:cs typeface="Cambria"/>
              </a:rPr>
              <a:t>system process are created.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They </a:t>
            </a:r>
            <a:r>
              <a:rPr dirty="0" sz="2400" spc="-25">
                <a:latin typeface="Cambria"/>
                <a:cs typeface="Cambria"/>
              </a:rPr>
              <a:t>provide system </a:t>
            </a:r>
            <a:r>
              <a:rPr dirty="0" sz="2400">
                <a:latin typeface="Cambria"/>
                <a:cs typeface="Cambria"/>
              </a:rPr>
              <a:t>services. </a:t>
            </a:r>
            <a:r>
              <a:rPr dirty="0" sz="2400" spc="-10">
                <a:latin typeface="Cambria"/>
                <a:cs typeface="Cambria"/>
              </a:rPr>
              <a:t>They do </a:t>
            </a:r>
            <a:r>
              <a:rPr dirty="0" sz="2400" spc="-5">
                <a:latin typeface="Cambria"/>
                <a:cs typeface="Cambria"/>
              </a:rPr>
              <a:t>not </a:t>
            </a:r>
            <a:r>
              <a:rPr dirty="0" sz="2400">
                <a:latin typeface="Cambria"/>
                <a:cs typeface="Cambria"/>
              </a:rPr>
              <a:t>need </a:t>
            </a:r>
            <a:r>
              <a:rPr dirty="0" sz="2400" spc="-5">
                <a:latin typeface="Cambria"/>
                <a:cs typeface="Cambria"/>
              </a:rPr>
              <a:t>user 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interaction</a:t>
            </a:r>
            <a:r>
              <a:rPr dirty="0" sz="2400" spc="-7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it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just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30">
                <a:latin typeface="Cambria"/>
                <a:cs typeface="Cambria"/>
              </a:rPr>
              <a:t>execute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in</a:t>
            </a:r>
            <a:r>
              <a:rPr dirty="0" sz="2400" spc="-20">
                <a:latin typeface="Cambria"/>
                <a:cs typeface="Cambria"/>
              </a:rPr>
              <a:t> background.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5275" y="1444751"/>
            <a:ext cx="6204203" cy="11795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77202" y="1777995"/>
            <a:ext cx="2727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FFFFFF"/>
                </a:solidFill>
                <a:latin typeface="Cambria"/>
                <a:cs typeface="Cambria"/>
              </a:rPr>
              <a:t>System</a:t>
            </a:r>
            <a:r>
              <a:rPr dirty="0" sz="2400" spc="-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initialization: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0079" y="4110227"/>
            <a:ext cx="8806180" cy="2555875"/>
            <a:chOff x="640079" y="4110227"/>
            <a:chExt cx="8806180" cy="255587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79" y="4681728"/>
              <a:ext cx="8805672" cy="19659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3855" y="5312664"/>
              <a:ext cx="7662671" cy="13533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9035" y="4678680"/>
              <a:ext cx="8742045" cy="1923414"/>
            </a:xfrm>
            <a:custGeom>
              <a:avLst/>
              <a:gdLst/>
              <a:ahLst/>
              <a:cxnLst/>
              <a:rect l="l" t="t" r="r" b="b"/>
              <a:pathLst>
                <a:path w="8742045" h="1923415">
                  <a:moveTo>
                    <a:pt x="8741664" y="1923287"/>
                  </a:moveTo>
                  <a:lnTo>
                    <a:pt x="0" y="1923287"/>
                  </a:lnTo>
                  <a:lnTo>
                    <a:pt x="0" y="0"/>
                  </a:lnTo>
                  <a:lnTo>
                    <a:pt x="8741664" y="0"/>
                  </a:lnTo>
                  <a:lnTo>
                    <a:pt x="8741664" y="1923287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5275" y="4110227"/>
              <a:ext cx="6204203" cy="118414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4464" y="4674108"/>
              <a:ext cx="8752840" cy="1934210"/>
            </a:xfrm>
            <a:custGeom>
              <a:avLst/>
              <a:gdLst/>
              <a:ahLst/>
              <a:cxnLst/>
              <a:rect l="l" t="t" r="r" b="b"/>
              <a:pathLst>
                <a:path w="8752840" h="1934209">
                  <a:moveTo>
                    <a:pt x="8749284" y="1933956"/>
                  </a:moveTo>
                  <a:lnTo>
                    <a:pt x="3048" y="1933956"/>
                  </a:lnTo>
                  <a:lnTo>
                    <a:pt x="0" y="1930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49284" y="0"/>
                  </a:lnTo>
                  <a:lnTo>
                    <a:pt x="8752332" y="3048"/>
                  </a:lnTo>
                  <a:lnTo>
                    <a:pt x="8752332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924812"/>
                  </a:lnTo>
                  <a:lnTo>
                    <a:pt x="4572" y="1924812"/>
                  </a:lnTo>
                  <a:lnTo>
                    <a:pt x="9144" y="1929384"/>
                  </a:lnTo>
                  <a:lnTo>
                    <a:pt x="8752332" y="1929384"/>
                  </a:lnTo>
                  <a:lnTo>
                    <a:pt x="8752332" y="1930908"/>
                  </a:lnTo>
                  <a:lnTo>
                    <a:pt x="8749284" y="1933956"/>
                  </a:lnTo>
                  <a:close/>
                </a:path>
                <a:path w="8752840" h="193420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52840" h="1934209">
                  <a:moveTo>
                    <a:pt x="8743188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743188" y="4572"/>
                  </a:lnTo>
                  <a:lnTo>
                    <a:pt x="8743188" y="9144"/>
                  </a:lnTo>
                  <a:close/>
                </a:path>
                <a:path w="8752840" h="1934209">
                  <a:moveTo>
                    <a:pt x="8743188" y="1929384"/>
                  </a:moveTo>
                  <a:lnTo>
                    <a:pt x="8743188" y="4572"/>
                  </a:lnTo>
                  <a:lnTo>
                    <a:pt x="8747760" y="9144"/>
                  </a:lnTo>
                  <a:lnTo>
                    <a:pt x="8752332" y="9144"/>
                  </a:lnTo>
                  <a:lnTo>
                    <a:pt x="8752332" y="1924812"/>
                  </a:lnTo>
                  <a:lnTo>
                    <a:pt x="8747760" y="1924812"/>
                  </a:lnTo>
                  <a:lnTo>
                    <a:pt x="8743188" y="1929384"/>
                  </a:lnTo>
                  <a:close/>
                </a:path>
                <a:path w="8752840" h="1934209">
                  <a:moveTo>
                    <a:pt x="8752332" y="9144"/>
                  </a:moveTo>
                  <a:lnTo>
                    <a:pt x="8747760" y="9144"/>
                  </a:lnTo>
                  <a:lnTo>
                    <a:pt x="8743188" y="4572"/>
                  </a:lnTo>
                  <a:lnTo>
                    <a:pt x="8752332" y="4572"/>
                  </a:lnTo>
                  <a:lnTo>
                    <a:pt x="8752332" y="9144"/>
                  </a:lnTo>
                  <a:close/>
                </a:path>
                <a:path w="8752840" h="1934209">
                  <a:moveTo>
                    <a:pt x="9144" y="1929384"/>
                  </a:moveTo>
                  <a:lnTo>
                    <a:pt x="4572" y="1924812"/>
                  </a:lnTo>
                  <a:lnTo>
                    <a:pt x="9144" y="1924812"/>
                  </a:lnTo>
                  <a:lnTo>
                    <a:pt x="9144" y="1929384"/>
                  </a:lnTo>
                  <a:close/>
                </a:path>
                <a:path w="8752840" h="1934209">
                  <a:moveTo>
                    <a:pt x="8743188" y="1929384"/>
                  </a:moveTo>
                  <a:lnTo>
                    <a:pt x="9144" y="1929384"/>
                  </a:lnTo>
                  <a:lnTo>
                    <a:pt x="9144" y="1924812"/>
                  </a:lnTo>
                  <a:lnTo>
                    <a:pt x="8743188" y="1924812"/>
                  </a:lnTo>
                  <a:lnTo>
                    <a:pt x="8743188" y="1929384"/>
                  </a:lnTo>
                  <a:close/>
                </a:path>
                <a:path w="8752840" h="1934209">
                  <a:moveTo>
                    <a:pt x="8752332" y="1929384"/>
                  </a:moveTo>
                  <a:lnTo>
                    <a:pt x="8743188" y="1929384"/>
                  </a:lnTo>
                  <a:lnTo>
                    <a:pt x="8747760" y="1924812"/>
                  </a:lnTo>
                  <a:lnTo>
                    <a:pt x="8752332" y="1924812"/>
                  </a:lnTo>
                  <a:lnTo>
                    <a:pt x="8752332" y="192938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34488" y="4286487"/>
            <a:ext cx="7197725" cy="213804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55244" marR="2162175">
              <a:lnSpc>
                <a:spcPts val="2540"/>
              </a:lnSpc>
              <a:spcBef>
                <a:spcPts val="465"/>
              </a:spcBef>
            </a:pP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Execution</a:t>
            </a:r>
            <a:r>
              <a:rPr dirty="0" sz="2400" spc="-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400" spc="-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process</a:t>
            </a:r>
            <a:r>
              <a:rPr dirty="0" sz="240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creation</a:t>
            </a:r>
            <a:r>
              <a:rPr dirty="0" sz="2400" spc="-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system </a:t>
            </a:r>
            <a:r>
              <a:rPr dirty="0" sz="2400" spc="-50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call: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Cambria"/>
              <a:cs typeface="Cambria"/>
            </a:endParaRPr>
          </a:p>
          <a:p>
            <a:pPr algn="just" marL="240665" marR="5080" indent="-228600">
              <a:lnSpc>
                <a:spcPct val="88100"/>
              </a:lnSpc>
              <a:buChar char="•"/>
              <a:tabLst>
                <a:tab pos="241300" algn="l"/>
              </a:tabLst>
            </a:pPr>
            <a:r>
              <a:rPr dirty="0" sz="2400">
                <a:latin typeface="Cambria"/>
                <a:cs typeface="Cambria"/>
              </a:rPr>
              <a:t>A </a:t>
            </a:r>
            <a:r>
              <a:rPr dirty="0" sz="2400" spc="-5">
                <a:latin typeface="Cambria"/>
                <a:cs typeface="Cambria"/>
              </a:rPr>
              <a:t>running </a:t>
            </a:r>
            <a:r>
              <a:rPr dirty="0" sz="2400" spc="-20">
                <a:latin typeface="Cambria"/>
                <a:cs typeface="Cambria"/>
              </a:rPr>
              <a:t>process </a:t>
            </a:r>
            <a:r>
              <a:rPr dirty="0" sz="2400" spc="-5">
                <a:latin typeface="Cambria"/>
                <a:cs typeface="Cambria"/>
              </a:rPr>
              <a:t>can </a:t>
            </a:r>
            <a:r>
              <a:rPr dirty="0" sz="2400" spc="-10">
                <a:latin typeface="Cambria"/>
                <a:cs typeface="Cambria"/>
              </a:rPr>
              <a:t>issue </a:t>
            </a:r>
            <a:r>
              <a:rPr dirty="0" sz="2400" spc="-20">
                <a:latin typeface="Cambria"/>
                <a:cs typeface="Cambria"/>
              </a:rPr>
              <a:t>system </a:t>
            </a:r>
            <a:r>
              <a:rPr dirty="0" sz="2400">
                <a:latin typeface="Cambria"/>
                <a:cs typeface="Cambria"/>
              </a:rPr>
              <a:t>call </a:t>
            </a:r>
            <a:r>
              <a:rPr dirty="0" sz="2400" spc="-25">
                <a:latin typeface="Cambria"/>
                <a:cs typeface="Cambria"/>
              </a:rPr>
              <a:t>to </a:t>
            </a:r>
            <a:r>
              <a:rPr dirty="0" sz="2400" spc="-20">
                <a:latin typeface="Cambria"/>
                <a:cs typeface="Cambria"/>
              </a:rPr>
              <a:t>create </a:t>
            </a:r>
            <a:r>
              <a:rPr dirty="0" sz="2400">
                <a:latin typeface="Cambria"/>
                <a:cs typeface="Cambria"/>
              </a:rPr>
              <a:t>new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process. </a:t>
            </a:r>
            <a:r>
              <a:rPr dirty="0" sz="2400">
                <a:latin typeface="Cambria"/>
                <a:cs typeface="Cambria"/>
              </a:rPr>
              <a:t>i.e. in Unix </a:t>
            </a:r>
            <a:r>
              <a:rPr dirty="0" sz="2400" spc="-25">
                <a:latin typeface="Cambria"/>
                <a:cs typeface="Cambria"/>
              </a:rPr>
              <a:t>system </a:t>
            </a:r>
            <a:r>
              <a:rPr dirty="0" sz="2400" spc="-5">
                <a:latin typeface="Cambria"/>
                <a:cs typeface="Cambria"/>
              </a:rPr>
              <a:t>call name </a:t>
            </a:r>
            <a:r>
              <a:rPr dirty="0" sz="2400" spc="-25">
                <a:latin typeface="Cambria"/>
                <a:cs typeface="Cambria"/>
              </a:rPr>
              <a:t>“fork” </a:t>
            </a:r>
            <a:r>
              <a:rPr dirty="0" sz="2400">
                <a:latin typeface="Cambria"/>
                <a:cs typeface="Cambria"/>
              </a:rPr>
              <a:t>is </a:t>
            </a:r>
            <a:r>
              <a:rPr dirty="0" sz="2400" spc="-5">
                <a:latin typeface="Cambria"/>
                <a:cs typeface="Cambria"/>
              </a:rPr>
              <a:t>used </a:t>
            </a:r>
            <a:r>
              <a:rPr dirty="0" sz="2400" spc="-25">
                <a:latin typeface="Cambria"/>
                <a:cs typeface="Cambria"/>
              </a:rPr>
              <a:t>to </a:t>
            </a:r>
            <a:r>
              <a:rPr dirty="0" sz="2400" spc="-20">
                <a:latin typeface="Cambria"/>
                <a:cs typeface="Cambria"/>
              </a:rPr>
              <a:t> create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new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  <a:tabLst>
                <a:tab pos="8775065" algn="l"/>
              </a:tabLst>
            </a:pPr>
            <a:r>
              <a:rPr dirty="0" spc="-10"/>
              <a:t>Example-2	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551432" y="2430779"/>
            <a:ext cx="6108700" cy="2184400"/>
            <a:chOff x="1551432" y="2430779"/>
            <a:chExt cx="6108700" cy="21844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7528" y="2436875"/>
              <a:ext cx="6096000" cy="21717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81527" y="2430779"/>
              <a:ext cx="3048000" cy="2184400"/>
            </a:xfrm>
            <a:custGeom>
              <a:avLst/>
              <a:gdLst/>
              <a:ahLst/>
              <a:cxnLst/>
              <a:rect l="l" t="t" r="r" b="b"/>
              <a:pathLst>
                <a:path w="3048000" h="2184400">
                  <a:moveTo>
                    <a:pt x="0" y="0"/>
                  </a:moveTo>
                  <a:lnTo>
                    <a:pt x="0" y="2183892"/>
                  </a:lnTo>
                </a:path>
                <a:path w="3048000" h="2184400">
                  <a:moveTo>
                    <a:pt x="1524000" y="0"/>
                  </a:moveTo>
                  <a:lnTo>
                    <a:pt x="1524000" y="2183892"/>
                  </a:lnTo>
                </a:path>
                <a:path w="3048000" h="2184400">
                  <a:moveTo>
                    <a:pt x="3048000" y="0"/>
                  </a:moveTo>
                  <a:lnTo>
                    <a:pt x="3048000" y="2183892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51432" y="3115056"/>
              <a:ext cx="6108700" cy="0"/>
            </a:xfrm>
            <a:custGeom>
              <a:avLst/>
              <a:gdLst/>
              <a:ahLst/>
              <a:cxnLst/>
              <a:rect l="l" t="t" r="r" b="b"/>
              <a:pathLst>
                <a:path w="6108700" h="0">
                  <a:moveTo>
                    <a:pt x="0" y="0"/>
                  </a:moveTo>
                  <a:lnTo>
                    <a:pt x="6108191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51432" y="2430779"/>
              <a:ext cx="6108700" cy="2184400"/>
            </a:xfrm>
            <a:custGeom>
              <a:avLst/>
              <a:gdLst/>
              <a:ahLst/>
              <a:cxnLst/>
              <a:rect l="l" t="t" r="r" b="b"/>
              <a:pathLst>
                <a:path w="6108700" h="2184400">
                  <a:moveTo>
                    <a:pt x="0" y="1057655"/>
                  </a:moveTo>
                  <a:lnTo>
                    <a:pt x="6108191" y="1057655"/>
                  </a:lnTo>
                </a:path>
                <a:path w="6108700" h="2184400">
                  <a:moveTo>
                    <a:pt x="0" y="1431036"/>
                  </a:moveTo>
                  <a:lnTo>
                    <a:pt x="6108191" y="1431036"/>
                  </a:lnTo>
                </a:path>
                <a:path w="6108700" h="2184400">
                  <a:moveTo>
                    <a:pt x="0" y="1804416"/>
                  </a:moveTo>
                  <a:lnTo>
                    <a:pt x="6108191" y="1804416"/>
                  </a:lnTo>
                </a:path>
                <a:path w="6108700" h="2184400">
                  <a:moveTo>
                    <a:pt x="6095" y="0"/>
                  </a:moveTo>
                  <a:lnTo>
                    <a:pt x="6095" y="2183892"/>
                  </a:lnTo>
                </a:path>
                <a:path w="6108700" h="2184400">
                  <a:moveTo>
                    <a:pt x="6102096" y="0"/>
                  </a:moveTo>
                  <a:lnTo>
                    <a:pt x="6102096" y="2183892"/>
                  </a:lnTo>
                </a:path>
                <a:path w="6108700" h="2184400">
                  <a:moveTo>
                    <a:pt x="0" y="6095"/>
                  </a:moveTo>
                  <a:lnTo>
                    <a:pt x="6108191" y="6095"/>
                  </a:lnTo>
                </a:path>
                <a:path w="6108700" h="2184400">
                  <a:moveTo>
                    <a:pt x="0" y="2177795"/>
                  </a:moveTo>
                  <a:lnTo>
                    <a:pt x="6108191" y="2177795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613393" y="2442408"/>
            <a:ext cx="9239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 b="1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000" spc="-20" b="1">
                <a:solidFill>
                  <a:srgbClr val="FFFFFF"/>
                </a:solidFill>
                <a:latin typeface="Cambria"/>
                <a:cs typeface="Cambria"/>
              </a:rPr>
              <a:t>oc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ss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185467" y="2424140"/>
            <a:ext cx="8077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Priority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13393" y="3051164"/>
            <a:ext cx="311785" cy="1522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22700"/>
              </a:lnSpc>
              <a:spcBef>
                <a:spcPts val="105"/>
              </a:spcBef>
            </a:pPr>
            <a:r>
              <a:rPr dirty="0" sz="2000">
                <a:latin typeface="Cambria"/>
                <a:cs typeface="Cambria"/>
              </a:rPr>
              <a:t>P0  P1  P2  P3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37459" y="2442408"/>
            <a:ext cx="2837815" cy="2131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36065" algn="l"/>
              </a:tabLst>
            </a:pP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000" spc="10" b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dirty="0" sz="2000" spc="-1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sz="2000" spc="5" b="1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dirty="0" sz="2000" spc="-5" b="1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st</a:t>
            </a:r>
            <a:r>
              <a:rPr dirty="0" sz="2000" spc="-1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dirty="0" sz="2000" spc="10" b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1536065" algn="l"/>
              </a:tabLst>
            </a:pPr>
            <a:r>
              <a:rPr dirty="0" sz="2000" spc="-25" b="1">
                <a:solidFill>
                  <a:srgbClr val="FFFFFF"/>
                </a:solidFill>
                <a:latin typeface="Cambria"/>
                <a:cs typeface="Cambria"/>
              </a:rPr>
              <a:t>time(AT)	</a:t>
            </a:r>
            <a:r>
              <a:rPr dirty="0" sz="2000" spc="-10" b="1">
                <a:solidFill>
                  <a:srgbClr val="FFFFFF"/>
                </a:solidFill>
                <a:latin typeface="Cambria"/>
                <a:cs typeface="Cambria"/>
              </a:rPr>
              <a:t>(BT)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537335" algn="l"/>
              </a:tabLst>
            </a:pPr>
            <a:r>
              <a:rPr dirty="0" sz="2000">
                <a:latin typeface="Cambria"/>
                <a:cs typeface="Cambria"/>
              </a:rPr>
              <a:t>0	</a:t>
            </a:r>
            <a:r>
              <a:rPr dirty="0" sz="2000" spc="-15">
                <a:latin typeface="Cambria"/>
                <a:cs typeface="Cambria"/>
              </a:rPr>
              <a:t>10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1537335" algn="l"/>
              </a:tabLst>
            </a:pPr>
            <a:r>
              <a:rPr dirty="0" sz="2000">
                <a:latin typeface="Cambria"/>
                <a:cs typeface="Cambria"/>
              </a:rPr>
              <a:t>1	6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537335" algn="l"/>
              </a:tabLst>
            </a:pPr>
            <a:r>
              <a:rPr dirty="0" sz="2000">
                <a:latin typeface="Cambria"/>
                <a:cs typeface="Cambria"/>
              </a:rPr>
              <a:t>3	2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537335" algn="l"/>
              </a:tabLst>
            </a:pPr>
            <a:r>
              <a:rPr dirty="0" sz="2000">
                <a:latin typeface="Cambria"/>
                <a:cs typeface="Cambria"/>
              </a:rPr>
              <a:t>5	4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85467" y="3034512"/>
            <a:ext cx="154940" cy="151892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00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00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00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77694" y="532952"/>
            <a:ext cx="439674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Example-2</a:t>
            </a:r>
            <a:r>
              <a:rPr dirty="0" u="none" spc="-150"/>
              <a:t> </a:t>
            </a:r>
            <a:r>
              <a:rPr dirty="0" u="none"/>
              <a:t>Solution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41572" y="3990831"/>
            <a:ext cx="5558790" cy="876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10">
                <a:latin typeface="Cambria"/>
                <a:cs typeface="Cambria"/>
              </a:rPr>
              <a:t>A</a:t>
            </a:r>
            <a:r>
              <a:rPr dirty="0" sz="2000" spc="-70">
                <a:latin typeface="Cambria"/>
                <a:cs typeface="Cambria"/>
              </a:rPr>
              <a:t>v</a:t>
            </a:r>
            <a:r>
              <a:rPr dirty="0" sz="2000" spc="-40">
                <a:latin typeface="Cambria"/>
                <a:cs typeface="Cambria"/>
              </a:rPr>
              <a:t>e</a:t>
            </a:r>
            <a:r>
              <a:rPr dirty="0" sz="2000" spc="-50">
                <a:latin typeface="Cambria"/>
                <a:cs typeface="Cambria"/>
              </a:rPr>
              <a:t>r</a:t>
            </a:r>
            <a:r>
              <a:rPr dirty="0" sz="2000" spc="-20">
                <a:latin typeface="Cambria"/>
                <a:cs typeface="Cambria"/>
              </a:rPr>
              <a:t>a</a:t>
            </a:r>
            <a:r>
              <a:rPr dirty="0" sz="2000" spc="-30">
                <a:latin typeface="Cambria"/>
                <a:cs typeface="Cambria"/>
              </a:rPr>
              <a:t>g</a:t>
            </a:r>
            <a:r>
              <a:rPr dirty="0" sz="2000">
                <a:latin typeface="Cambria"/>
                <a:cs typeface="Cambria"/>
              </a:rPr>
              <a:t>e</a:t>
            </a:r>
            <a:r>
              <a:rPr dirty="0" sz="2000" spc="-60">
                <a:latin typeface="Cambria"/>
                <a:cs typeface="Cambria"/>
              </a:rPr>
              <a:t> </a:t>
            </a:r>
            <a:r>
              <a:rPr dirty="0" sz="2000" spc="-50">
                <a:latin typeface="Cambria"/>
                <a:cs typeface="Cambria"/>
              </a:rPr>
              <a:t>w</a:t>
            </a:r>
            <a:r>
              <a:rPr dirty="0" sz="2000">
                <a:latin typeface="Cambria"/>
                <a:cs typeface="Cambria"/>
              </a:rPr>
              <a:t>ait</a:t>
            </a:r>
            <a:r>
              <a:rPr dirty="0" sz="2000" spc="-20">
                <a:latin typeface="Cambria"/>
                <a:cs typeface="Cambria"/>
              </a:rPr>
              <a:t>in</a:t>
            </a:r>
            <a:r>
              <a:rPr dirty="0" sz="2000">
                <a:latin typeface="Cambria"/>
                <a:cs typeface="Cambria"/>
              </a:rPr>
              <a:t>g</a:t>
            </a:r>
            <a:r>
              <a:rPr dirty="0" sz="2000" spc="-70">
                <a:latin typeface="Cambria"/>
                <a:cs typeface="Cambria"/>
              </a:rPr>
              <a:t> </a:t>
            </a:r>
            <a:r>
              <a:rPr dirty="0" sz="2000">
                <a:latin typeface="Cambria"/>
                <a:cs typeface="Cambria"/>
              </a:rPr>
              <a:t>t</a:t>
            </a:r>
            <a:r>
              <a:rPr dirty="0" sz="2000" spc="-20">
                <a:latin typeface="Cambria"/>
                <a:cs typeface="Cambria"/>
              </a:rPr>
              <a:t>i</a:t>
            </a:r>
            <a:r>
              <a:rPr dirty="0" sz="2000" spc="15">
                <a:latin typeface="Cambria"/>
                <a:cs typeface="Cambria"/>
              </a:rPr>
              <a:t>m</a:t>
            </a:r>
            <a:r>
              <a:rPr dirty="0" sz="2000" spc="-20">
                <a:latin typeface="Cambria"/>
                <a:cs typeface="Cambria"/>
              </a:rPr>
              <a:t>e</a:t>
            </a:r>
            <a:r>
              <a:rPr dirty="0" sz="2000" spc="-5">
                <a:latin typeface="Cambria"/>
                <a:cs typeface="Cambria"/>
              </a:rPr>
              <a:t>(</a:t>
            </a:r>
            <a:r>
              <a:rPr dirty="0" sz="2000" spc="-10">
                <a:latin typeface="Cambria"/>
                <a:cs typeface="Cambria"/>
              </a:rPr>
              <a:t>12+6+</a:t>
            </a:r>
            <a:r>
              <a:rPr dirty="0" sz="2000" spc="10">
                <a:latin typeface="Cambria"/>
                <a:cs typeface="Cambria"/>
              </a:rPr>
              <a:t>0</a:t>
            </a:r>
            <a:r>
              <a:rPr dirty="0" sz="2000" spc="-10">
                <a:latin typeface="Cambria"/>
                <a:cs typeface="Cambria"/>
              </a:rPr>
              <a:t>+0</a:t>
            </a:r>
            <a:r>
              <a:rPr dirty="0" sz="2000" spc="-5">
                <a:latin typeface="Cambria"/>
                <a:cs typeface="Cambria"/>
              </a:rPr>
              <a:t>)/</a:t>
            </a:r>
            <a:r>
              <a:rPr dirty="0" sz="2000" spc="-10">
                <a:latin typeface="Cambria"/>
                <a:cs typeface="Cambria"/>
              </a:rPr>
              <a:t>4</a:t>
            </a:r>
            <a:r>
              <a:rPr dirty="0" sz="2000">
                <a:latin typeface="Cambria"/>
                <a:cs typeface="Cambria"/>
              </a:rPr>
              <a:t>=</a:t>
            </a:r>
            <a:r>
              <a:rPr dirty="0" sz="2000" spc="-10">
                <a:latin typeface="Cambria"/>
                <a:cs typeface="Cambria"/>
              </a:rPr>
              <a:t> </a:t>
            </a:r>
            <a:r>
              <a:rPr dirty="0" sz="2000" spc="-10">
                <a:latin typeface="Cambria"/>
                <a:cs typeface="Cambria"/>
              </a:rPr>
              <a:t>4</a:t>
            </a:r>
            <a:r>
              <a:rPr dirty="0" sz="2000" spc="-15">
                <a:latin typeface="Cambria"/>
                <a:cs typeface="Cambria"/>
              </a:rPr>
              <a:t>.</a:t>
            </a:r>
            <a:r>
              <a:rPr dirty="0" sz="2000">
                <a:latin typeface="Cambria"/>
                <a:cs typeface="Cambria"/>
              </a:rPr>
              <a:t>5</a:t>
            </a:r>
            <a:r>
              <a:rPr dirty="0" sz="2000" spc="10">
                <a:latin typeface="Cambria"/>
                <a:cs typeface="Cambria"/>
              </a:rPr>
              <a:t> </a:t>
            </a:r>
            <a:r>
              <a:rPr dirty="0" sz="2000" spc="-5">
                <a:latin typeface="Cambria"/>
                <a:cs typeface="Cambria"/>
              </a:rPr>
              <a:t>m</a:t>
            </a:r>
            <a:r>
              <a:rPr dirty="0" sz="2000">
                <a:latin typeface="Cambria"/>
                <a:cs typeface="Cambria"/>
              </a:rPr>
              <a:t>s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dirty="0" sz="2000" spc="-45">
                <a:latin typeface="Cambria"/>
                <a:cs typeface="Cambria"/>
              </a:rPr>
              <a:t>Average</a:t>
            </a:r>
            <a:r>
              <a:rPr dirty="0" sz="2000" spc="-65">
                <a:latin typeface="Cambria"/>
                <a:cs typeface="Cambria"/>
              </a:rPr>
              <a:t> </a:t>
            </a:r>
            <a:r>
              <a:rPr dirty="0" sz="2000" spc="-25">
                <a:latin typeface="Cambria"/>
                <a:cs typeface="Cambria"/>
              </a:rPr>
              <a:t>Turn</a:t>
            </a:r>
            <a:r>
              <a:rPr dirty="0" sz="2000" spc="-65">
                <a:latin typeface="Cambria"/>
                <a:cs typeface="Cambria"/>
              </a:rPr>
              <a:t> </a:t>
            </a:r>
            <a:r>
              <a:rPr dirty="0" sz="2000" spc="-10">
                <a:latin typeface="Cambria"/>
                <a:cs typeface="Cambria"/>
              </a:rPr>
              <a:t>Around</a:t>
            </a:r>
            <a:r>
              <a:rPr dirty="0" sz="2000" spc="-75">
                <a:latin typeface="Cambria"/>
                <a:cs typeface="Cambria"/>
              </a:rPr>
              <a:t> </a:t>
            </a:r>
            <a:r>
              <a:rPr dirty="0" sz="2000" spc="-5">
                <a:latin typeface="Cambria"/>
                <a:cs typeface="Cambria"/>
              </a:rPr>
              <a:t>time:</a:t>
            </a:r>
            <a:r>
              <a:rPr dirty="0" sz="2000" spc="-75">
                <a:latin typeface="Cambria"/>
                <a:cs typeface="Cambria"/>
              </a:rPr>
              <a:t> </a:t>
            </a:r>
            <a:r>
              <a:rPr dirty="0" sz="2000" spc="-5">
                <a:latin typeface="Cambria"/>
                <a:cs typeface="Cambria"/>
              </a:rPr>
              <a:t>(22+12+2+4)/4</a:t>
            </a:r>
            <a:r>
              <a:rPr dirty="0" sz="2000" spc="30">
                <a:latin typeface="Cambria"/>
                <a:cs typeface="Cambria"/>
              </a:rPr>
              <a:t> </a:t>
            </a:r>
            <a:r>
              <a:rPr dirty="0" sz="2000" spc="-5">
                <a:latin typeface="Cambria"/>
                <a:cs typeface="Cambria"/>
              </a:rPr>
              <a:t>=10</a:t>
            </a:r>
            <a:r>
              <a:rPr dirty="0" sz="2000" spc="25">
                <a:latin typeface="Cambria"/>
                <a:cs typeface="Cambria"/>
              </a:rPr>
              <a:t> </a:t>
            </a:r>
            <a:r>
              <a:rPr dirty="0" sz="2000">
                <a:latin typeface="Cambria"/>
                <a:cs typeface="Cambria"/>
              </a:rPr>
              <a:t>ms</a:t>
            </a:r>
            <a:endParaRPr sz="2000">
              <a:latin typeface="Cambria"/>
              <a:cs typeface="Cambria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91183" y="1549908"/>
          <a:ext cx="7905115" cy="230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/>
                <a:gridCol w="918845"/>
                <a:gridCol w="831850"/>
                <a:gridCol w="671830"/>
                <a:gridCol w="949325"/>
                <a:gridCol w="1925954"/>
                <a:gridCol w="1845310"/>
              </a:tblGrid>
              <a:tr h="273705">
                <a:tc>
                  <a:txBody>
                    <a:bodyPr/>
                    <a:lstStyle/>
                    <a:p>
                      <a:pPr marL="68580">
                        <a:lnSpc>
                          <a:spcPts val="1880"/>
                        </a:lnSpc>
                        <a:spcBef>
                          <a:spcPts val="175"/>
                        </a:spcBef>
                      </a:pP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Proce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80"/>
                        </a:lnSpc>
                        <a:spcBef>
                          <a:spcPts val="175"/>
                        </a:spcBef>
                      </a:pP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Arrival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80"/>
                        </a:lnSpc>
                        <a:spcBef>
                          <a:spcPts val="17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Burst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80"/>
                        </a:lnSpc>
                        <a:spcBef>
                          <a:spcPts val="17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Prior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80"/>
                        </a:lnSpc>
                        <a:spcBef>
                          <a:spcPts val="17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Complet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80"/>
                        </a:lnSpc>
                        <a:spcBef>
                          <a:spcPts val="175"/>
                        </a:spcBef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Turn</a:t>
                      </a:r>
                      <a:r>
                        <a:rPr dirty="0" sz="1600" spc="-4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6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Around</a:t>
                      </a:r>
                      <a:r>
                        <a:rPr dirty="0" sz="1600" spc="-3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Time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80"/>
                        </a:lnSpc>
                        <a:spcBef>
                          <a:spcPts val="175"/>
                        </a:spcBef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Waiting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4F80BC"/>
                    </a:solidFill>
                  </a:tcPr>
                </a:tc>
              </a:tr>
              <a:tr h="243812">
                <a:tc>
                  <a:txBody>
                    <a:bodyPr/>
                    <a:lstStyle/>
                    <a:p>
                      <a:pPr marL="68580">
                        <a:lnSpc>
                          <a:spcPts val="1820"/>
                        </a:lnSpc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ss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20"/>
                        </a:lnSpc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time(AT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20"/>
                        </a:lnSpc>
                      </a:pP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Time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20"/>
                        </a:lnSpc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ity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20"/>
                        </a:lnSpc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ion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20"/>
                        </a:lnSpc>
                      </a:pPr>
                      <a:r>
                        <a:rPr dirty="0" sz="1600" spc="-6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(TAT)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20"/>
                        </a:lnSpc>
                      </a:pP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Time(WT)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</a:tr>
              <a:tr h="2438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2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20"/>
                        </a:lnSpc>
                      </a:pP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(BT)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20"/>
                        </a:lnSpc>
                      </a:pP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Time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20"/>
                        </a:lnSpc>
                      </a:pPr>
                      <a:r>
                        <a:rPr dirty="0" sz="1600" spc="-7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TAT=CT-AT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20"/>
                        </a:lnSpc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</a:t>
                      </a: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dirty="0" sz="1600" spc="-7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600" spc="-6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1600" spc="-5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1600" spc="-6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1600" spc="-6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1600" spc="-5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0BC"/>
                    </a:solidFill>
                  </a:tcPr>
                </a:tc>
              </a:tr>
              <a:tr h="2826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dirty="0" sz="16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(CT)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600" spc="-5">
                          <a:latin typeface="Cambria"/>
                          <a:cs typeface="Cambria"/>
                        </a:rPr>
                        <a:t>P0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600" spc="-10">
                          <a:latin typeface="Cambria"/>
                          <a:cs typeface="Cambria"/>
                        </a:rPr>
                        <a:t>10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5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600" spc="-10">
                          <a:latin typeface="Cambria"/>
                          <a:cs typeface="Cambria"/>
                        </a:rPr>
                        <a:t>22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22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12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 spc="-5">
                          <a:latin typeface="Cambria"/>
                          <a:cs typeface="Cambria"/>
                        </a:rPr>
                        <a:t>P1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4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 spc="-10">
                          <a:latin typeface="Cambria"/>
                          <a:cs typeface="Cambria"/>
                        </a:rPr>
                        <a:t>13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12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 spc="-5">
                          <a:latin typeface="Cambria"/>
                          <a:cs typeface="Cambria"/>
                        </a:rPr>
                        <a:t>P2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3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5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8"/>
                    </a:solidFill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 spc="-5">
                          <a:latin typeface="Cambria"/>
                          <a:cs typeface="Cambria"/>
                        </a:rPr>
                        <a:t>P3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5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4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9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4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600"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1723644" y="5013960"/>
            <a:ext cx="4691380" cy="483234"/>
            <a:chOff x="1723644" y="5013960"/>
            <a:chExt cx="4691380" cy="483234"/>
          </a:xfrm>
        </p:grpSpPr>
        <p:sp>
          <p:nvSpPr>
            <p:cNvPr id="16" name="object 16"/>
            <p:cNvSpPr/>
            <p:nvPr/>
          </p:nvSpPr>
          <p:spPr>
            <a:xfrm>
              <a:off x="1723644" y="5013960"/>
              <a:ext cx="4691380" cy="483234"/>
            </a:xfrm>
            <a:custGeom>
              <a:avLst/>
              <a:gdLst/>
              <a:ahLst/>
              <a:cxnLst/>
              <a:rect l="l" t="t" r="r" b="b"/>
              <a:pathLst>
                <a:path w="4691380" h="483235">
                  <a:moveTo>
                    <a:pt x="4686300" y="483108"/>
                  </a:moveTo>
                  <a:lnTo>
                    <a:pt x="6096" y="483108"/>
                  </a:lnTo>
                  <a:lnTo>
                    <a:pt x="0" y="47853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4686300" y="0"/>
                  </a:lnTo>
                  <a:lnTo>
                    <a:pt x="4690872" y="6096"/>
                  </a:lnTo>
                  <a:lnTo>
                    <a:pt x="4690872" y="13715"/>
                  </a:lnTo>
                  <a:lnTo>
                    <a:pt x="25908" y="13715"/>
                  </a:lnTo>
                  <a:lnTo>
                    <a:pt x="13716" y="25907"/>
                  </a:lnTo>
                  <a:lnTo>
                    <a:pt x="25908" y="25907"/>
                  </a:lnTo>
                  <a:lnTo>
                    <a:pt x="25908" y="457200"/>
                  </a:lnTo>
                  <a:lnTo>
                    <a:pt x="13716" y="457200"/>
                  </a:lnTo>
                  <a:lnTo>
                    <a:pt x="25908" y="470916"/>
                  </a:lnTo>
                  <a:lnTo>
                    <a:pt x="4690872" y="470916"/>
                  </a:lnTo>
                  <a:lnTo>
                    <a:pt x="4690872" y="478536"/>
                  </a:lnTo>
                  <a:lnTo>
                    <a:pt x="4686300" y="483108"/>
                  </a:lnTo>
                  <a:close/>
                </a:path>
                <a:path w="4691380" h="483235">
                  <a:moveTo>
                    <a:pt x="25908" y="25907"/>
                  </a:moveTo>
                  <a:lnTo>
                    <a:pt x="13716" y="25907"/>
                  </a:lnTo>
                  <a:lnTo>
                    <a:pt x="25908" y="13715"/>
                  </a:lnTo>
                  <a:lnTo>
                    <a:pt x="25908" y="25907"/>
                  </a:lnTo>
                  <a:close/>
                </a:path>
                <a:path w="4691380" h="483235">
                  <a:moveTo>
                    <a:pt x="4664964" y="25907"/>
                  </a:moveTo>
                  <a:lnTo>
                    <a:pt x="25908" y="25907"/>
                  </a:lnTo>
                  <a:lnTo>
                    <a:pt x="25908" y="13715"/>
                  </a:lnTo>
                  <a:lnTo>
                    <a:pt x="4664964" y="13715"/>
                  </a:lnTo>
                  <a:lnTo>
                    <a:pt x="4664964" y="25907"/>
                  </a:lnTo>
                  <a:close/>
                </a:path>
                <a:path w="4691380" h="483235">
                  <a:moveTo>
                    <a:pt x="4664964" y="470916"/>
                  </a:moveTo>
                  <a:lnTo>
                    <a:pt x="4664964" y="13715"/>
                  </a:lnTo>
                  <a:lnTo>
                    <a:pt x="4678680" y="25907"/>
                  </a:lnTo>
                  <a:lnTo>
                    <a:pt x="4690872" y="25907"/>
                  </a:lnTo>
                  <a:lnTo>
                    <a:pt x="4690872" y="457200"/>
                  </a:lnTo>
                  <a:lnTo>
                    <a:pt x="4678680" y="457200"/>
                  </a:lnTo>
                  <a:lnTo>
                    <a:pt x="4664964" y="470916"/>
                  </a:lnTo>
                  <a:close/>
                </a:path>
                <a:path w="4691380" h="483235">
                  <a:moveTo>
                    <a:pt x="4690872" y="25907"/>
                  </a:moveTo>
                  <a:lnTo>
                    <a:pt x="4678680" y="25907"/>
                  </a:lnTo>
                  <a:lnTo>
                    <a:pt x="4664964" y="13715"/>
                  </a:lnTo>
                  <a:lnTo>
                    <a:pt x="4690872" y="13715"/>
                  </a:lnTo>
                  <a:lnTo>
                    <a:pt x="4690872" y="25907"/>
                  </a:lnTo>
                  <a:close/>
                </a:path>
                <a:path w="4691380" h="483235">
                  <a:moveTo>
                    <a:pt x="25908" y="470916"/>
                  </a:moveTo>
                  <a:lnTo>
                    <a:pt x="13716" y="457200"/>
                  </a:lnTo>
                  <a:lnTo>
                    <a:pt x="25908" y="457200"/>
                  </a:lnTo>
                  <a:lnTo>
                    <a:pt x="25908" y="470916"/>
                  </a:lnTo>
                  <a:close/>
                </a:path>
                <a:path w="4691380" h="483235">
                  <a:moveTo>
                    <a:pt x="4664964" y="470916"/>
                  </a:moveTo>
                  <a:lnTo>
                    <a:pt x="25908" y="470916"/>
                  </a:lnTo>
                  <a:lnTo>
                    <a:pt x="25908" y="457200"/>
                  </a:lnTo>
                  <a:lnTo>
                    <a:pt x="4664964" y="457200"/>
                  </a:lnTo>
                  <a:lnTo>
                    <a:pt x="4664964" y="470916"/>
                  </a:lnTo>
                  <a:close/>
                </a:path>
                <a:path w="4691380" h="483235">
                  <a:moveTo>
                    <a:pt x="4690872" y="470916"/>
                  </a:moveTo>
                  <a:lnTo>
                    <a:pt x="4664964" y="470916"/>
                  </a:lnTo>
                  <a:lnTo>
                    <a:pt x="4678680" y="457200"/>
                  </a:lnTo>
                  <a:lnTo>
                    <a:pt x="4690872" y="457200"/>
                  </a:lnTo>
                  <a:lnTo>
                    <a:pt x="4690872" y="470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24228" y="5058155"/>
              <a:ext cx="364490" cy="300355"/>
            </a:xfrm>
            <a:custGeom>
              <a:avLst/>
              <a:gdLst/>
              <a:ahLst/>
              <a:cxnLst/>
              <a:rect l="l" t="t" r="r" b="b"/>
              <a:pathLst>
                <a:path w="364489" h="300354">
                  <a:moveTo>
                    <a:pt x="364235" y="300228"/>
                  </a:moveTo>
                  <a:lnTo>
                    <a:pt x="0" y="300228"/>
                  </a:lnTo>
                  <a:lnTo>
                    <a:pt x="0" y="0"/>
                  </a:lnTo>
                  <a:lnTo>
                    <a:pt x="364235" y="0"/>
                  </a:lnTo>
                  <a:lnTo>
                    <a:pt x="364235" y="30022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798827" y="5082058"/>
            <a:ext cx="38036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811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Arial MT"/>
                <a:cs typeface="Arial MT"/>
              </a:rPr>
              <a:t>P</a:t>
            </a:r>
            <a:r>
              <a:rPr dirty="0" baseline="-15432" sz="1350" spc="-7">
                <a:latin typeface="Arial MT"/>
                <a:cs typeface="Arial MT"/>
              </a:rPr>
              <a:t>0</a:t>
            </a:r>
            <a:endParaRPr baseline="-15432" sz="135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731264" y="4992623"/>
            <a:ext cx="3296920" cy="626745"/>
            <a:chOff x="1731264" y="4992623"/>
            <a:chExt cx="3296920" cy="626745"/>
          </a:xfrm>
        </p:grpSpPr>
        <p:sp>
          <p:nvSpPr>
            <p:cNvPr id="20" name="object 20"/>
            <p:cNvSpPr/>
            <p:nvPr/>
          </p:nvSpPr>
          <p:spPr>
            <a:xfrm>
              <a:off x="2799588" y="5082539"/>
              <a:ext cx="396240" cy="300355"/>
            </a:xfrm>
            <a:custGeom>
              <a:avLst/>
              <a:gdLst/>
              <a:ahLst/>
              <a:cxnLst/>
              <a:rect l="l" t="t" r="r" b="b"/>
              <a:pathLst>
                <a:path w="396239" h="300354">
                  <a:moveTo>
                    <a:pt x="396239" y="300228"/>
                  </a:moveTo>
                  <a:lnTo>
                    <a:pt x="0" y="300228"/>
                  </a:lnTo>
                  <a:lnTo>
                    <a:pt x="0" y="0"/>
                  </a:lnTo>
                  <a:lnTo>
                    <a:pt x="396239" y="0"/>
                  </a:lnTo>
                  <a:lnTo>
                    <a:pt x="396239" y="30022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731264" y="5463539"/>
              <a:ext cx="3296920" cy="155575"/>
            </a:xfrm>
            <a:custGeom>
              <a:avLst/>
              <a:gdLst/>
              <a:ahLst/>
              <a:cxnLst/>
              <a:rect l="l" t="t" r="r" b="b"/>
              <a:pathLst>
                <a:path w="3296920" h="155575">
                  <a:moveTo>
                    <a:pt x="9144" y="38100"/>
                  </a:moveTo>
                  <a:lnTo>
                    <a:pt x="0" y="38100"/>
                  </a:lnTo>
                  <a:lnTo>
                    <a:pt x="0" y="140220"/>
                  </a:lnTo>
                  <a:lnTo>
                    <a:pt x="9144" y="140220"/>
                  </a:lnTo>
                  <a:lnTo>
                    <a:pt x="9144" y="38100"/>
                  </a:lnTo>
                  <a:close/>
                </a:path>
                <a:path w="3296920" h="155575">
                  <a:moveTo>
                    <a:pt x="3296412" y="0"/>
                  </a:moveTo>
                  <a:lnTo>
                    <a:pt x="3287268" y="0"/>
                  </a:lnTo>
                  <a:lnTo>
                    <a:pt x="3287268" y="155460"/>
                  </a:lnTo>
                  <a:lnTo>
                    <a:pt x="3296412" y="155460"/>
                  </a:lnTo>
                  <a:lnTo>
                    <a:pt x="3296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2264" y="4992623"/>
              <a:ext cx="109728" cy="5577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153412" y="5012435"/>
              <a:ext cx="26034" cy="457200"/>
            </a:xfrm>
            <a:custGeom>
              <a:avLst/>
              <a:gdLst/>
              <a:ahLst/>
              <a:cxnLst/>
              <a:rect l="l" t="t" r="r" b="b"/>
              <a:pathLst>
                <a:path w="26035" h="457200">
                  <a:moveTo>
                    <a:pt x="25908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457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6551" y="5029199"/>
              <a:ext cx="118872" cy="5486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59224" y="5045976"/>
              <a:ext cx="26034" cy="573405"/>
            </a:xfrm>
            <a:custGeom>
              <a:avLst/>
              <a:gdLst/>
              <a:ahLst/>
              <a:cxnLst/>
              <a:rect l="l" t="t" r="r" b="b"/>
              <a:pathLst>
                <a:path w="26035" h="573404">
                  <a:moveTo>
                    <a:pt x="2590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6083" y="457200"/>
                  </a:lnTo>
                  <a:lnTo>
                    <a:pt x="6083" y="573011"/>
                  </a:lnTo>
                  <a:lnTo>
                    <a:pt x="15240" y="573011"/>
                  </a:lnTo>
                  <a:lnTo>
                    <a:pt x="15240" y="457200"/>
                  </a:lnTo>
                  <a:lnTo>
                    <a:pt x="25908" y="457200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331208" y="5618988"/>
            <a:ext cx="332740" cy="29908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419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dirty="0" sz="1350">
                <a:latin typeface="Arial MT"/>
                <a:cs typeface="Arial MT"/>
              </a:rPr>
              <a:t>9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0035" y="5618988"/>
            <a:ext cx="378460" cy="30035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1350" spc="5">
                <a:latin typeface="Arial MT"/>
                <a:cs typeface="Arial MT"/>
              </a:rPr>
              <a:t>13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89532" y="5618988"/>
            <a:ext cx="259079" cy="28956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234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85"/>
              </a:spcBef>
            </a:pPr>
            <a:r>
              <a:rPr dirty="0" sz="1350">
                <a:latin typeface="Arial MT"/>
                <a:cs typeface="Arial MT"/>
              </a:rPr>
              <a:t>0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74335" y="5001767"/>
            <a:ext cx="118871" cy="55778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5016995" y="5023116"/>
            <a:ext cx="1388745" cy="597535"/>
          </a:xfrm>
          <a:custGeom>
            <a:avLst/>
            <a:gdLst/>
            <a:ahLst/>
            <a:cxnLst/>
            <a:rect l="l" t="t" r="r" b="b"/>
            <a:pathLst>
              <a:path w="1388745" h="597535">
                <a:moveTo>
                  <a:pt x="25920" y="0"/>
                </a:moveTo>
                <a:lnTo>
                  <a:pt x="0" y="0"/>
                </a:lnTo>
                <a:lnTo>
                  <a:pt x="0" y="457200"/>
                </a:lnTo>
                <a:lnTo>
                  <a:pt x="25920" y="457200"/>
                </a:lnTo>
                <a:lnTo>
                  <a:pt x="25920" y="0"/>
                </a:lnTo>
                <a:close/>
              </a:path>
              <a:path w="1388745" h="597535">
                <a:moveTo>
                  <a:pt x="1388376" y="437388"/>
                </a:moveTo>
                <a:lnTo>
                  <a:pt x="1379232" y="437388"/>
                </a:lnTo>
                <a:lnTo>
                  <a:pt x="1379232" y="597408"/>
                </a:lnTo>
                <a:lnTo>
                  <a:pt x="1388376" y="597408"/>
                </a:lnTo>
                <a:lnTo>
                  <a:pt x="1388376" y="437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384292" y="5087111"/>
            <a:ext cx="396240" cy="30226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746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295"/>
              </a:spcBef>
            </a:pPr>
            <a:r>
              <a:rPr dirty="0" sz="1350" spc="-5">
                <a:latin typeface="Arial MT"/>
                <a:cs typeface="Arial MT"/>
              </a:rPr>
              <a:t>P0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13347" y="5618988"/>
            <a:ext cx="378460" cy="30035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1350" spc="5">
                <a:latin typeface="Arial MT"/>
                <a:cs typeface="Arial MT"/>
              </a:rPr>
              <a:t>22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61032" y="5468124"/>
            <a:ext cx="1129665" cy="142240"/>
          </a:xfrm>
          <a:custGeom>
            <a:avLst/>
            <a:gdLst/>
            <a:ahLst/>
            <a:cxnLst/>
            <a:rect l="l" t="t" r="r" b="b"/>
            <a:pathLst>
              <a:path w="1129664" h="142239">
                <a:moveTo>
                  <a:pt x="9144" y="0"/>
                </a:moveTo>
                <a:lnTo>
                  <a:pt x="0" y="0"/>
                </a:lnTo>
                <a:lnTo>
                  <a:pt x="0" y="141732"/>
                </a:lnTo>
                <a:lnTo>
                  <a:pt x="9144" y="141732"/>
                </a:lnTo>
                <a:lnTo>
                  <a:pt x="9144" y="0"/>
                </a:lnTo>
                <a:close/>
              </a:path>
              <a:path w="1129664" h="142239">
                <a:moveTo>
                  <a:pt x="605028" y="15240"/>
                </a:moveTo>
                <a:lnTo>
                  <a:pt x="595884" y="15240"/>
                </a:lnTo>
                <a:lnTo>
                  <a:pt x="595884" y="132588"/>
                </a:lnTo>
                <a:lnTo>
                  <a:pt x="605028" y="132588"/>
                </a:lnTo>
                <a:lnTo>
                  <a:pt x="605028" y="15240"/>
                </a:lnTo>
                <a:close/>
              </a:path>
              <a:path w="1129664" h="142239">
                <a:moveTo>
                  <a:pt x="1129284" y="9131"/>
                </a:moveTo>
                <a:lnTo>
                  <a:pt x="1120140" y="9131"/>
                </a:lnTo>
                <a:lnTo>
                  <a:pt x="1120140" y="138684"/>
                </a:lnTo>
                <a:lnTo>
                  <a:pt x="1129284" y="138684"/>
                </a:lnTo>
                <a:lnTo>
                  <a:pt x="1129284" y="9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036063" y="5618988"/>
            <a:ext cx="281940" cy="28702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2794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20"/>
              </a:spcBef>
            </a:pPr>
            <a:r>
              <a:rPr dirty="0" sz="1350">
                <a:latin typeface="Arial MT"/>
                <a:cs typeface="Arial MT"/>
              </a:rPr>
              <a:t>1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20467" y="5079492"/>
            <a:ext cx="396240" cy="30035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556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dirty="0" sz="1350" spc="-5">
                <a:latin typeface="Arial MT"/>
                <a:cs typeface="Arial MT"/>
              </a:rPr>
              <a:t>P1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79850" y="5106444"/>
            <a:ext cx="2349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Arial MT"/>
                <a:cs typeface="Arial MT"/>
              </a:rPr>
              <a:t>P</a:t>
            </a:r>
            <a:r>
              <a:rPr dirty="0" sz="1350">
                <a:latin typeface="Arial MT"/>
                <a:cs typeface="Arial MT"/>
              </a:rPr>
              <a:t>2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46932" y="5100828"/>
            <a:ext cx="396240" cy="30226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746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295"/>
              </a:spcBef>
            </a:pPr>
            <a:r>
              <a:rPr dirty="0" sz="1350" spc="-5">
                <a:latin typeface="Arial MT"/>
                <a:cs typeface="Arial MT"/>
              </a:rPr>
              <a:t>P3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06624" y="5001767"/>
            <a:ext cx="640080" cy="576580"/>
            <a:chOff x="2706624" y="5001767"/>
            <a:chExt cx="640080" cy="57658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6624" y="5001767"/>
              <a:ext cx="118872" cy="55778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49296" y="5023103"/>
              <a:ext cx="26034" cy="457200"/>
            </a:xfrm>
            <a:custGeom>
              <a:avLst/>
              <a:gdLst/>
              <a:ahLst/>
              <a:cxnLst/>
              <a:rect l="l" t="t" r="r" b="b"/>
              <a:pathLst>
                <a:path w="26035" h="457200">
                  <a:moveTo>
                    <a:pt x="25907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25907" y="0"/>
                  </a:lnTo>
                  <a:lnTo>
                    <a:pt x="25907" y="457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6976" y="5020055"/>
              <a:ext cx="109727" cy="55778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275076" y="5038344"/>
              <a:ext cx="26034" cy="457200"/>
            </a:xfrm>
            <a:custGeom>
              <a:avLst/>
              <a:gdLst/>
              <a:ahLst/>
              <a:cxnLst/>
              <a:rect l="l" t="t" r="r" b="b"/>
              <a:pathLst>
                <a:path w="26035" h="457200">
                  <a:moveTo>
                    <a:pt x="25908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457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616707" y="5618988"/>
            <a:ext cx="281940" cy="28829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1905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50"/>
              </a:spcBef>
            </a:pPr>
            <a:r>
              <a:rPr dirty="0" sz="1350">
                <a:latin typeface="Arial MT"/>
                <a:cs typeface="Arial MT"/>
              </a:rPr>
              <a:t>3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145535" y="5618988"/>
            <a:ext cx="281940" cy="29718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2476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95"/>
              </a:spcBef>
            </a:pPr>
            <a:r>
              <a:rPr dirty="0" sz="1350">
                <a:latin typeface="Arial MT"/>
                <a:cs typeface="Arial MT"/>
              </a:rPr>
              <a:t>5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55235" y="5105400"/>
            <a:ext cx="396240" cy="30226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3746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295"/>
              </a:spcBef>
            </a:pPr>
            <a:r>
              <a:rPr dirty="0" sz="1350" spc="-5">
                <a:latin typeface="Arial MT"/>
                <a:cs typeface="Arial MT"/>
              </a:rPr>
              <a:t>P1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70231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5"/>
              <a:t>Preemptive</a:t>
            </a:r>
            <a:r>
              <a:rPr dirty="0" u="none" spc="-50"/>
              <a:t> </a:t>
            </a:r>
            <a:r>
              <a:rPr dirty="0" u="none"/>
              <a:t>Priority</a:t>
            </a:r>
            <a:r>
              <a:rPr dirty="0" u="none" spc="-65"/>
              <a:t> </a:t>
            </a:r>
            <a:r>
              <a:rPr dirty="0" u="none"/>
              <a:t>Scheduling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27932"/>
            <a:ext cx="8437880" cy="5349875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Selection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criteria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process,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that </a:t>
            </a:r>
            <a:r>
              <a:rPr dirty="0" sz="2000" b="1">
                <a:latin typeface="Calibri"/>
                <a:cs typeface="Calibri"/>
              </a:rPr>
              <a:t>has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highest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30" b="1">
                <a:latin typeface="Calibri"/>
                <a:cs typeface="Calibri"/>
              </a:rPr>
              <a:t>priority,</a:t>
            </a:r>
            <a:r>
              <a:rPr dirty="0" sz="2000" spc="-8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is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served</a:t>
            </a:r>
            <a:r>
              <a:rPr dirty="0" sz="2000" spc="-20" b="1">
                <a:latin typeface="Calibri"/>
                <a:cs typeface="Calibri"/>
              </a:rPr>
              <a:t> first</a:t>
            </a:r>
            <a:r>
              <a:rPr dirty="0" sz="2000" spc="-2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Decision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Mode:</a:t>
            </a:r>
            <a:endParaRPr sz="2400">
              <a:latin typeface="Calibri"/>
              <a:cs typeface="Calibri"/>
            </a:endParaRPr>
          </a:p>
          <a:p>
            <a:pPr lvl="1" marL="756285" marR="460375" indent="-287020">
              <a:lnSpc>
                <a:spcPct val="113999"/>
              </a:lnSpc>
              <a:spcBef>
                <a:spcPts val="37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 b="1">
                <a:latin typeface="Calibri"/>
                <a:cs typeface="Calibri"/>
              </a:rPr>
              <a:t>Preemptive</a:t>
            </a:r>
            <a:r>
              <a:rPr dirty="0" sz="2000" spc="-20">
                <a:latin typeface="Calibri"/>
                <a:cs typeface="Calibri"/>
              </a:rPr>
              <a:t>: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When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new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arrives,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priority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compared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current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priority.</a:t>
            </a:r>
            <a:endParaRPr sz="2000">
              <a:latin typeface="Calibri"/>
              <a:cs typeface="Calibri"/>
            </a:endParaRPr>
          </a:p>
          <a:p>
            <a:pPr lvl="1" marL="756285" marR="5080" indent="-287020">
              <a:lnSpc>
                <a:spcPct val="112500"/>
              </a:lnSpc>
              <a:spcBef>
                <a:spcPts val="65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new </a:t>
            </a:r>
            <a:r>
              <a:rPr dirty="0" sz="2000" spc="-20">
                <a:latin typeface="Calibri"/>
                <a:cs typeface="Calibri"/>
              </a:rPr>
              <a:t>process </a:t>
            </a:r>
            <a:r>
              <a:rPr dirty="0" sz="2000" spc="-5">
                <a:latin typeface="Calibri"/>
                <a:cs typeface="Calibri"/>
              </a:rPr>
              <a:t>has higher priority </a:t>
            </a:r>
            <a:r>
              <a:rPr dirty="0" sz="2000">
                <a:latin typeface="Calibri"/>
                <a:cs typeface="Calibri"/>
              </a:rPr>
              <a:t>than the </a:t>
            </a:r>
            <a:r>
              <a:rPr dirty="0" sz="2000" spc="-10">
                <a:latin typeface="Calibri"/>
                <a:cs typeface="Calibri"/>
              </a:rPr>
              <a:t>current, </a:t>
            </a:r>
            <a:r>
              <a:rPr dirty="0" sz="2000" spc="5">
                <a:latin typeface="Calibri"/>
                <a:cs typeface="Calibri"/>
              </a:rPr>
              <a:t>the </a:t>
            </a:r>
            <a:r>
              <a:rPr dirty="0" sz="2000" spc="-20">
                <a:latin typeface="Calibri"/>
                <a:cs typeface="Calibri"/>
              </a:rPr>
              <a:t>current process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 </a:t>
            </a:r>
            <a:r>
              <a:rPr dirty="0" sz="2000" spc="-5">
                <a:latin typeface="Calibri"/>
                <a:cs typeface="Calibri"/>
              </a:rPr>
              <a:t>suspended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new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job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started.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8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I</a:t>
            </a:r>
            <a:r>
              <a:rPr dirty="0" sz="2400">
                <a:latin typeface="Calibri"/>
                <a:cs typeface="Calibri"/>
              </a:rPr>
              <a:t>m</a:t>
            </a:r>
            <a:r>
              <a:rPr dirty="0" sz="2400" spc="10">
                <a:latin typeface="Calibri"/>
                <a:cs typeface="Calibri"/>
              </a:rPr>
              <a:t>p</a:t>
            </a:r>
            <a:r>
              <a:rPr dirty="0" sz="2400">
                <a:latin typeface="Calibri"/>
                <a:cs typeface="Calibri"/>
              </a:rPr>
              <a:t>l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m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15">
                <a:latin typeface="Calibri"/>
                <a:cs typeface="Calibri"/>
              </a:rPr>
              <a:t>n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sz="2400" spc="-50">
                <a:latin typeface="Calibri"/>
                <a:cs typeface="Calibri"/>
              </a:rPr>
              <a:t>a</a:t>
            </a:r>
            <a:r>
              <a:rPr dirty="0" sz="2400" spc="-15">
                <a:latin typeface="Calibri"/>
                <a:cs typeface="Calibri"/>
              </a:rPr>
              <a:t>t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5">
                <a:latin typeface="Calibri"/>
                <a:cs typeface="Calibri"/>
              </a:rPr>
              <a:t>o</a:t>
            </a:r>
            <a:r>
              <a:rPr dirty="0" sz="2400">
                <a:latin typeface="Calibri"/>
                <a:cs typeface="Calibri"/>
              </a:rPr>
              <a:t>n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>
                <a:latin typeface="Calibri"/>
                <a:cs typeface="Calibri"/>
              </a:rPr>
              <a:t>This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strategy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implemented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sorted</a:t>
            </a:r>
            <a:r>
              <a:rPr dirty="0" sz="2000">
                <a:latin typeface="Calibri"/>
                <a:cs typeface="Calibri"/>
              </a:rPr>
              <a:t> FIFO </a:t>
            </a:r>
            <a:r>
              <a:rPr dirty="0" sz="2000" spc="-5">
                <a:latin typeface="Calibri"/>
                <a:cs typeface="Calibri"/>
              </a:rPr>
              <a:t>queue.</a:t>
            </a:r>
            <a:endParaRPr sz="2000">
              <a:latin typeface="Calibri"/>
              <a:cs typeface="Calibri"/>
            </a:endParaRPr>
          </a:p>
          <a:p>
            <a:pPr lvl="1" marL="756285" marR="37465" indent="-287020">
              <a:lnSpc>
                <a:spcPct val="113999"/>
              </a:lnSpc>
              <a:spcBef>
                <a:spcPts val="35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5">
                <a:latin typeface="Calibri"/>
                <a:cs typeface="Calibri"/>
              </a:rPr>
              <a:t>processes </a:t>
            </a:r>
            <a:r>
              <a:rPr dirty="0" sz="2000" spc="-10">
                <a:latin typeface="Calibri"/>
                <a:cs typeface="Calibri"/>
              </a:rPr>
              <a:t>in </a:t>
            </a:r>
            <a:r>
              <a:rPr dirty="0" sz="2000">
                <a:latin typeface="Calibri"/>
                <a:cs typeface="Calibri"/>
              </a:rPr>
              <a:t>a queue </a:t>
            </a:r>
            <a:r>
              <a:rPr dirty="0" sz="2000" spc="-15">
                <a:latin typeface="Calibri"/>
                <a:cs typeface="Calibri"/>
              </a:rPr>
              <a:t>are </a:t>
            </a:r>
            <a:r>
              <a:rPr dirty="0" sz="2000" spc="-5" b="1">
                <a:latin typeface="Calibri"/>
                <a:cs typeface="Calibri"/>
              </a:rPr>
              <a:t>sorted </a:t>
            </a:r>
            <a:r>
              <a:rPr dirty="0" sz="2000" b="1">
                <a:latin typeface="Calibri"/>
                <a:cs typeface="Calibri"/>
              </a:rPr>
              <a:t>based on </a:t>
            </a:r>
            <a:r>
              <a:rPr dirty="0" sz="2000" spc="-5" b="1">
                <a:latin typeface="Calibri"/>
                <a:cs typeface="Calibri"/>
              </a:rPr>
              <a:t>priority with highest </a:t>
            </a:r>
            <a:r>
              <a:rPr dirty="0" sz="2000" b="1">
                <a:latin typeface="Calibri"/>
                <a:cs typeface="Calibri"/>
              </a:rPr>
              <a:t>priority </a:t>
            </a:r>
            <a:r>
              <a:rPr dirty="0" sz="2000" spc="-44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process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at </a:t>
            </a:r>
            <a:r>
              <a:rPr dirty="0" sz="2000" spc="-20" b="1">
                <a:latin typeface="Calibri"/>
                <a:cs typeface="Calibri"/>
              </a:rPr>
              <a:t>front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end</a:t>
            </a:r>
            <a:r>
              <a:rPr dirty="0" sz="200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lvl="1" marL="756285" marR="396875" indent="-287020">
              <a:lnSpc>
                <a:spcPct val="112500"/>
              </a:lnSpc>
              <a:spcBef>
                <a:spcPts val="66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>
                <a:latin typeface="Calibri"/>
                <a:cs typeface="Calibri"/>
              </a:rPr>
              <a:t>When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CPU </a:t>
            </a:r>
            <a:r>
              <a:rPr dirty="0" sz="2000" spc="-5">
                <a:latin typeface="Calibri"/>
                <a:cs typeface="Calibri"/>
              </a:rPr>
              <a:t>becomes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free,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process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from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35">
                <a:latin typeface="Calibri"/>
                <a:cs typeface="Calibri"/>
              </a:rPr>
              <a:t>first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position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</a:t>
            </a:r>
            <a:r>
              <a:rPr dirty="0" sz="2000">
                <a:latin typeface="Calibri"/>
                <a:cs typeface="Calibri"/>
              </a:rPr>
              <a:t> a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queue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selected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run.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70231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5"/>
              <a:t>Preemptive</a:t>
            </a:r>
            <a:r>
              <a:rPr dirty="0" u="none" spc="-50"/>
              <a:t> </a:t>
            </a:r>
            <a:r>
              <a:rPr dirty="0" u="none"/>
              <a:t>Priority</a:t>
            </a:r>
            <a:r>
              <a:rPr dirty="0" u="none" spc="-65"/>
              <a:t> </a:t>
            </a:r>
            <a:r>
              <a:rPr dirty="0" u="none"/>
              <a:t>Scheduling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60823"/>
            <a:ext cx="8475345" cy="3668395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4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Advantages:</a:t>
            </a:r>
            <a:endParaRPr sz="2400">
              <a:latin typeface="Calibri"/>
              <a:cs typeface="Calibri"/>
            </a:endParaRPr>
          </a:p>
          <a:p>
            <a:pPr lvl="1" marL="756285" marR="351155" indent="-287020">
              <a:lnSpc>
                <a:spcPct val="113999"/>
              </a:lnSpc>
              <a:spcBef>
                <a:spcPts val="38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>
                <a:latin typeface="Calibri"/>
                <a:cs typeface="Calibri"/>
              </a:rPr>
              <a:t>Priority </a:t>
            </a:r>
            <a:r>
              <a:rPr dirty="0" sz="2000">
                <a:latin typeface="Calibri"/>
                <a:cs typeface="Calibri"/>
              </a:rPr>
              <a:t>is </a:t>
            </a:r>
            <a:r>
              <a:rPr dirty="0" sz="2000" spc="-20">
                <a:latin typeface="Calibri"/>
                <a:cs typeface="Calibri"/>
              </a:rPr>
              <a:t>considered </a:t>
            </a:r>
            <a:r>
              <a:rPr dirty="0" sz="2000" spc="-5">
                <a:latin typeface="Calibri"/>
                <a:cs typeface="Calibri"/>
              </a:rPr>
              <a:t>so </a:t>
            </a:r>
            <a:r>
              <a:rPr dirty="0" sz="2000" spc="-5" b="1">
                <a:latin typeface="Calibri"/>
                <a:cs typeface="Calibri"/>
              </a:rPr>
              <a:t>critical processes can </a:t>
            </a:r>
            <a:r>
              <a:rPr dirty="0" sz="2000" spc="-20" b="1">
                <a:latin typeface="Calibri"/>
                <a:cs typeface="Calibri"/>
              </a:rPr>
              <a:t>get </a:t>
            </a:r>
            <a:r>
              <a:rPr dirty="0" sz="2000" spc="-25" b="1">
                <a:latin typeface="Calibri"/>
                <a:cs typeface="Calibri"/>
              </a:rPr>
              <a:t>even </a:t>
            </a:r>
            <a:r>
              <a:rPr dirty="0" sz="2000" spc="-20" b="1">
                <a:latin typeface="Calibri"/>
                <a:cs typeface="Calibri"/>
              </a:rPr>
              <a:t>better </a:t>
            </a:r>
            <a:r>
              <a:rPr dirty="0" sz="2000" spc="-5" b="1">
                <a:latin typeface="Calibri"/>
                <a:cs typeface="Calibri"/>
              </a:rPr>
              <a:t>response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time</a:t>
            </a:r>
            <a:r>
              <a:rPr dirty="0" sz="2000" spc="-5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25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25">
                <a:latin typeface="Calibri"/>
                <a:cs typeface="Calibri"/>
              </a:rPr>
              <a:t>Disadvantages:</a:t>
            </a:r>
            <a:endParaRPr sz="2400">
              <a:latin typeface="Calibri"/>
              <a:cs typeface="Calibri"/>
            </a:endParaRPr>
          </a:p>
          <a:p>
            <a:pPr lvl="1" marL="756285" marR="403860" indent="-287020">
              <a:lnSpc>
                <a:spcPct val="112500"/>
              </a:lnSpc>
              <a:spcBef>
                <a:spcPts val="6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0" b="1">
                <a:latin typeface="Calibri"/>
                <a:cs typeface="Calibri"/>
              </a:rPr>
              <a:t>Starvation </a:t>
            </a:r>
            <a:r>
              <a:rPr dirty="0" sz="2000" b="1">
                <a:latin typeface="Calibri"/>
                <a:cs typeface="Calibri"/>
              </a:rPr>
              <a:t>is possible </a:t>
            </a:r>
            <a:r>
              <a:rPr dirty="0" sz="2000" spc="-25" b="1">
                <a:latin typeface="Calibri"/>
                <a:cs typeface="Calibri"/>
              </a:rPr>
              <a:t>for </a:t>
            </a:r>
            <a:r>
              <a:rPr dirty="0" sz="2000" b="1">
                <a:latin typeface="Calibri"/>
                <a:cs typeface="Calibri"/>
              </a:rPr>
              <a:t>low </a:t>
            </a:r>
            <a:r>
              <a:rPr dirty="0" sz="2000" spc="-5" b="1">
                <a:latin typeface="Calibri"/>
                <a:cs typeface="Calibri"/>
              </a:rPr>
              <a:t>priority processes</a:t>
            </a:r>
            <a:r>
              <a:rPr dirty="0" sz="2000" spc="-5">
                <a:latin typeface="Calibri"/>
                <a:cs typeface="Calibri"/>
              </a:rPr>
              <a:t>. It can </a:t>
            </a:r>
            <a:r>
              <a:rPr dirty="0" sz="2000">
                <a:latin typeface="Calibri"/>
                <a:cs typeface="Calibri"/>
              </a:rPr>
              <a:t>be </a:t>
            </a:r>
            <a:r>
              <a:rPr dirty="0" sz="2000" spc="-25">
                <a:latin typeface="Calibri"/>
                <a:cs typeface="Calibri"/>
              </a:rPr>
              <a:t>overcome </a:t>
            </a:r>
            <a:r>
              <a:rPr dirty="0" sz="2000" spc="-10">
                <a:latin typeface="Calibri"/>
                <a:cs typeface="Calibri"/>
              </a:rPr>
              <a:t>by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technique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called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65">
                <a:latin typeface="Calibri"/>
                <a:cs typeface="Calibri"/>
              </a:rPr>
              <a:t>‘Aging’.</a:t>
            </a:r>
            <a:endParaRPr sz="2000">
              <a:latin typeface="Calibri"/>
              <a:cs typeface="Calibri"/>
            </a:endParaRPr>
          </a:p>
          <a:p>
            <a:pPr lvl="1" marL="756285" marR="5080" indent="-287020">
              <a:lnSpc>
                <a:spcPct val="113999"/>
              </a:lnSpc>
              <a:spcBef>
                <a:spcPts val="33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5" b="1">
                <a:latin typeface="Calibri"/>
                <a:cs typeface="Calibri"/>
              </a:rPr>
              <a:t>Aging</a:t>
            </a:r>
            <a:r>
              <a:rPr dirty="0" sz="2000" spc="-5">
                <a:latin typeface="Calibri"/>
                <a:cs typeface="Calibri"/>
              </a:rPr>
              <a:t>: </a:t>
            </a:r>
            <a:r>
              <a:rPr dirty="0" sz="2000" spc="-20" b="1">
                <a:latin typeface="Calibri"/>
                <a:cs typeface="Calibri"/>
              </a:rPr>
              <a:t>gradually </a:t>
            </a:r>
            <a:r>
              <a:rPr dirty="0" sz="2000" spc="-5" b="1">
                <a:latin typeface="Calibri"/>
                <a:cs typeface="Calibri"/>
              </a:rPr>
              <a:t>increases </a:t>
            </a:r>
            <a:r>
              <a:rPr dirty="0" sz="2000" spc="5" b="1">
                <a:latin typeface="Calibri"/>
                <a:cs typeface="Calibri"/>
              </a:rPr>
              <a:t>the </a:t>
            </a:r>
            <a:r>
              <a:rPr dirty="0" sz="2000" spc="-5" b="1">
                <a:latin typeface="Calibri"/>
                <a:cs typeface="Calibri"/>
              </a:rPr>
              <a:t>priority </a:t>
            </a:r>
            <a:r>
              <a:rPr dirty="0" sz="2000" b="1">
                <a:latin typeface="Calibri"/>
                <a:cs typeface="Calibri"/>
              </a:rPr>
              <a:t>of </a:t>
            </a:r>
            <a:r>
              <a:rPr dirty="0" sz="2000" spc="-5" b="1">
                <a:latin typeface="Calibri"/>
                <a:cs typeface="Calibri"/>
              </a:rPr>
              <a:t>processes </a:t>
            </a:r>
            <a:r>
              <a:rPr dirty="0" sz="2000" spc="-5">
                <a:latin typeface="Calibri"/>
                <a:cs typeface="Calibri"/>
              </a:rPr>
              <a:t>that </a:t>
            </a:r>
            <a:r>
              <a:rPr dirty="0" sz="2000" spc="-20">
                <a:latin typeface="Calibri"/>
                <a:cs typeface="Calibri"/>
              </a:rPr>
              <a:t>wait </a:t>
            </a:r>
            <a:r>
              <a:rPr dirty="0" sz="2000">
                <a:latin typeface="Calibri"/>
                <a:cs typeface="Calibri"/>
              </a:rPr>
              <a:t>in the </a:t>
            </a:r>
            <a:r>
              <a:rPr dirty="0" sz="2000" spc="-40">
                <a:latin typeface="Calibri"/>
                <a:cs typeface="Calibri"/>
              </a:rPr>
              <a:t>system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dirty="0" sz="2000" spc="-25" b="1">
                <a:latin typeface="Calibri"/>
                <a:cs typeface="Calibri"/>
              </a:rPr>
              <a:t>Context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switch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overhead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is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there</a:t>
            </a:r>
            <a:r>
              <a:rPr dirty="0" sz="2000" spc="-1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249" y="555751"/>
            <a:ext cx="69532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000" spc="5"/>
              <a:t>Do</a:t>
            </a:r>
            <a:r>
              <a:rPr dirty="0" u="none" sz="4000" spc="-30"/>
              <a:t> </a:t>
            </a:r>
            <a:r>
              <a:rPr dirty="0" u="none" sz="4000" spc="-5"/>
              <a:t>this</a:t>
            </a:r>
            <a:r>
              <a:rPr dirty="0" u="none" sz="4000" spc="-75"/>
              <a:t> </a:t>
            </a:r>
            <a:r>
              <a:rPr dirty="0" u="none" sz="4000" spc="-25"/>
              <a:t>example</a:t>
            </a:r>
            <a:r>
              <a:rPr dirty="0" u="none" sz="4000" spc="-30"/>
              <a:t> </a:t>
            </a:r>
            <a:r>
              <a:rPr dirty="0" u="none" sz="4000" spc="-20"/>
              <a:t>for</a:t>
            </a:r>
            <a:r>
              <a:rPr dirty="0" u="none" sz="4000" spc="-30"/>
              <a:t> </a:t>
            </a:r>
            <a:r>
              <a:rPr dirty="0" u="none" sz="4000" spc="-5"/>
              <a:t>all</a:t>
            </a:r>
            <a:r>
              <a:rPr dirty="0" u="none" sz="4000" spc="-114"/>
              <a:t> </a:t>
            </a:r>
            <a:r>
              <a:rPr dirty="0" u="none" sz="4000" spc="-15"/>
              <a:t>Algorithms</a:t>
            </a:r>
            <a:endParaRPr sz="4000"/>
          </a:p>
        </p:txBody>
      </p:sp>
      <p:grpSp>
        <p:nvGrpSpPr>
          <p:cNvPr id="13" name="object 13"/>
          <p:cNvGrpSpPr/>
          <p:nvPr/>
        </p:nvGrpSpPr>
        <p:grpSpPr>
          <a:xfrm>
            <a:off x="2299716" y="2860547"/>
            <a:ext cx="5701665" cy="2557780"/>
            <a:chOff x="2299716" y="2860547"/>
            <a:chExt cx="5701665" cy="255778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5812" y="2866643"/>
              <a:ext cx="5689091" cy="25450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95472" y="2860548"/>
              <a:ext cx="3040380" cy="2557780"/>
            </a:xfrm>
            <a:custGeom>
              <a:avLst/>
              <a:gdLst/>
              <a:ahLst/>
              <a:cxnLst/>
              <a:rect l="l" t="t" r="r" b="b"/>
              <a:pathLst>
                <a:path w="3040379" h="2557779">
                  <a:moveTo>
                    <a:pt x="0" y="0"/>
                  </a:moveTo>
                  <a:lnTo>
                    <a:pt x="0" y="2557271"/>
                  </a:lnTo>
                </a:path>
                <a:path w="3040379" h="2557779">
                  <a:moveTo>
                    <a:pt x="961643" y="0"/>
                  </a:moveTo>
                  <a:lnTo>
                    <a:pt x="961643" y="2557271"/>
                  </a:lnTo>
                </a:path>
                <a:path w="3040379" h="2557779">
                  <a:moveTo>
                    <a:pt x="3040379" y="0"/>
                  </a:moveTo>
                  <a:lnTo>
                    <a:pt x="3040379" y="2557271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99716" y="3544823"/>
              <a:ext cx="5701665" cy="0"/>
            </a:xfrm>
            <a:custGeom>
              <a:avLst/>
              <a:gdLst/>
              <a:ahLst/>
              <a:cxnLst/>
              <a:rect l="l" t="t" r="r" b="b"/>
              <a:pathLst>
                <a:path w="5701665" h="0">
                  <a:moveTo>
                    <a:pt x="0" y="0"/>
                  </a:moveTo>
                  <a:lnTo>
                    <a:pt x="5701283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99716" y="2860548"/>
              <a:ext cx="5701665" cy="2557780"/>
            </a:xfrm>
            <a:custGeom>
              <a:avLst/>
              <a:gdLst/>
              <a:ahLst/>
              <a:cxnLst/>
              <a:rect l="l" t="t" r="r" b="b"/>
              <a:pathLst>
                <a:path w="5701665" h="2557779">
                  <a:moveTo>
                    <a:pt x="0" y="1057655"/>
                  </a:moveTo>
                  <a:lnTo>
                    <a:pt x="5701283" y="1057655"/>
                  </a:lnTo>
                </a:path>
                <a:path w="5701665" h="2557779">
                  <a:moveTo>
                    <a:pt x="0" y="1431035"/>
                  </a:moveTo>
                  <a:lnTo>
                    <a:pt x="5701283" y="1431035"/>
                  </a:lnTo>
                </a:path>
                <a:path w="5701665" h="2557779">
                  <a:moveTo>
                    <a:pt x="0" y="1804416"/>
                  </a:moveTo>
                  <a:lnTo>
                    <a:pt x="5701283" y="1804416"/>
                  </a:lnTo>
                </a:path>
                <a:path w="5701665" h="2557779">
                  <a:moveTo>
                    <a:pt x="0" y="2177796"/>
                  </a:moveTo>
                  <a:lnTo>
                    <a:pt x="5701283" y="2177796"/>
                  </a:lnTo>
                </a:path>
                <a:path w="5701665" h="2557779">
                  <a:moveTo>
                    <a:pt x="6096" y="0"/>
                  </a:moveTo>
                  <a:lnTo>
                    <a:pt x="6096" y="2557271"/>
                  </a:lnTo>
                </a:path>
                <a:path w="5701665" h="2557779">
                  <a:moveTo>
                    <a:pt x="5695187" y="0"/>
                  </a:moveTo>
                  <a:lnTo>
                    <a:pt x="5695187" y="2557271"/>
                  </a:lnTo>
                </a:path>
                <a:path w="5701665" h="2557779">
                  <a:moveTo>
                    <a:pt x="0" y="6095"/>
                  </a:moveTo>
                  <a:lnTo>
                    <a:pt x="5701283" y="6095"/>
                  </a:lnTo>
                </a:path>
                <a:path w="5701665" h="2557779">
                  <a:moveTo>
                    <a:pt x="0" y="2551175"/>
                  </a:moveTo>
                  <a:lnTo>
                    <a:pt x="5701283" y="2551175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370046" y="2897639"/>
          <a:ext cx="5337810" cy="2472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094"/>
                <a:gridCol w="1050925"/>
                <a:gridCol w="2049780"/>
                <a:gridCol w="1223645"/>
              </a:tblGrid>
              <a:tr h="641365">
                <a:tc>
                  <a:txBody>
                    <a:bodyPr/>
                    <a:lstStyle/>
                    <a:p>
                      <a:pPr algn="ctr" marR="44450">
                        <a:lnSpc>
                          <a:spcPts val="2305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Process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305"/>
                        </a:lnSpc>
                      </a:pPr>
                      <a:r>
                        <a:rPr dirty="0" sz="20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Arrival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 marL="187960">
                        <a:lnSpc>
                          <a:spcPct val="100000"/>
                        </a:lnSpc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Time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17475">
                        <a:lnSpc>
                          <a:spcPts val="2305"/>
                        </a:lnSpc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dirty="0" sz="2000" spc="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u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st</a:t>
                      </a:r>
                      <a:r>
                        <a:rPr dirty="0" sz="2000" spc="-9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 algn="ctr" marR="117475">
                        <a:lnSpc>
                          <a:spcPct val="100000"/>
                        </a:lnSpc>
                      </a:pPr>
                      <a:r>
                        <a:rPr dirty="0" sz="20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dirty="0" sz="2000" spc="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erv</a:t>
                      </a:r>
                      <a:r>
                        <a:rPr dirty="0" sz="2000" spc="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ce</a:t>
                      </a:r>
                      <a:r>
                        <a:rPr dirty="0" sz="2000" spc="-8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2000" spc="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38125">
                        <a:lnSpc>
                          <a:spcPts val="2305"/>
                        </a:lnSpc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Priority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374181">
                <a:tc>
                  <a:txBody>
                    <a:bodyPr/>
                    <a:lstStyle/>
                    <a:p>
                      <a:pPr algn="ctr" marR="495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A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6034"/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6034"/>
                </a:tc>
                <a:tc>
                  <a:txBody>
                    <a:bodyPr/>
                    <a:lstStyle/>
                    <a:p>
                      <a:pPr marL="8921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3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6034"/>
                </a:tc>
                <a:tc>
                  <a:txBody>
                    <a:bodyPr/>
                    <a:lstStyle/>
                    <a:p>
                      <a:pPr algn="ctr" marL="236854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5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6034"/>
                </a:tc>
              </a:tr>
              <a:tr h="373373">
                <a:tc>
                  <a:txBody>
                    <a:bodyPr/>
                    <a:lstStyle/>
                    <a:p>
                      <a:pPr algn="ctr" marR="495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B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marL="41973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2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marL="8909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6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algn="ctr" marL="24002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3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</a:tr>
              <a:tr h="373373">
                <a:tc>
                  <a:txBody>
                    <a:bodyPr/>
                    <a:lstStyle/>
                    <a:p>
                      <a:pPr algn="ctr" marR="495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C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4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marL="8921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4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algn="ctr" marL="23685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1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</a:tr>
              <a:tr h="373373">
                <a:tc>
                  <a:txBody>
                    <a:bodyPr/>
                    <a:lstStyle/>
                    <a:p>
                      <a:pPr algn="ctr" marR="4889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D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6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marL="8921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5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algn="ctr" marL="2381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2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</a:tr>
              <a:tr h="335843">
                <a:tc>
                  <a:txBody>
                    <a:bodyPr/>
                    <a:lstStyle/>
                    <a:p>
                      <a:pPr algn="ctr" marR="49530">
                        <a:lnSpc>
                          <a:spcPts val="2345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E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ts val="2345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8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marL="890269">
                        <a:lnSpc>
                          <a:spcPts val="2345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2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algn="ctr" marL="239395">
                        <a:lnSpc>
                          <a:spcPts val="2345"/>
                        </a:lnSpc>
                        <a:spcBef>
                          <a:spcPts val="200"/>
                        </a:spcBef>
                      </a:pPr>
                      <a:r>
                        <a:rPr dirty="0" sz="2000">
                          <a:latin typeface="Cambria"/>
                          <a:cs typeface="Cambria"/>
                        </a:rPr>
                        <a:t>4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B="0" marT="25400"/>
                </a:tc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589204"/>
            <a:ext cx="69481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000" spc="5"/>
              <a:t>Do</a:t>
            </a:r>
            <a:r>
              <a:rPr dirty="0" u="none" sz="4000" spc="-30"/>
              <a:t> </a:t>
            </a:r>
            <a:r>
              <a:rPr dirty="0" u="none" sz="4000" spc="-5"/>
              <a:t>this</a:t>
            </a:r>
            <a:r>
              <a:rPr dirty="0" u="none" sz="4000" spc="-75"/>
              <a:t> </a:t>
            </a:r>
            <a:r>
              <a:rPr dirty="0" u="none" sz="4000" spc="-25"/>
              <a:t>example</a:t>
            </a:r>
            <a:r>
              <a:rPr dirty="0" u="none" sz="4000" spc="-70"/>
              <a:t> </a:t>
            </a:r>
            <a:r>
              <a:rPr dirty="0" u="none" sz="4000" spc="-20"/>
              <a:t>for</a:t>
            </a:r>
            <a:r>
              <a:rPr dirty="0" u="none" sz="4000" spc="-30"/>
              <a:t> </a:t>
            </a:r>
            <a:r>
              <a:rPr dirty="0" u="none" sz="4000" spc="-5"/>
              <a:t>all</a:t>
            </a:r>
            <a:r>
              <a:rPr dirty="0" u="none" sz="4000" spc="-114"/>
              <a:t> </a:t>
            </a:r>
            <a:r>
              <a:rPr dirty="0" u="none" sz="4000" spc="-15"/>
              <a:t>Algorithms</a:t>
            </a:r>
            <a:endParaRPr sz="400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84147" y="2741675"/>
          <a:ext cx="7797165" cy="3260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541019"/>
                <a:gridCol w="706119"/>
                <a:gridCol w="534035"/>
                <a:gridCol w="713105"/>
                <a:gridCol w="530859"/>
                <a:gridCol w="852169"/>
                <a:gridCol w="873760"/>
                <a:gridCol w="695325"/>
                <a:gridCol w="633094"/>
                <a:gridCol w="614045"/>
                <a:gridCol w="643254"/>
              </a:tblGrid>
              <a:tr h="249036">
                <a:tc>
                  <a:txBody>
                    <a:bodyPr/>
                    <a:lstStyle/>
                    <a:p>
                      <a:pPr marL="74295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FCF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/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FCFS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SJF(no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SJF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SRTF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SRT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Priority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Priority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Priorit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Priori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RR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630"/>
                        </a:lnSpc>
                        <a:spcBef>
                          <a:spcPts val="229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RR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9209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351">
                <a:tc>
                  <a:txBody>
                    <a:bodyPr/>
                    <a:lstStyle/>
                    <a:p>
                      <a:pPr marL="7429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(SJF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Nonpree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58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Nonpree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7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395">
                <a:tc>
                  <a:txBody>
                    <a:bodyPr/>
                    <a:lstStyle/>
                    <a:p>
                      <a:pPr marL="74295">
                        <a:lnSpc>
                          <a:spcPts val="1580"/>
                        </a:lnSpc>
                      </a:pPr>
                      <a:r>
                        <a:rPr dirty="0" sz="1400" spc="-9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preem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58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Preem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58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mptive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58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mptive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Preem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Pree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(q=4)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ptive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580"/>
                        </a:lnSpc>
                      </a:pPr>
                      <a:r>
                        <a:rPr dirty="0" sz="1400" spc="-1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ptive)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7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58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ptive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58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mptiv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7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580"/>
                        </a:lnSpc>
                      </a:pPr>
                      <a:r>
                        <a:rPr dirty="0" sz="1400" spc="-7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80"/>
                        </a:lnSpc>
                      </a:pPr>
                      <a:r>
                        <a:rPr dirty="0" sz="1400" spc="-7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543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63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89352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20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13462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2698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15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9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 spc="-5">
                          <a:latin typeface="Cambria"/>
                          <a:cs typeface="Cambria"/>
                        </a:rPr>
                        <a:t>17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 spc="-5">
                          <a:latin typeface="Cambria"/>
                          <a:cs typeface="Cambria"/>
                        </a:rPr>
                        <a:t>11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857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1958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9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5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9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5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192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 spc="-5">
                          <a:latin typeface="Cambria"/>
                          <a:cs typeface="Cambria"/>
                        </a:rPr>
                        <a:t>14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9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9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 spc="-5">
                          <a:latin typeface="Cambria"/>
                          <a:cs typeface="Cambria"/>
                        </a:rPr>
                        <a:t>10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 spc="-5">
                          <a:latin typeface="Cambria"/>
                          <a:cs typeface="Cambria"/>
                        </a:rPr>
                        <a:t>14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9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24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 spc="-5">
                          <a:latin typeface="Cambria"/>
                          <a:cs typeface="Cambria"/>
                        </a:rPr>
                        <a:t>10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9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9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794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8.6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4.6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7.6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3.6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7.2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3.2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7.4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4.6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11.4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7.4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 spc="-5">
                          <a:latin typeface="Cambria"/>
                          <a:cs typeface="Cambria"/>
                        </a:rPr>
                        <a:t>10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ambria"/>
                          <a:cs typeface="Cambria"/>
                        </a:rPr>
                        <a:t>6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184147" y="2741675"/>
            <a:ext cx="7797165" cy="3260090"/>
            <a:chOff x="1184147" y="2741675"/>
            <a:chExt cx="7797165" cy="326009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243" y="2747772"/>
              <a:ext cx="7784591" cy="32537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47444" y="2741675"/>
              <a:ext cx="6699884" cy="2985770"/>
            </a:xfrm>
            <a:custGeom>
              <a:avLst/>
              <a:gdLst/>
              <a:ahLst/>
              <a:cxnLst/>
              <a:rect l="l" t="t" r="r" b="b"/>
              <a:pathLst>
                <a:path w="6699884" h="2985770">
                  <a:moveTo>
                    <a:pt x="0" y="0"/>
                  </a:moveTo>
                  <a:lnTo>
                    <a:pt x="0" y="2985516"/>
                  </a:lnTo>
                </a:path>
                <a:path w="6699884" h="2985770">
                  <a:moveTo>
                    <a:pt x="1277112" y="0"/>
                  </a:moveTo>
                  <a:lnTo>
                    <a:pt x="1277112" y="2985516"/>
                  </a:lnTo>
                </a:path>
                <a:path w="6699884" h="2985770">
                  <a:moveTo>
                    <a:pt x="2528315" y="0"/>
                  </a:moveTo>
                  <a:lnTo>
                    <a:pt x="2528315" y="2985516"/>
                  </a:lnTo>
                </a:path>
                <a:path w="6699884" h="2985770">
                  <a:moveTo>
                    <a:pt x="3881627" y="0"/>
                  </a:moveTo>
                  <a:lnTo>
                    <a:pt x="3881627" y="2985516"/>
                  </a:lnTo>
                </a:path>
                <a:path w="6699884" h="2985770">
                  <a:moveTo>
                    <a:pt x="5445252" y="0"/>
                  </a:moveTo>
                  <a:lnTo>
                    <a:pt x="5445252" y="2985516"/>
                  </a:lnTo>
                </a:path>
                <a:path w="6699884" h="2985770">
                  <a:moveTo>
                    <a:pt x="6699504" y="0"/>
                  </a:moveTo>
                  <a:lnTo>
                    <a:pt x="6699504" y="2985516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84147" y="4309872"/>
              <a:ext cx="7797165" cy="0"/>
            </a:xfrm>
            <a:custGeom>
              <a:avLst/>
              <a:gdLst/>
              <a:ahLst/>
              <a:cxnLst/>
              <a:rect l="l" t="t" r="r" b="b"/>
              <a:pathLst>
                <a:path w="7797165" h="0">
                  <a:moveTo>
                    <a:pt x="0" y="0"/>
                  </a:moveTo>
                  <a:lnTo>
                    <a:pt x="779678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84147" y="2741675"/>
              <a:ext cx="7797165" cy="2985770"/>
            </a:xfrm>
            <a:custGeom>
              <a:avLst/>
              <a:gdLst/>
              <a:ahLst/>
              <a:cxnLst/>
              <a:rect l="l" t="t" r="r" b="b"/>
              <a:pathLst>
                <a:path w="7797165" h="2985770">
                  <a:moveTo>
                    <a:pt x="0" y="1850135"/>
                  </a:moveTo>
                  <a:lnTo>
                    <a:pt x="7796784" y="1850135"/>
                  </a:lnTo>
                </a:path>
                <a:path w="7797165" h="2985770">
                  <a:moveTo>
                    <a:pt x="0" y="2132075"/>
                  </a:moveTo>
                  <a:lnTo>
                    <a:pt x="7796784" y="2132075"/>
                  </a:lnTo>
                </a:path>
                <a:path w="7797165" h="2985770">
                  <a:moveTo>
                    <a:pt x="0" y="2414016"/>
                  </a:moveTo>
                  <a:lnTo>
                    <a:pt x="7796784" y="2414016"/>
                  </a:lnTo>
                </a:path>
                <a:path w="7797165" h="2985770">
                  <a:moveTo>
                    <a:pt x="0" y="2695956"/>
                  </a:moveTo>
                  <a:lnTo>
                    <a:pt x="7796784" y="2695956"/>
                  </a:lnTo>
                </a:path>
                <a:path w="7797165" h="2985770">
                  <a:moveTo>
                    <a:pt x="6095" y="0"/>
                  </a:moveTo>
                  <a:lnTo>
                    <a:pt x="6095" y="2985516"/>
                  </a:lnTo>
                </a:path>
                <a:path w="7797165" h="2985770">
                  <a:moveTo>
                    <a:pt x="0" y="6096"/>
                  </a:moveTo>
                  <a:lnTo>
                    <a:pt x="7796784" y="6096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18383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10"/>
              <a:t>T</a:t>
            </a:r>
            <a:r>
              <a:rPr dirty="0" u="none" spc="-25"/>
              <a:t>h</a:t>
            </a:r>
            <a:r>
              <a:rPr dirty="0" u="none" spc="-40"/>
              <a:t>r</a:t>
            </a:r>
            <a:r>
              <a:rPr dirty="0" u="none" spc="10"/>
              <a:t>e</a:t>
            </a:r>
            <a:r>
              <a:rPr dirty="0" u="none"/>
              <a:t>a</a:t>
            </a:r>
            <a:r>
              <a:rPr dirty="0" u="none" spc="-25"/>
              <a:t>d</a:t>
            </a:r>
            <a:r>
              <a:rPr dirty="0" u="none"/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4174" y="1389495"/>
            <a:ext cx="5464810" cy="311785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700"/>
              </a:spcBef>
            </a:pPr>
            <a:r>
              <a:rPr dirty="0" sz="2400" spc="-5" b="1">
                <a:latin typeface="Cambria"/>
                <a:cs typeface="Cambria"/>
              </a:rPr>
              <a:t>Definition</a:t>
            </a:r>
            <a:r>
              <a:rPr dirty="0" sz="2400" spc="-125" b="1">
                <a:latin typeface="Cambria"/>
                <a:cs typeface="Cambria"/>
              </a:rPr>
              <a:t> </a:t>
            </a:r>
            <a:r>
              <a:rPr dirty="0" sz="2400" b="1">
                <a:latin typeface="Cambria"/>
                <a:cs typeface="Cambria"/>
              </a:rPr>
              <a:t>:-</a:t>
            </a:r>
            <a:endParaRPr sz="24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595"/>
              </a:spcBef>
            </a:pPr>
            <a:r>
              <a:rPr dirty="0" sz="2400" spc="-570">
                <a:latin typeface="Cambria"/>
                <a:cs typeface="Cambria"/>
              </a:rPr>
              <a:t>“</a:t>
            </a:r>
            <a:r>
              <a:rPr dirty="0" sz="2400">
                <a:latin typeface="Cambria"/>
                <a:cs typeface="Cambria"/>
              </a:rPr>
              <a:t>A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t</a:t>
            </a:r>
            <a:r>
              <a:rPr dirty="0" sz="2400" spc="-5">
                <a:latin typeface="Cambria"/>
                <a:cs typeface="Cambria"/>
              </a:rPr>
              <a:t>h</a:t>
            </a:r>
            <a:r>
              <a:rPr dirty="0" sz="2400" spc="-60">
                <a:latin typeface="Cambria"/>
                <a:cs typeface="Cambria"/>
              </a:rPr>
              <a:t>r</a:t>
            </a:r>
            <a:r>
              <a:rPr dirty="0" sz="2400" spc="5">
                <a:latin typeface="Cambria"/>
                <a:cs typeface="Cambria"/>
              </a:rPr>
              <a:t>e</a:t>
            </a:r>
            <a:r>
              <a:rPr dirty="0" sz="2400">
                <a:latin typeface="Cambria"/>
                <a:cs typeface="Cambria"/>
              </a:rPr>
              <a:t>ad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5">
                <a:latin typeface="Cambria"/>
                <a:cs typeface="Cambria"/>
              </a:rPr>
              <a:t>i</a:t>
            </a:r>
            <a:r>
              <a:rPr dirty="0" sz="2400">
                <a:latin typeface="Cambria"/>
                <a:cs typeface="Cambria"/>
              </a:rPr>
              <a:t>s t</a:t>
            </a:r>
            <a:r>
              <a:rPr dirty="0" sz="2400" spc="-5">
                <a:latin typeface="Cambria"/>
                <a:cs typeface="Cambria"/>
              </a:rPr>
              <a:t>h</a:t>
            </a:r>
            <a:r>
              <a:rPr dirty="0" sz="2400">
                <a:latin typeface="Cambria"/>
                <a:cs typeface="Cambria"/>
              </a:rPr>
              <a:t>e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s</a:t>
            </a:r>
            <a:r>
              <a:rPr dirty="0" sz="2400" spc="-5">
                <a:latin typeface="Cambria"/>
                <a:cs typeface="Cambria"/>
              </a:rPr>
              <a:t>m</a:t>
            </a:r>
            <a:r>
              <a:rPr dirty="0" sz="2400">
                <a:latin typeface="Cambria"/>
                <a:cs typeface="Cambria"/>
              </a:rPr>
              <a:t>a</a:t>
            </a:r>
            <a:r>
              <a:rPr dirty="0" sz="2400" spc="-5">
                <a:latin typeface="Cambria"/>
                <a:cs typeface="Cambria"/>
              </a:rPr>
              <a:t>ll</a:t>
            </a:r>
            <a:r>
              <a:rPr dirty="0" sz="2400" spc="5">
                <a:latin typeface="Cambria"/>
                <a:cs typeface="Cambria"/>
              </a:rPr>
              <a:t>e</a:t>
            </a:r>
            <a:r>
              <a:rPr dirty="0" sz="2400">
                <a:latin typeface="Cambria"/>
                <a:cs typeface="Cambria"/>
              </a:rPr>
              <a:t>st</a:t>
            </a:r>
            <a:r>
              <a:rPr dirty="0" sz="2400" spc="2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u</a:t>
            </a:r>
            <a:r>
              <a:rPr dirty="0" sz="2400">
                <a:latin typeface="Cambria"/>
                <a:cs typeface="Cambria"/>
              </a:rPr>
              <a:t>n</a:t>
            </a:r>
            <a:r>
              <a:rPr dirty="0" sz="2400" spc="5">
                <a:latin typeface="Cambria"/>
                <a:cs typeface="Cambria"/>
              </a:rPr>
              <a:t>i</a:t>
            </a:r>
            <a:r>
              <a:rPr dirty="0" sz="2400">
                <a:latin typeface="Cambria"/>
                <a:cs typeface="Cambria"/>
              </a:rPr>
              <a:t>t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</a:t>
            </a:r>
            <a:r>
              <a:rPr dirty="0" sz="2400">
                <a:latin typeface="Cambria"/>
                <a:cs typeface="Cambria"/>
              </a:rPr>
              <a:t>f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45">
                <a:latin typeface="Cambria"/>
                <a:cs typeface="Cambria"/>
              </a:rPr>
              <a:t>e</a:t>
            </a:r>
            <a:r>
              <a:rPr dirty="0" sz="2400" spc="-85">
                <a:latin typeface="Cambria"/>
                <a:cs typeface="Cambria"/>
              </a:rPr>
              <a:t>x</a:t>
            </a:r>
            <a:r>
              <a:rPr dirty="0" sz="2400" spc="5">
                <a:latin typeface="Cambria"/>
                <a:cs typeface="Cambria"/>
              </a:rPr>
              <a:t>e</a:t>
            </a:r>
            <a:r>
              <a:rPr dirty="0" sz="2400" spc="-5">
                <a:latin typeface="Cambria"/>
                <a:cs typeface="Cambria"/>
              </a:rPr>
              <a:t>c</a:t>
            </a:r>
            <a:r>
              <a:rPr dirty="0" sz="2400" spc="-10">
                <a:latin typeface="Cambria"/>
                <a:cs typeface="Cambria"/>
              </a:rPr>
              <a:t>u</a:t>
            </a:r>
            <a:r>
              <a:rPr dirty="0" sz="2400">
                <a:latin typeface="Cambria"/>
                <a:cs typeface="Cambria"/>
              </a:rPr>
              <a:t>t</a:t>
            </a:r>
            <a:r>
              <a:rPr dirty="0" sz="2400" spc="5">
                <a:latin typeface="Cambria"/>
                <a:cs typeface="Cambria"/>
              </a:rPr>
              <a:t>i</a:t>
            </a:r>
            <a:r>
              <a:rPr dirty="0" sz="2400" spc="-5">
                <a:latin typeface="Cambria"/>
                <a:cs typeface="Cambria"/>
              </a:rPr>
              <a:t>o</a:t>
            </a:r>
            <a:r>
              <a:rPr dirty="0" sz="2400">
                <a:latin typeface="Cambria"/>
                <a:cs typeface="Cambria"/>
              </a:rPr>
              <a:t>n</a:t>
            </a:r>
            <a:r>
              <a:rPr dirty="0" sz="2400" spc="-400">
                <a:latin typeface="Cambria"/>
                <a:cs typeface="Cambria"/>
              </a:rPr>
              <a:t>.</a:t>
            </a:r>
            <a:r>
              <a:rPr dirty="0" sz="2400">
                <a:latin typeface="Cambria"/>
                <a:cs typeface="Cambria"/>
              </a:rPr>
              <a:t>”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Cambria"/>
              <a:cs typeface="Cambria"/>
            </a:endParaRPr>
          </a:p>
          <a:p>
            <a:pPr algn="just" marL="481965" marR="374015" indent="-469900">
              <a:lnSpc>
                <a:spcPct val="120000"/>
              </a:lnSpc>
              <a:spcBef>
                <a:spcPts val="5"/>
              </a:spcBef>
              <a:buFont typeface="Times New Roman"/>
              <a:buChar char="▪"/>
              <a:tabLst>
                <a:tab pos="482600" algn="l"/>
              </a:tabLst>
            </a:pPr>
            <a:r>
              <a:rPr dirty="0" sz="2400" spc="-15">
                <a:latin typeface="Cambria"/>
                <a:cs typeface="Cambria"/>
              </a:rPr>
              <a:t>Figure </a:t>
            </a:r>
            <a:r>
              <a:rPr dirty="0" sz="2400">
                <a:latin typeface="Cambria"/>
                <a:cs typeface="Cambria"/>
              </a:rPr>
              <a:t>: A </a:t>
            </a:r>
            <a:r>
              <a:rPr dirty="0" sz="2400" spc="-15">
                <a:latin typeface="Cambria"/>
                <a:cs typeface="Cambria"/>
              </a:rPr>
              <a:t>process </a:t>
            </a:r>
            <a:r>
              <a:rPr dirty="0" sz="2400">
                <a:latin typeface="Cambria"/>
                <a:cs typeface="Cambria"/>
              </a:rPr>
              <a:t>with </a:t>
            </a:r>
            <a:r>
              <a:rPr dirty="0" sz="2400" spc="-20">
                <a:latin typeface="Cambria"/>
                <a:cs typeface="Cambria"/>
              </a:rPr>
              <a:t>two </a:t>
            </a:r>
            <a:r>
              <a:rPr dirty="0" sz="2400" spc="-15">
                <a:latin typeface="Cambria"/>
                <a:cs typeface="Cambria"/>
              </a:rPr>
              <a:t>threads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 </a:t>
            </a:r>
            <a:r>
              <a:rPr dirty="0" sz="2400" spc="-20">
                <a:latin typeface="Cambria"/>
                <a:cs typeface="Cambria"/>
              </a:rPr>
              <a:t>execution </a:t>
            </a:r>
            <a:r>
              <a:rPr dirty="0" sz="2400" spc="-5">
                <a:latin typeface="Cambria"/>
                <a:cs typeface="Cambria"/>
              </a:rPr>
              <a:t>on </a:t>
            </a:r>
            <a:r>
              <a:rPr dirty="0" sz="2400">
                <a:latin typeface="Cambria"/>
                <a:cs typeface="Cambria"/>
              </a:rPr>
              <a:t>a </a:t>
            </a:r>
            <a:r>
              <a:rPr dirty="0" sz="2400" spc="-10">
                <a:latin typeface="Cambria"/>
                <a:cs typeface="Cambria"/>
              </a:rPr>
              <a:t>single processor </a:t>
            </a:r>
            <a:r>
              <a:rPr dirty="0" sz="2400" spc="-5">
                <a:latin typeface="Cambria"/>
                <a:cs typeface="Cambria"/>
              </a:rPr>
              <a:t> machine.</a:t>
            </a:r>
            <a:endParaRPr sz="2400">
              <a:latin typeface="Cambria"/>
              <a:cs typeface="Cambria"/>
            </a:endParaRPr>
          </a:p>
          <a:p>
            <a:pPr algn="just" marL="481965" indent="-457834">
              <a:lnSpc>
                <a:spcPct val="100000"/>
              </a:lnSpc>
              <a:spcBef>
                <a:spcPts val="919"/>
              </a:spcBef>
              <a:buFont typeface="Times New Roman"/>
              <a:buChar char="▪"/>
              <a:tabLst>
                <a:tab pos="482600" algn="l"/>
              </a:tabLst>
            </a:pPr>
            <a:r>
              <a:rPr dirty="0" sz="2400">
                <a:latin typeface="Cambria"/>
                <a:cs typeface="Cambria"/>
              </a:rPr>
              <a:t>A</a:t>
            </a:r>
            <a:r>
              <a:rPr dirty="0" sz="2400" spc="1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thread </a:t>
            </a: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light-weight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5332" y="3285744"/>
            <a:ext cx="3252216" cy="316839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18383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10"/>
              <a:t>T</a:t>
            </a:r>
            <a:r>
              <a:rPr dirty="0" u="none" spc="-25"/>
              <a:t>h</a:t>
            </a:r>
            <a:r>
              <a:rPr dirty="0" u="none" spc="-40"/>
              <a:t>r</a:t>
            </a:r>
            <a:r>
              <a:rPr dirty="0" u="none" spc="10"/>
              <a:t>e</a:t>
            </a:r>
            <a:r>
              <a:rPr dirty="0" u="none"/>
              <a:t>a</a:t>
            </a:r>
            <a:r>
              <a:rPr dirty="0" u="none" spc="-25"/>
              <a:t>d</a:t>
            </a:r>
            <a:r>
              <a:rPr dirty="0" u="none"/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480786"/>
            <a:ext cx="66357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▪"/>
              <a:tabLst>
                <a:tab pos="354965" algn="l"/>
                <a:tab pos="355600" algn="l"/>
              </a:tabLst>
            </a:pPr>
            <a:r>
              <a:rPr dirty="0" sz="2400" spc="-5">
                <a:latin typeface="Cambria"/>
                <a:cs typeface="Cambria"/>
              </a:rPr>
              <a:t>Threads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in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three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process</a:t>
            </a:r>
            <a:r>
              <a:rPr dirty="0" sz="2400" spc="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(a)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and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one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</a:t>
            </a:r>
            <a:r>
              <a:rPr dirty="0" sz="2400" spc="4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(b)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800" y="2945892"/>
            <a:ext cx="8720328" cy="3753611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47745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Threads</a:t>
            </a:r>
            <a:r>
              <a:rPr dirty="0" u="none" spc="-55"/>
              <a:t> </a:t>
            </a:r>
            <a:r>
              <a:rPr dirty="0" u="none" spc="-5"/>
              <a:t>vs</a:t>
            </a:r>
            <a:r>
              <a:rPr dirty="0" u="none" spc="-55"/>
              <a:t> </a:t>
            </a:r>
            <a:r>
              <a:rPr dirty="0" u="none" spc="-10"/>
              <a:t>Processes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5508" y="1664207"/>
            <a:ext cx="8775700" cy="4676140"/>
            <a:chOff x="635508" y="1664207"/>
            <a:chExt cx="8775700" cy="46761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1670303"/>
              <a:ext cx="8762999" cy="46634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23103" y="1664207"/>
              <a:ext cx="0" cy="4676140"/>
            </a:xfrm>
            <a:custGeom>
              <a:avLst/>
              <a:gdLst/>
              <a:ahLst/>
              <a:cxnLst/>
              <a:rect l="l" t="t" r="r" b="b"/>
              <a:pathLst>
                <a:path w="0" h="4676140">
                  <a:moveTo>
                    <a:pt x="0" y="0"/>
                  </a:moveTo>
                  <a:lnTo>
                    <a:pt x="0" y="4675631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35508" y="2127503"/>
              <a:ext cx="8775700" cy="0"/>
            </a:xfrm>
            <a:custGeom>
              <a:avLst/>
              <a:gdLst/>
              <a:ahLst/>
              <a:cxnLst/>
              <a:rect l="l" t="t" r="r" b="b"/>
              <a:pathLst>
                <a:path w="8775700" h="0">
                  <a:moveTo>
                    <a:pt x="0" y="0"/>
                  </a:moveTo>
                  <a:lnTo>
                    <a:pt x="8775191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5508" y="1664207"/>
              <a:ext cx="8775700" cy="4676140"/>
            </a:xfrm>
            <a:custGeom>
              <a:avLst/>
              <a:gdLst/>
              <a:ahLst/>
              <a:cxnLst/>
              <a:rect l="l" t="t" r="r" b="b"/>
              <a:pathLst>
                <a:path w="8775700" h="4676140">
                  <a:moveTo>
                    <a:pt x="0" y="920495"/>
                  </a:moveTo>
                  <a:lnTo>
                    <a:pt x="8775191" y="920495"/>
                  </a:lnTo>
                </a:path>
                <a:path w="8775700" h="4676140">
                  <a:moveTo>
                    <a:pt x="0" y="1743456"/>
                  </a:moveTo>
                  <a:lnTo>
                    <a:pt x="8775191" y="1743456"/>
                  </a:lnTo>
                </a:path>
                <a:path w="8775700" h="4676140">
                  <a:moveTo>
                    <a:pt x="0" y="2932175"/>
                  </a:moveTo>
                  <a:lnTo>
                    <a:pt x="8775191" y="2932175"/>
                  </a:lnTo>
                </a:path>
                <a:path w="8775700" h="4676140">
                  <a:moveTo>
                    <a:pt x="0" y="3389375"/>
                  </a:moveTo>
                  <a:lnTo>
                    <a:pt x="8775191" y="3389375"/>
                  </a:lnTo>
                </a:path>
                <a:path w="8775700" h="4676140">
                  <a:moveTo>
                    <a:pt x="0" y="4212336"/>
                  </a:moveTo>
                  <a:lnTo>
                    <a:pt x="8775191" y="4212336"/>
                  </a:lnTo>
                </a:path>
                <a:path w="8775700" h="4676140">
                  <a:moveTo>
                    <a:pt x="6095" y="0"/>
                  </a:moveTo>
                  <a:lnTo>
                    <a:pt x="6095" y="4675631"/>
                  </a:lnTo>
                </a:path>
                <a:path w="8775700" h="4676140">
                  <a:moveTo>
                    <a:pt x="8769095" y="0"/>
                  </a:moveTo>
                  <a:lnTo>
                    <a:pt x="8769095" y="4675631"/>
                  </a:lnTo>
                </a:path>
                <a:path w="8775700" h="4676140">
                  <a:moveTo>
                    <a:pt x="0" y="6096"/>
                  </a:moveTo>
                  <a:lnTo>
                    <a:pt x="8775191" y="6096"/>
                  </a:lnTo>
                </a:path>
                <a:path w="8775700" h="4676140">
                  <a:moveTo>
                    <a:pt x="0" y="4669536"/>
                  </a:moveTo>
                  <a:lnTo>
                    <a:pt x="8775191" y="4669536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04140" rIns="0" bIns="0" rtlCol="0" vert="horz">
            <a:spAutoFit/>
          </a:bodyPr>
          <a:lstStyle/>
          <a:p>
            <a:pPr marL="1637030">
              <a:lnSpc>
                <a:spcPct val="100000"/>
              </a:lnSpc>
              <a:spcBef>
                <a:spcPts val="820"/>
              </a:spcBef>
            </a:pPr>
            <a:r>
              <a:rPr dirty="0" spc="-15"/>
              <a:t>Process</a:t>
            </a:r>
          </a:p>
          <a:p>
            <a:pPr marL="307975" indent="-29591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8610" algn="l"/>
              </a:tabLst>
            </a:pPr>
            <a:r>
              <a:rPr dirty="0" spc="-25" b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pc="-7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calls</a:t>
            </a:r>
            <a:r>
              <a:rPr dirty="0" spc="-9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involved</a:t>
            </a:r>
            <a:r>
              <a:rPr dirty="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pc="-3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</a:p>
          <a:p>
            <a:pPr marL="12700" marR="34607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11785" algn="l"/>
              </a:tabLst>
            </a:pP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OS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treats </a:t>
            </a:r>
            <a:r>
              <a:rPr dirty="0" spc="-25" b="0">
                <a:solidFill>
                  <a:srgbClr val="000000"/>
                </a:solidFill>
                <a:latin typeface="Calibri"/>
                <a:cs typeface="Calibri"/>
              </a:rPr>
              <a:t>different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processes </a:t>
            </a:r>
            <a:r>
              <a:rPr dirty="0" spc="-5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differently</a:t>
            </a:r>
          </a:p>
          <a:p>
            <a:pPr marL="12700" marR="14668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11785" algn="l"/>
              </a:tabLst>
            </a:pPr>
            <a:r>
              <a:rPr dirty="0" spc="-25" b="0">
                <a:solidFill>
                  <a:srgbClr val="000000"/>
                </a:solidFill>
                <a:latin typeface="Calibri"/>
                <a:cs typeface="Calibri"/>
              </a:rPr>
              <a:t>Different</a:t>
            </a: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dirty="0" spc="-2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20" b="0">
                <a:solidFill>
                  <a:srgbClr val="000000"/>
                </a:solidFill>
                <a:latin typeface="Calibri"/>
                <a:cs typeface="Calibri"/>
              </a:rPr>
              <a:t>have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25" b="0">
                <a:solidFill>
                  <a:srgbClr val="000000"/>
                </a:solidFill>
                <a:latin typeface="Calibri"/>
                <a:cs typeface="Calibri"/>
              </a:rPr>
              <a:t>different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copies </a:t>
            </a: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of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data, </a:t>
            </a: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files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dirty="0" spc="-5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</a:p>
          <a:p>
            <a:pPr marL="307975" indent="-29591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8610" algn="l"/>
              </a:tabLst>
            </a:pP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Context</a:t>
            </a:r>
            <a:r>
              <a:rPr dirty="0" spc="-114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Switching</a:t>
            </a:r>
            <a:r>
              <a:rPr dirty="0" spc="-7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pc="-6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slower</a:t>
            </a:r>
          </a:p>
          <a:p>
            <a:pPr marL="12700" marR="25654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8610" algn="l"/>
                <a:tab pos="1804670" algn="l"/>
              </a:tabLst>
            </a:pP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Blocking</a:t>
            </a:r>
            <a:r>
              <a:rPr dirty="0" spc="-6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of	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pc="-4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dirty="0" spc="-9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pc="-6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not </a:t>
            </a:r>
            <a:r>
              <a:rPr dirty="0" spc="-5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block</a:t>
            </a:r>
            <a:r>
              <a:rPr dirty="0" spc="-10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5" b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pc="-9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another</a:t>
            </a:r>
            <a:r>
              <a:rPr dirty="0" spc="-2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</a:p>
          <a:p>
            <a:pPr marL="307975" indent="-29591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8610" algn="l"/>
              </a:tabLst>
            </a:pP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Independent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04140" rIns="0" bIns="0" rtlCol="0" vert="horz">
            <a:spAutoFit/>
          </a:bodyPr>
          <a:lstStyle/>
          <a:p>
            <a:pPr marL="1671955">
              <a:lnSpc>
                <a:spcPct val="100000"/>
              </a:lnSpc>
              <a:spcBef>
                <a:spcPts val="820"/>
              </a:spcBef>
            </a:pPr>
            <a:r>
              <a:rPr dirty="0" spc="-15"/>
              <a:t>Thread</a:t>
            </a:r>
          </a:p>
          <a:p>
            <a:pPr marL="309880" indent="-29591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9880" algn="l"/>
              </a:tabLst>
            </a:pP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dirty="0" spc="-2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pc="-2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dirty="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25" b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pc="-7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call</a:t>
            </a:r>
            <a:r>
              <a:rPr dirty="0" spc="-7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involved</a:t>
            </a:r>
          </a:p>
          <a:p>
            <a:pPr marL="12700" marR="508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8610" algn="l"/>
              </a:tabLst>
            </a:pP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All</a:t>
            </a:r>
            <a:r>
              <a:rPr dirty="0" spc="-5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pc="-5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threads</a:t>
            </a:r>
            <a:r>
              <a:rPr dirty="0" spc="-6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treated</a:t>
            </a:r>
            <a:r>
              <a:rPr dirty="0" spc="-9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as </a:t>
            </a:r>
            <a:r>
              <a:rPr dirty="0" spc="-5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dirty="0" spc="-6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task</a:t>
            </a:r>
            <a:r>
              <a:rPr dirty="0" spc="-5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20" b="0">
                <a:solidFill>
                  <a:srgbClr val="000000"/>
                </a:solidFill>
                <a:latin typeface="Calibri"/>
                <a:cs typeface="Calibri"/>
              </a:rPr>
              <a:t>for </a:t>
            </a: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OS</a:t>
            </a:r>
          </a:p>
          <a:p>
            <a:pPr marL="12700" marR="3048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8610" algn="l"/>
              </a:tabLst>
            </a:pPr>
            <a:r>
              <a:rPr dirty="0" spc="-25" b="0">
                <a:solidFill>
                  <a:srgbClr val="000000"/>
                </a:solidFill>
                <a:latin typeface="Calibri"/>
                <a:cs typeface="Calibri"/>
              </a:rPr>
              <a:t>Different </a:t>
            </a: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threads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share </a:t>
            </a: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same </a:t>
            </a:r>
            <a:r>
              <a:rPr dirty="0" spc="-5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copy</a:t>
            </a:r>
            <a:r>
              <a:rPr dirty="0" spc="-5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pc="-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dirty="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pc="-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>
              <a:lnSpc>
                <a:spcPct val="100000"/>
              </a:lnSpc>
              <a:spcBef>
                <a:spcPts val="60"/>
              </a:spcBef>
              <a:buFont typeface="Calibri"/>
              <a:buAutoNum type="arabicPeriod"/>
            </a:pPr>
            <a:endParaRPr sz="2900">
              <a:latin typeface="Calibri"/>
              <a:cs typeface="Calibri"/>
            </a:endParaRPr>
          </a:p>
          <a:p>
            <a:pPr marL="309880" indent="-295910">
              <a:lnSpc>
                <a:spcPct val="100000"/>
              </a:lnSpc>
              <a:buAutoNum type="arabicPeriod"/>
              <a:tabLst>
                <a:tab pos="309880" algn="l"/>
              </a:tabLst>
            </a:pP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Context</a:t>
            </a:r>
            <a:r>
              <a:rPr dirty="0" spc="-114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Switching</a:t>
            </a:r>
            <a:r>
              <a:rPr dirty="0" spc="-6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pc="-5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25" b="0">
                <a:solidFill>
                  <a:srgbClr val="000000"/>
                </a:solidFill>
                <a:latin typeface="Calibri"/>
                <a:cs typeface="Calibri"/>
              </a:rPr>
              <a:t>faster</a:t>
            </a:r>
          </a:p>
          <a:p>
            <a:pPr marL="12700" marR="53403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8610" algn="l"/>
              </a:tabLst>
            </a:pP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Blocking</a:t>
            </a:r>
            <a:r>
              <a:rPr dirty="0" spc="-10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pc="-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thread</a:t>
            </a:r>
            <a:r>
              <a:rPr dirty="0" spc="-2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pc="-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5" b="0">
                <a:solidFill>
                  <a:srgbClr val="000000"/>
                </a:solidFill>
                <a:latin typeface="Calibri"/>
                <a:cs typeface="Calibri"/>
              </a:rPr>
              <a:t>block </a:t>
            </a:r>
            <a:r>
              <a:rPr dirty="0" spc="-5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entire</a:t>
            </a:r>
            <a:r>
              <a:rPr dirty="0" spc="-6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 b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</a:p>
          <a:p>
            <a:pPr marL="306705" indent="-29337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7340" algn="l"/>
              </a:tabLst>
            </a:pPr>
            <a:r>
              <a:rPr dirty="0" spc="-15" b="0">
                <a:solidFill>
                  <a:srgbClr val="000000"/>
                </a:solidFill>
                <a:latin typeface="Calibri"/>
                <a:cs typeface="Calibri"/>
              </a:rPr>
              <a:t>Interdependent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52" y="622868"/>
            <a:ext cx="67900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15"/>
              <a:t>Process</a:t>
            </a:r>
            <a:r>
              <a:rPr dirty="0" u="none" sz="3600" spc="-50"/>
              <a:t> </a:t>
            </a:r>
            <a:r>
              <a:rPr dirty="0" u="none" sz="3600" spc="-15"/>
              <a:t>operations-</a:t>
            </a:r>
            <a:r>
              <a:rPr dirty="0" u="none" sz="3600" spc="-65"/>
              <a:t> </a:t>
            </a:r>
            <a:r>
              <a:rPr dirty="0" u="none" sz="3600" spc="-15"/>
              <a:t>process</a:t>
            </a:r>
            <a:r>
              <a:rPr dirty="0" u="none" sz="3600" spc="-85"/>
              <a:t> </a:t>
            </a:r>
            <a:r>
              <a:rPr dirty="0" u="none" sz="3600" spc="-15"/>
              <a:t>creation</a:t>
            </a:r>
            <a:endParaRPr sz="3600"/>
          </a:p>
        </p:txBody>
      </p:sp>
      <p:grpSp>
        <p:nvGrpSpPr>
          <p:cNvPr id="13" name="object 13"/>
          <p:cNvGrpSpPr/>
          <p:nvPr/>
        </p:nvGrpSpPr>
        <p:grpSpPr>
          <a:xfrm>
            <a:off x="621791" y="1481328"/>
            <a:ext cx="8823960" cy="2222500"/>
            <a:chOff x="621791" y="1481328"/>
            <a:chExt cx="8823960" cy="2222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791" y="1837944"/>
              <a:ext cx="8823960" cy="18562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568" y="2670048"/>
              <a:ext cx="7223760" cy="10332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0747" y="1834895"/>
              <a:ext cx="8760460" cy="1813560"/>
            </a:xfrm>
            <a:custGeom>
              <a:avLst/>
              <a:gdLst/>
              <a:ahLst/>
              <a:cxnLst/>
              <a:rect l="l" t="t" r="r" b="b"/>
              <a:pathLst>
                <a:path w="8760460" h="1813560">
                  <a:moveTo>
                    <a:pt x="8759952" y="1813560"/>
                  </a:moveTo>
                  <a:lnTo>
                    <a:pt x="0" y="1813560"/>
                  </a:lnTo>
                  <a:lnTo>
                    <a:pt x="0" y="0"/>
                  </a:lnTo>
                  <a:lnTo>
                    <a:pt x="8759952" y="0"/>
                  </a:lnTo>
                  <a:lnTo>
                    <a:pt x="8759952" y="1813560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987" y="1481328"/>
              <a:ext cx="6217919" cy="11155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6175" y="1830323"/>
              <a:ext cx="8770620" cy="1823085"/>
            </a:xfrm>
            <a:custGeom>
              <a:avLst/>
              <a:gdLst/>
              <a:ahLst/>
              <a:cxnLst/>
              <a:rect l="l" t="t" r="r" b="b"/>
              <a:pathLst>
                <a:path w="8770620" h="1823085">
                  <a:moveTo>
                    <a:pt x="8767572" y="1822704"/>
                  </a:moveTo>
                  <a:lnTo>
                    <a:pt x="3048" y="1822704"/>
                  </a:lnTo>
                  <a:lnTo>
                    <a:pt x="0" y="18211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67572" y="0"/>
                  </a:lnTo>
                  <a:lnTo>
                    <a:pt x="8770620" y="3048"/>
                  </a:lnTo>
                  <a:lnTo>
                    <a:pt x="8770620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813560"/>
                  </a:lnTo>
                  <a:lnTo>
                    <a:pt x="4572" y="1813560"/>
                  </a:lnTo>
                  <a:lnTo>
                    <a:pt x="9144" y="1818131"/>
                  </a:lnTo>
                  <a:lnTo>
                    <a:pt x="8770620" y="1818131"/>
                  </a:lnTo>
                  <a:lnTo>
                    <a:pt x="8770620" y="1821180"/>
                  </a:lnTo>
                  <a:lnTo>
                    <a:pt x="8767572" y="1822704"/>
                  </a:lnTo>
                  <a:close/>
                </a:path>
                <a:path w="8770620" h="182308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770620" h="1823085">
                  <a:moveTo>
                    <a:pt x="8761476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761476" y="4572"/>
                  </a:lnTo>
                  <a:lnTo>
                    <a:pt x="8761476" y="9144"/>
                  </a:lnTo>
                  <a:close/>
                </a:path>
                <a:path w="8770620" h="1823085">
                  <a:moveTo>
                    <a:pt x="8761476" y="1818131"/>
                  </a:moveTo>
                  <a:lnTo>
                    <a:pt x="8761476" y="4572"/>
                  </a:lnTo>
                  <a:lnTo>
                    <a:pt x="8766048" y="9144"/>
                  </a:lnTo>
                  <a:lnTo>
                    <a:pt x="8770620" y="9144"/>
                  </a:lnTo>
                  <a:lnTo>
                    <a:pt x="8770620" y="1813560"/>
                  </a:lnTo>
                  <a:lnTo>
                    <a:pt x="8766048" y="1813560"/>
                  </a:lnTo>
                  <a:lnTo>
                    <a:pt x="8761476" y="1818131"/>
                  </a:lnTo>
                  <a:close/>
                </a:path>
                <a:path w="8770620" h="1823085">
                  <a:moveTo>
                    <a:pt x="8770620" y="9144"/>
                  </a:moveTo>
                  <a:lnTo>
                    <a:pt x="8766048" y="9144"/>
                  </a:lnTo>
                  <a:lnTo>
                    <a:pt x="8761476" y="4572"/>
                  </a:lnTo>
                  <a:lnTo>
                    <a:pt x="8770620" y="4572"/>
                  </a:lnTo>
                  <a:lnTo>
                    <a:pt x="8770620" y="9144"/>
                  </a:lnTo>
                  <a:close/>
                </a:path>
                <a:path w="8770620" h="1823085">
                  <a:moveTo>
                    <a:pt x="9144" y="1818131"/>
                  </a:moveTo>
                  <a:lnTo>
                    <a:pt x="4572" y="1813560"/>
                  </a:lnTo>
                  <a:lnTo>
                    <a:pt x="9144" y="1813560"/>
                  </a:lnTo>
                  <a:lnTo>
                    <a:pt x="9144" y="1818131"/>
                  </a:lnTo>
                  <a:close/>
                </a:path>
                <a:path w="8770620" h="1823085">
                  <a:moveTo>
                    <a:pt x="8761476" y="1818131"/>
                  </a:moveTo>
                  <a:lnTo>
                    <a:pt x="9144" y="1818131"/>
                  </a:lnTo>
                  <a:lnTo>
                    <a:pt x="9144" y="1813560"/>
                  </a:lnTo>
                  <a:lnTo>
                    <a:pt x="8761476" y="1813560"/>
                  </a:lnTo>
                  <a:lnTo>
                    <a:pt x="8761476" y="1818131"/>
                  </a:lnTo>
                  <a:close/>
                </a:path>
                <a:path w="8770620" h="1823085">
                  <a:moveTo>
                    <a:pt x="8770620" y="1818131"/>
                  </a:moveTo>
                  <a:lnTo>
                    <a:pt x="8761476" y="1818131"/>
                  </a:lnTo>
                  <a:lnTo>
                    <a:pt x="8766048" y="1813560"/>
                  </a:lnTo>
                  <a:lnTo>
                    <a:pt x="8770620" y="1813560"/>
                  </a:lnTo>
                  <a:lnTo>
                    <a:pt x="8770620" y="1818131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50748" y="1834895"/>
            <a:ext cx="8760460" cy="1813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0725">
              <a:lnSpc>
                <a:spcPts val="2530"/>
              </a:lnSpc>
            </a:pP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user</a:t>
            </a:r>
            <a:r>
              <a:rPr dirty="0" sz="2400" spc="-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mbria"/>
                <a:cs typeface="Cambria"/>
              </a:rPr>
              <a:t>request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create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400" spc="-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new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 process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800">
              <a:latin typeface="Cambria"/>
              <a:cs typeface="Cambria"/>
            </a:endParaRPr>
          </a:p>
          <a:p>
            <a:pPr marL="908050" marR="1383665" indent="-228600">
              <a:lnSpc>
                <a:spcPts val="2500"/>
              </a:lnSpc>
              <a:spcBef>
                <a:spcPts val="1905"/>
              </a:spcBef>
              <a:buChar char="•"/>
              <a:tabLst>
                <a:tab pos="908685" algn="l"/>
              </a:tabLst>
            </a:pPr>
            <a:r>
              <a:rPr dirty="0" sz="2400">
                <a:latin typeface="Cambria"/>
                <a:cs typeface="Cambria"/>
              </a:rPr>
              <a:t>User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can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start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new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process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35">
                <a:latin typeface="Cambria"/>
                <a:cs typeface="Cambria"/>
              </a:rPr>
              <a:t>by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typing</a:t>
            </a:r>
            <a:r>
              <a:rPr dirty="0" sz="2400" spc="-6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command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or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double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click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on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some</a:t>
            </a:r>
            <a:r>
              <a:rPr dirty="0" sz="2400" spc="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application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icon.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1791" y="4197095"/>
            <a:ext cx="8823960" cy="2514600"/>
            <a:chOff x="621791" y="4197095"/>
            <a:chExt cx="8823960" cy="251460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791" y="4206240"/>
              <a:ext cx="8823960" cy="24871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568" y="5038344"/>
              <a:ext cx="7891271" cy="16733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0747" y="4201667"/>
              <a:ext cx="8760460" cy="2443480"/>
            </a:xfrm>
            <a:custGeom>
              <a:avLst/>
              <a:gdLst/>
              <a:ahLst/>
              <a:cxnLst/>
              <a:rect l="l" t="t" r="r" b="b"/>
              <a:pathLst>
                <a:path w="8760460" h="2443479">
                  <a:moveTo>
                    <a:pt x="8759952" y="2442971"/>
                  </a:moveTo>
                  <a:lnTo>
                    <a:pt x="0" y="2442971"/>
                  </a:lnTo>
                  <a:lnTo>
                    <a:pt x="0" y="0"/>
                  </a:lnTo>
                  <a:lnTo>
                    <a:pt x="8759952" y="0"/>
                  </a:lnTo>
                  <a:lnTo>
                    <a:pt x="8759952" y="2442971"/>
                  </a:lnTo>
                  <a:close/>
                </a:path>
              </a:pathLst>
            </a:custGeom>
            <a:solidFill>
              <a:srgbClr val="EDEBDF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6176" y="4197095"/>
              <a:ext cx="8769350" cy="2452370"/>
            </a:xfrm>
            <a:custGeom>
              <a:avLst/>
              <a:gdLst/>
              <a:ahLst/>
              <a:cxnLst/>
              <a:rect l="l" t="t" r="r" b="b"/>
              <a:pathLst>
                <a:path w="8769350" h="2452370">
                  <a:moveTo>
                    <a:pt x="8767572" y="2452115"/>
                  </a:moveTo>
                  <a:lnTo>
                    <a:pt x="3048" y="2452115"/>
                  </a:lnTo>
                  <a:lnTo>
                    <a:pt x="0" y="2450591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8767572" y="0"/>
                  </a:lnTo>
                  <a:lnTo>
                    <a:pt x="8769096" y="3047"/>
                  </a:lnTo>
                  <a:lnTo>
                    <a:pt x="8769096" y="4571"/>
                  </a:ln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lnTo>
                    <a:pt x="9144" y="2442971"/>
                  </a:lnTo>
                  <a:lnTo>
                    <a:pt x="4572" y="2442971"/>
                  </a:lnTo>
                  <a:lnTo>
                    <a:pt x="9144" y="2447543"/>
                  </a:lnTo>
                  <a:lnTo>
                    <a:pt x="8769096" y="2447543"/>
                  </a:lnTo>
                  <a:lnTo>
                    <a:pt x="8769096" y="2450591"/>
                  </a:lnTo>
                  <a:lnTo>
                    <a:pt x="8767572" y="2452115"/>
                  </a:lnTo>
                  <a:close/>
                </a:path>
                <a:path w="8769350" h="2452370">
                  <a:moveTo>
                    <a:pt x="9144" y="9143"/>
                  </a:move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8769350" h="2452370">
                  <a:moveTo>
                    <a:pt x="8759951" y="9143"/>
                  </a:moveTo>
                  <a:lnTo>
                    <a:pt x="9144" y="9143"/>
                  </a:lnTo>
                  <a:lnTo>
                    <a:pt x="9144" y="4571"/>
                  </a:lnTo>
                  <a:lnTo>
                    <a:pt x="8759951" y="4571"/>
                  </a:lnTo>
                  <a:lnTo>
                    <a:pt x="8759951" y="9143"/>
                  </a:lnTo>
                  <a:close/>
                </a:path>
                <a:path w="8769350" h="2452370">
                  <a:moveTo>
                    <a:pt x="8759951" y="2447543"/>
                  </a:moveTo>
                  <a:lnTo>
                    <a:pt x="8759951" y="4571"/>
                  </a:lnTo>
                  <a:lnTo>
                    <a:pt x="8764524" y="9143"/>
                  </a:lnTo>
                  <a:lnTo>
                    <a:pt x="8769096" y="9143"/>
                  </a:lnTo>
                  <a:lnTo>
                    <a:pt x="8769096" y="2442971"/>
                  </a:lnTo>
                  <a:lnTo>
                    <a:pt x="8764524" y="2442971"/>
                  </a:lnTo>
                  <a:lnTo>
                    <a:pt x="8759951" y="2447543"/>
                  </a:lnTo>
                  <a:close/>
                </a:path>
                <a:path w="8769350" h="2452370">
                  <a:moveTo>
                    <a:pt x="8769096" y="9143"/>
                  </a:moveTo>
                  <a:lnTo>
                    <a:pt x="8764524" y="9143"/>
                  </a:lnTo>
                  <a:lnTo>
                    <a:pt x="8759951" y="4571"/>
                  </a:lnTo>
                  <a:lnTo>
                    <a:pt x="8769096" y="4571"/>
                  </a:lnTo>
                  <a:lnTo>
                    <a:pt x="8769096" y="9143"/>
                  </a:lnTo>
                  <a:close/>
                </a:path>
                <a:path w="8769350" h="2452370">
                  <a:moveTo>
                    <a:pt x="9144" y="2447543"/>
                  </a:moveTo>
                  <a:lnTo>
                    <a:pt x="4572" y="2442971"/>
                  </a:lnTo>
                  <a:lnTo>
                    <a:pt x="9144" y="2442971"/>
                  </a:lnTo>
                  <a:lnTo>
                    <a:pt x="9144" y="2447543"/>
                  </a:lnTo>
                  <a:close/>
                </a:path>
                <a:path w="8769350" h="2452370">
                  <a:moveTo>
                    <a:pt x="8759951" y="2447543"/>
                  </a:moveTo>
                  <a:lnTo>
                    <a:pt x="9144" y="2447543"/>
                  </a:lnTo>
                  <a:lnTo>
                    <a:pt x="9144" y="2442971"/>
                  </a:lnTo>
                  <a:lnTo>
                    <a:pt x="8759951" y="2442971"/>
                  </a:lnTo>
                  <a:lnTo>
                    <a:pt x="8759951" y="2447543"/>
                  </a:lnTo>
                  <a:close/>
                </a:path>
                <a:path w="8769350" h="2452370">
                  <a:moveTo>
                    <a:pt x="8769096" y="2447543"/>
                  </a:moveTo>
                  <a:lnTo>
                    <a:pt x="8759951" y="2447543"/>
                  </a:lnTo>
                  <a:lnTo>
                    <a:pt x="8764524" y="2442971"/>
                  </a:lnTo>
                  <a:lnTo>
                    <a:pt x="8769096" y="2442971"/>
                  </a:lnTo>
                  <a:lnTo>
                    <a:pt x="8769096" y="2447543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317820" y="5110992"/>
            <a:ext cx="7358380" cy="135636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240665" marR="5080" indent="-228600">
              <a:lnSpc>
                <a:spcPts val="253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dirty="0" sz="2400" spc="-5">
                <a:latin typeface="Cambria"/>
                <a:cs typeface="Cambria"/>
              </a:rPr>
              <a:t>This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applies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30">
                <a:latin typeface="Cambria"/>
                <a:cs typeface="Cambria"/>
              </a:rPr>
              <a:t>only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to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batch</a:t>
            </a:r>
            <a:r>
              <a:rPr dirty="0" sz="2400" spc="-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system.</a:t>
            </a:r>
            <a:r>
              <a:rPr dirty="0" sz="2400" spc="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Here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user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submit </a:t>
            </a:r>
            <a:r>
              <a:rPr dirty="0" sz="2400" spc="-509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batch </a:t>
            </a:r>
            <a:r>
              <a:rPr dirty="0" sz="2400" spc="-5">
                <a:latin typeface="Cambria"/>
                <a:cs typeface="Cambria"/>
              </a:rPr>
              <a:t>jobs </a:t>
            </a:r>
            <a:r>
              <a:rPr dirty="0" sz="2400" spc="-15">
                <a:latin typeface="Cambria"/>
                <a:cs typeface="Cambria"/>
              </a:rPr>
              <a:t>to </a:t>
            </a:r>
            <a:r>
              <a:rPr dirty="0" sz="2400" spc="-5">
                <a:latin typeface="Cambria"/>
                <a:cs typeface="Cambria"/>
              </a:rPr>
              <a:t>the </a:t>
            </a:r>
            <a:r>
              <a:rPr dirty="0" sz="2400" spc="-20">
                <a:latin typeface="Cambria"/>
                <a:cs typeface="Cambria"/>
              </a:rPr>
              <a:t>system. </a:t>
            </a:r>
            <a:r>
              <a:rPr dirty="0" sz="2400" spc="-5">
                <a:latin typeface="Cambria"/>
                <a:cs typeface="Cambria"/>
              </a:rPr>
              <a:t>When </a:t>
            </a:r>
            <a:r>
              <a:rPr dirty="0" sz="2400" spc="-20">
                <a:latin typeface="Cambria"/>
                <a:cs typeface="Cambria"/>
              </a:rPr>
              <a:t>there are </a:t>
            </a:r>
            <a:r>
              <a:rPr dirty="0" sz="2400" spc="-5">
                <a:latin typeface="Cambria"/>
                <a:cs typeface="Cambria"/>
              </a:rPr>
              <a:t>enough 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resources are free </a:t>
            </a:r>
            <a:r>
              <a:rPr dirty="0" sz="2400" spc="-15">
                <a:latin typeface="Cambria"/>
                <a:cs typeface="Cambria"/>
              </a:rPr>
              <a:t>to </a:t>
            </a:r>
            <a:r>
              <a:rPr dirty="0" sz="2400" spc="-30">
                <a:latin typeface="Cambria"/>
                <a:cs typeface="Cambria"/>
              </a:rPr>
              <a:t>execute </a:t>
            </a:r>
            <a:r>
              <a:rPr dirty="0" sz="2400">
                <a:latin typeface="Cambria"/>
                <a:cs typeface="Cambria"/>
              </a:rPr>
              <a:t>a </a:t>
            </a:r>
            <a:r>
              <a:rPr dirty="0" sz="2400" spc="-10">
                <a:latin typeface="Cambria"/>
                <a:cs typeface="Cambria"/>
              </a:rPr>
              <a:t>next </a:t>
            </a:r>
            <a:r>
              <a:rPr dirty="0" sz="2400">
                <a:latin typeface="Cambria"/>
                <a:cs typeface="Cambria"/>
              </a:rPr>
              <a:t>job a new </a:t>
            </a:r>
            <a:r>
              <a:rPr dirty="0" sz="2400" spc="-10">
                <a:latin typeface="Cambria"/>
                <a:cs typeface="Cambria"/>
              </a:rPr>
              <a:t>job </a:t>
            </a:r>
            <a:r>
              <a:rPr dirty="0" sz="2400">
                <a:latin typeface="Cambria"/>
                <a:cs typeface="Cambria"/>
              </a:rPr>
              <a:t>is </a:t>
            </a:r>
            <a:r>
              <a:rPr dirty="0" sz="2400" spc="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selected</a:t>
            </a:r>
            <a:r>
              <a:rPr dirty="0" sz="2400" spc="-6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from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batch</a:t>
            </a:r>
            <a:r>
              <a:rPr dirty="0" sz="2400" spc="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queue.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6987" y="3881627"/>
            <a:ext cx="6217919" cy="108356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355919" y="4169210"/>
            <a:ext cx="30899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Initiation</a:t>
            </a:r>
            <a:r>
              <a:rPr dirty="0" sz="2400" spc="-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400" spc="-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mbria"/>
                <a:cs typeface="Cambria"/>
              </a:rPr>
              <a:t>batch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job: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8411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30"/>
              <a:t>Types</a:t>
            </a:r>
            <a:r>
              <a:rPr dirty="0" u="none" spc="-110"/>
              <a:t> </a:t>
            </a:r>
            <a:r>
              <a:rPr dirty="0" u="none" spc="-20"/>
              <a:t>of</a:t>
            </a:r>
            <a:r>
              <a:rPr dirty="0" u="none" spc="-35"/>
              <a:t> </a:t>
            </a:r>
            <a:r>
              <a:rPr dirty="0" u="none" spc="-10"/>
              <a:t>Threads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92323"/>
            <a:ext cx="8620125" cy="489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4965" marR="12700" indent="-342900">
              <a:lnSpc>
                <a:spcPct val="114199"/>
              </a:lnSpc>
              <a:spcBef>
                <a:spcPts val="100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There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are</a:t>
            </a:r>
            <a:r>
              <a:rPr dirty="0" sz="2400" spc="-20">
                <a:latin typeface="Calibri"/>
                <a:cs typeface="Calibri"/>
              </a:rPr>
              <a:t> two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types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threads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be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managed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5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5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modern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40">
                <a:latin typeface="Calibri"/>
                <a:cs typeface="Calibri"/>
              </a:rPr>
              <a:t>system: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User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threads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and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kernel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threads</a:t>
            </a:r>
            <a:r>
              <a:rPr dirty="0" sz="2400" spc="-15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Char char="▪"/>
            </a:pPr>
            <a:endParaRPr sz="3550">
              <a:latin typeface="Calibri"/>
              <a:cs typeface="Calibri"/>
            </a:endParaRPr>
          </a:p>
          <a:p>
            <a:pPr algn="just" marL="354965" marR="5080" indent="-342900">
              <a:lnSpc>
                <a:spcPct val="114199"/>
              </a:lnSpc>
              <a:buFont typeface="Times New Roman"/>
              <a:buChar char="▪"/>
              <a:tabLst>
                <a:tab pos="355600" algn="l"/>
              </a:tabLst>
            </a:pPr>
            <a:r>
              <a:rPr dirty="0" sz="2400" b="1">
                <a:latin typeface="Calibri"/>
                <a:cs typeface="Calibri"/>
              </a:rPr>
              <a:t>User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threads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are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supported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above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kernel,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without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kernel 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support.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These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are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threads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that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application</a:t>
            </a:r>
            <a:r>
              <a:rPr dirty="0" sz="2400" spc="500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programmers 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would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into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their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programs.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Char char="▪"/>
            </a:pPr>
            <a:endParaRPr sz="3550">
              <a:latin typeface="Calibri"/>
              <a:cs typeface="Calibri"/>
            </a:endParaRPr>
          </a:p>
          <a:p>
            <a:pPr algn="just" marL="354965" marR="5715" indent="-342900">
              <a:lnSpc>
                <a:spcPct val="113999"/>
              </a:lnSpc>
              <a:buFont typeface="Times New Roman"/>
              <a:buChar char="▪"/>
              <a:tabLst>
                <a:tab pos="355600" algn="l"/>
              </a:tabLst>
            </a:pPr>
            <a:r>
              <a:rPr dirty="0" sz="2400" spc="-20" b="1">
                <a:latin typeface="Calibri"/>
                <a:cs typeface="Calibri"/>
              </a:rPr>
              <a:t>Kernel </a:t>
            </a:r>
            <a:r>
              <a:rPr dirty="0" sz="2400" spc="-10" b="1">
                <a:latin typeface="Calibri"/>
                <a:cs typeface="Calibri"/>
              </a:rPr>
              <a:t>threads </a:t>
            </a:r>
            <a:r>
              <a:rPr dirty="0" sz="2400" spc="-15">
                <a:latin typeface="Calibri"/>
                <a:cs typeface="Calibri"/>
              </a:rPr>
              <a:t>are supported </a:t>
            </a:r>
            <a:r>
              <a:rPr dirty="0" sz="2400" spc="-10">
                <a:latin typeface="Calibri"/>
                <a:cs typeface="Calibri"/>
              </a:rPr>
              <a:t>within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30">
                <a:latin typeface="Calibri"/>
                <a:cs typeface="Calibri"/>
              </a:rPr>
              <a:t>kernel </a:t>
            </a:r>
            <a:r>
              <a:rPr dirty="0" sz="2400" spc="-10">
                <a:latin typeface="Calibri"/>
                <a:cs typeface="Calibri"/>
              </a:rPr>
              <a:t>of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5">
                <a:latin typeface="Calibri"/>
                <a:cs typeface="Calibri"/>
              </a:rPr>
              <a:t>OS </a:t>
            </a:r>
            <a:r>
              <a:rPr dirty="0" sz="2400" spc="-50">
                <a:latin typeface="Calibri"/>
                <a:cs typeface="Calibri"/>
              </a:rPr>
              <a:t>itself. </a:t>
            </a:r>
            <a:r>
              <a:rPr dirty="0" sz="2400">
                <a:latin typeface="Calibri"/>
                <a:cs typeface="Calibri"/>
              </a:rPr>
              <a:t>All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modern OSes </a:t>
            </a:r>
            <a:r>
              <a:rPr dirty="0" sz="2400" spc="-10">
                <a:latin typeface="Calibri"/>
                <a:cs typeface="Calibri"/>
              </a:rPr>
              <a:t>support </a:t>
            </a:r>
            <a:r>
              <a:rPr dirty="0" sz="2400" spc="-25">
                <a:latin typeface="Calibri"/>
                <a:cs typeface="Calibri"/>
              </a:rPr>
              <a:t>kernel </a:t>
            </a:r>
            <a:r>
              <a:rPr dirty="0" sz="2400" spc="-20">
                <a:latin typeface="Calibri"/>
                <a:cs typeface="Calibri"/>
              </a:rPr>
              <a:t>level </a:t>
            </a:r>
            <a:r>
              <a:rPr dirty="0" sz="2400" spc="-15">
                <a:latin typeface="Calibri"/>
                <a:cs typeface="Calibri"/>
              </a:rPr>
              <a:t>threads, </a:t>
            </a:r>
            <a:r>
              <a:rPr dirty="0" sz="2400" spc="-10">
                <a:latin typeface="Calibri"/>
                <a:cs typeface="Calibri"/>
              </a:rPr>
              <a:t>allowing the </a:t>
            </a:r>
            <a:r>
              <a:rPr dirty="0" sz="2400" spc="-25">
                <a:latin typeface="Calibri"/>
                <a:cs typeface="Calibri"/>
              </a:rPr>
              <a:t>kernel </a:t>
            </a:r>
            <a:r>
              <a:rPr dirty="0" sz="2400" spc="-30">
                <a:latin typeface="Calibri"/>
                <a:cs typeface="Calibri"/>
              </a:rPr>
              <a:t>to 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perform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multiple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simultaneous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tasks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and/or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service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multiple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kernel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45">
                <a:latin typeface="Calibri"/>
                <a:cs typeface="Calibri"/>
              </a:rPr>
              <a:t>system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calls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simultaneously.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38411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30"/>
              <a:t>Types</a:t>
            </a:r>
            <a:r>
              <a:rPr dirty="0" u="none" spc="-110"/>
              <a:t> </a:t>
            </a:r>
            <a:r>
              <a:rPr dirty="0" u="none" spc="-20"/>
              <a:t>of</a:t>
            </a:r>
            <a:r>
              <a:rPr dirty="0" u="none" spc="-35"/>
              <a:t> </a:t>
            </a:r>
            <a:r>
              <a:rPr dirty="0" u="none" spc="-10"/>
              <a:t>Threads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7700" y="2136648"/>
            <a:ext cx="8740139" cy="4044695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0634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Threads</a:t>
            </a:r>
            <a:r>
              <a:rPr dirty="0" u="none" spc="-60"/>
              <a:t> </a:t>
            </a:r>
            <a:r>
              <a:rPr dirty="0" u="none" spc="5"/>
              <a:t>of</a:t>
            </a:r>
            <a:r>
              <a:rPr dirty="0" u="none" spc="-25"/>
              <a:t> </a:t>
            </a:r>
            <a:r>
              <a:rPr dirty="0" u="none"/>
              <a:t>User</a:t>
            </a:r>
            <a:r>
              <a:rPr dirty="0" u="none" spc="-40"/>
              <a:t> </a:t>
            </a:r>
            <a:r>
              <a:rPr dirty="0" u="none"/>
              <a:t>Space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13778"/>
            <a:ext cx="8620760" cy="485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622300" indent="-610235">
              <a:lnSpc>
                <a:spcPct val="100000"/>
              </a:lnSpc>
              <a:spcBef>
                <a:spcPts val="1300"/>
              </a:spcBef>
              <a:buFont typeface="Times New Roman"/>
              <a:buChar char="▪"/>
              <a:tabLst>
                <a:tab pos="622300" algn="l"/>
                <a:tab pos="622935" algn="l"/>
              </a:tabLst>
            </a:pPr>
            <a:r>
              <a:rPr dirty="0" sz="2800" spc="-40" b="1">
                <a:latin typeface="Calibri"/>
                <a:cs typeface="Calibri"/>
              </a:rPr>
              <a:t>Advantages</a:t>
            </a:r>
            <a:endParaRPr sz="2800">
              <a:latin typeface="Calibri"/>
              <a:cs typeface="Calibri"/>
            </a:endParaRPr>
          </a:p>
          <a:p>
            <a:pPr marL="622300" indent="-609600">
              <a:lnSpc>
                <a:spcPct val="100000"/>
              </a:lnSpc>
              <a:spcBef>
                <a:spcPts val="1040"/>
              </a:spcBef>
              <a:buClr>
                <a:srgbClr val="BF504D"/>
              </a:buClr>
              <a:buChar char="•"/>
              <a:tabLst>
                <a:tab pos="621665" algn="l"/>
                <a:tab pos="622300" algn="l"/>
              </a:tabLst>
            </a:pPr>
            <a:r>
              <a:rPr dirty="0" sz="2400" spc="-75">
                <a:latin typeface="Calibri"/>
                <a:cs typeface="Calibri"/>
              </a:rPr>
              <a:t>F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55">
                <a:latin typeface="Calibri"/>
                <a:cs typeface="Calibri"/>
              </a:rPr>
              <a:t>s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s</a:t>
            </a:r>
            <a:r>
              <a:rPr dirty="0" sz="2400" spc="1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sz="2400" spc="15">
                <a:latin typeface="Calibri"/>
                <a:cs typeface="Calibri"/>
              </a:rPr>
              <a:t>c</a:t>
            </a:r>
            <a:r>
              <a:rPr dirty="0" sz="2400" spc="-15">
                <a:latin typeface="Calibri"/>
                <a:cs typeface="Calibri"/>
              </a:rPr>
              <a:t>h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15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g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am</a:t>
            </a:r>
            <a:r>
              <a:rPr dirty="0" sz="2400" spc="-20">
                <a:latin typeface="Calibri"/>
                <a:cs typeface="Calibri"/>
              </a:rPr>
              <a:t>o</a:t>
            </a:r>
            <a:r>
              <a:rPr dirty="0" sz="2400" spc="1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g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</a:t>
            </a:r>
            <a:r>
              <a:rPr dirty="0" sz="2400" spc="10">
                <a:latin typeface="Calibri"/>
                <a:cs typeface="Calibri"/>
              </a:rPr>
              <a:t>h</a:t>
            </a: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10">
                <a:latin typeface="Calibri"/>
                <a:cs typeface="Calibri"/>
              </a:rPr>
              <a:t>d</a:t>
            </a:r>
            <a:r>
              <a:rPr dirty="0" sz="2400" spc="-5">
                <a:latin typeface="Calibri"/>
                <a:cs typeface="Calibri"/>
              </a:rPr>
              <a:t>s</a:t>
            </a:r>
            <a:r>
              <a:rPr dirty="0" sz="240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622300" indent="-609600">
              <a:lnSpc>
                <a:spcPct val="100000"/>
              </a:lnSpc>
              <a:spcBef>
                <a:spcPts val="995"/>
              </a:spcBef>
              <a:buClr>
                <a:srgbClr val="BF504D"/>
              </a:buClr>
              <a:buChar char="•"/>
              <a:tabLst>
                <a:tab pos="621665" algn="l"/>
                <a:tab pos="622300" algn="l"/>
              </a:tabLst>
            </a:pPr>
            <a:r>
              <a:rPr dirty="0" sz="2400" spc="-20">
                <a:latin typeface="Calibri"/>
                <a:cs typeface="Calibri"/>
              </a:rPr>
              <a:t>Thread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scheduling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can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application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specific.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622300" indent="-610235">
              <a:lnSpc>
                <a:spcPct val="100000"/>
              </a:lnSpc>
              <a:spcBef>
                <a:spcPts val="1925"/>
              </a:spcBef>
              <a:buClr>
                <a:srgbClr val="BF504D"/>
              </a:buClr>
              <a:buFont typeface="Times New Roman"/>
              <a:buChar char="▪"/>
              <a:tabLst>
                <a:tab pos="622300" algn="l"/>
                <a:tab pos="622935" algn="l"/>
              </a:tabLst>
            </a:pPr>
            <a:r>
              <a:rPr dirty="0" sz="2800" spc="-30" b="1">
                <a:latin typeface="Calibri"/>
                <a:cs typeface="Calibri"/>
              </a:rPr>
              <a:t>Disadvantages</a:t>
            </a:r>
            <a:endParaRPr sz="2800">
              <a:latin typeface="Calibri"/>
              <a:cs typeface="Calibri"/>
            </a:endParaRPr>
          </a:p>
          <a:p>
            <a:pPr algn="just" marL="621665" marR="8890" indent="-609600">
              <a:lnSpc>
                <a:spcPct val="113799"/>
              </a:lnSpc>
              <a:spcBef>
                <a:spcPts val="445"/>
              </a:spcBef>
              <a:buClr>
                <a:srgbClr val="BF504D"/>
              </a:buClr>
              <a:buFont typeface="Arial MT"/>
              <a:buChar char="•"/>
              <a:tabLst>
                <a:tab pos="622300" algn="l"/>
              </a:tabLst>
            </a:pPr>
            <a:r>
              <a:rPr dirty="0" sz="2400">
                <a:latin typeface="Calibri"/>
                <a:cs typeface="Calibri"/>
              </a:rPr>
              <a:t>When a user </a:t>
            </a:r>
            <a:r>
              <a:rPr dirty="0" sz="2400" spc="-15">
                <a:latin typeface="Calibri"/>
                <a:cs typeface="Calibri"/>
              </a:rPr>
              <a:t>level thread </a:t>
            </a:r>
            <a:r>
              <a:rPr dirty="0" sz="2400" spc="-35">
                <a:latin typeface="Calibri"/>
                <a:cs typeface="Calibri"/>
              </a:rPr>
              <a:t>executes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45">
                <a:latin typeface="Calibri"/>
                <a:cs typeface="Calibri"/>
              </a:rPr>
              <a:t>system </a:t>
            </a:r>
            <a:r>
              <a:rPr dirty="0" sz="2400" spc="-20">
                <a:latin typeface="Calibri"/>
                <a:cs typeface="Calibri"/>
              </a:rPr>
              <a:t>call,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 spc="-10">
                <a:latin typeface="Calibri"/>
                <a:cs typeface="Calibri"/>
              </a:rPr>
              <a:t>only </a:t>
            </a:r>
            <a:r>
              <a:rPr dirty="0" sz="2400" spc="-20">
                <a:latin typeface="Calibri"/>
                <a:cs typeface="Calibri"/>
              </a:rPr>
              <a:t>that 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thread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all</a:t>
            </a:r>
            <a:r>
              <a:rPr dirty="0" sz="2400" spc="-10">
                <a:latin typeface="Calibri"/>
                <a:cs typeface="Calibri"/>
              </a:rPr>
              <a:t> of</a:t>
            </a:r>
            <a:r>
              <a:rPr dirty="0" sz="2400" spc="-5">
                <a:latin typeface="Calibri"/>
                <a:cs typeface="Calibri"/>
              </a:rPr>
              <a:t> the</a:t>
            </a:r>
            <a:r>
              <a:rPr dirty="0" sz="2400" spc="-10">
                <a:latin typeface="Calibri"/>
                <a:cs typeface="Calibri"/>
              </a:rPr>
              <a:t> threads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that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 </a:t>
            </a:r>
            <a:r>
              <a:rPr dirty="0" sz="2400" spc="-25">
                <a:latin typeface="Calibri"/>
                <a:cs typeface="Calibri"/>
              </a:rPr>
              <a:t>are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blocked.</a:t>
            </a:r>
            <a:endParaRPr sz="2400">
              <a:latin typeface="Calibri"/>
              <a:cs typeface="Calibri"/>
            </a:endParaRPr>
          </a:p>
          <a:p>
            <a:pPr algn="just" marL="621665" marR="5080" indent="-609600">
              <a:lnSpc>
                <a:spcPct val="113999"/>
              </a:lnSpc>
              <a:spcBef>
                <a:spcPts val="605"/>
              </a:spcBef>
              <a:buClr>
                <a:srgbClr val="BF504D"/>
              </a:buClr>
              <a:buFont typeface="Arial MT"/>
              <a:buChar char="•"/>
              <a:tabLst>
                <a:tab pos="622300" algn="l"/>
              </a:tabLst>
            </a:pPr>
            <a:r>
              <a:rPr dirty="0" sz="2400" spc="-25">
                <a:latin typeface="Calibri"/>
                <a:cs typeface="Calibri"/>
              </a:rPr>
              <a:t>Advantages </a:t>
            </a:r>
            <a:r>
              <a:rPr dirty="0" sz="2400" spc="-10">
                <a:latin typeface="Calibri"/>
                <a:cs typeface="Calibri"/>
              </a:rPr>
              <a:t>of multiprocessing </a:t>
            </a:r>
            <a:r>
              <a:rPr dirty="0" sz="2400" spc="-15">
                <a:latin typeface="Calibri"/>
                <a:cs typeface="Calibri"/>
              </a:rPr>
              <a:t>can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 spc="-15">
                <a:latin typeface="Calibri"/>
                <a:cs typeface="Calibri"/>
              </a:rPr>
              <a:t>achieve </a:t>
            </a:r>
            <a:r>
              <a:rPr dirty="0" sz="2400" spc="-10">
                <a:latin typeface="Calibri"/>
                <a:cs typeface="Calibri"/>
              </a:rPr>
              <a:t>because </a:t>
            </a:r>
            <a:r>
              <a:rPr dirty="0" sz="2400" spc="-25">
                <a:latin typeface="Calibri"/>
                <a:cs typeface="Calibri"/>
              </a:rPr>
              <a:t>kernel 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assigns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one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to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one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60">
                <a:latin typeface="Calibri"/>
                <a:cs typeface="Calibri"/>
              </a:rPr>
              <a:t>processor.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kernel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schedules 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processes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not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threads).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306" y="546607"/>
            <a:ext cx="54667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"/>
              <a:t>Threads</a:t>
            </a:r>
            <a:r>
              <a:rPr dirty="0" u="none" spc="-55"/>
              <a:t> </a:t>
            </a:r>
            <a:r>
              <a:rPr dirty="0" u="none" spc="5"/>
              <a:t>of</a:t>
            </a:r>
            <a:r>
              <a:rPr dirty="0" u="none" spc="-25"/>
              <a:t> </a:t>
            </a:r>
            <a:r>
              <a:rPr dirty="0" u="none" spc="-15"/>
              <a:t>Kernel</a:t>
            </a:r>
            <a:r>
              <a:rPr dirty="0" u="none" spc="-45"/>
              <a:t> </a:t>
            </a:r>
            <a:r>
              <a:rPr dirty="0" u="none"/>
              <a:t>Space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13778"/>
            <a:ext cx="8550910" cy="438404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622300" indent="-610235">
              <a:lnSpc>
                <a:spcPct val="100000"/>
              </a:lnSpc>
              <a:spcBef>
                <a:spcPts val="1300"/>
              </a:spcBef>
              <a:buFont typeface="Times New Roman"/>
              <a:buChar char="▪"/>
              <a:tabLst>
                <a:tab pos="622300" algn="l"/>
                <a:tab pos="622935" algn="l"/>
              </a:tabLst>
            </a:pPr>
            <a:r>
              <a:rPr dirty="0" sz="2800" spc="-40" b="1">
                <a:latin typeface="Calibri"/>
                <a:cs typeface="Calibri"/>
              </a:rPr>
              <a:t>Advantages</a:t>
            </a:r>
            <a:endParaRPr sz="2800">
              <a:latin typeface="Calibri"/>
              <a:cs typeface="Calibri"/>
            </a:endParaRPr>
          </a:p>
          <a:p>
            <a:pPr marL="621665" marR="194945" indent="-609600">
              <a:lnSpc>
                <a:spcPct val="113700"/>
              </a:lnSpc>
              <a:spcBef>
                <a:spcPts val="645"/>
              </a:spcBef>
              <a:buClr>
                <a:srgbClr val="BF504D"/>
              </a:buClr>
              <a:buChar char="•"/>
              <a:tabLst>
                <a:tab pos="621665" algn="l"/>
                <a:tab pos="622300" algn="l"/>
              </a:tabLst>
            </a:pPr>
            <a:r>
              <a:rPr dirty="0" sz="2400" spc="-5">
                <a:latin typeface="Calibri"/>
                <a:cs typeface="Calibri"/>
              </a:rPr>
              <a:t>OS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10">
                <a:latin typeface="Calibri"/>
                <a:cs typeface="Calibri"/>
              </a:rPr>
              <a:t>is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aware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of</a:t>
            </a:r>
            <a:r>
              <a:rPr dirty="0" sz="2400" spc="-5">
                <a:latin typeface="Calibri"/>
                <a:cs typeface="Calibri"/>
              </a:rPr>
              <a:t> 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presence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of</a:t>
            </a:r>
            <a:r>
              <a:rPr dirty="0" sz="2400" spc="-5">
                <a:latin typeface="Calibri"/>
                <a:cs typeface="Calibri"/>
              </a:rPr>
              <a:t> threads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if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one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 thread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25">
                <a:latin typeface="Calibri"/>
                <a:cs typeface="Calibri"/>
              </a:rPr>
              <a:t> blocked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can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choose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next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to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run.</a:t>
            </a:r>
            <a:endParaRPr sz="2400">
              <a:latin typeface="Calibri"/>
              <a:cs typeface="Calibri"/>
            </a:endParaRPr>
          </a:p>
          <a:p>
            <a:pPr marL="621665" marR="194310" indent="-609600">
              <a:lnSpc>
                <a:spcPct val="113799"/>
              </a:lnSpc>
              <a:spcBef>
                <a:spcPts val="415"/>
              </a:spcBef>
              <a:buClr>
                <a:srgbClr val="BF504D"/>
              </a:buClr>
              <a:buChar char="•"/>
              <a:tabLst>
                <a:tab pos="621665" algn="l"/>
                <a:tab pos="622300" algn="l"/>
              </a:tabLst>
            </a:pPr>
            <a:r>
              <a:rPr dirty="0" sz="2400" spc="-5">
                <a:latin typeface="Calibri"/>
                <a:cs typeface="Calibri"/>
              </a:rPr>
              <a:t>OS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can</a:t>
            </a:r>
            <a:r>
              <a:rPr dirty="0" sz="2400" spc="-5">
                <a:latin typeface="Calibri"/>
                <a:cs typeface="Calibri"/>
              </a:rPr>
              <a:t> schedule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multiple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threads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from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multiple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processor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622300" indent="-610235">
              <a:lnSpc>
                <a:spcPct val="100000"/>
              </a:lnSpc>
              <a:spcBef>
                <a:spcPts val="2120"/>
              </a:spcBef>
              <a:buClr>
                <a:srgbClr val="BF504D"/>
              </a:buClr>
              <a:buFont typeface="Times New Roman"/>
              <a:buChar char="▪"/>
              <a:tabLst>
                <a:tab pos="622300" algn="l"/>
                <a:tab pos="622935" algn="l"/>
              </a:tabLst>
            </a:pPr>
            <a:r>
              <a:rPr dirty="0" sz="2800" spc="-30" b="1">
                <a:latin typeface="Calibri"/>
                <a:cs typeface="Calibri"/>
              </a:rPr>
              <a:t>Disadvantages</a:t>
            </a:r>
            <a:endParaRPr sz="2800">
              <a:latin typeface="Calibri"/>
              <a:cs typeface="Calibri"/>
            </a:endParaRPr>
          </a:p>
          <a:p>
            <a:pPr marL="621665" marR="5080" indent="-609600">
              <a:lnSpc>
                <a:spcPct val="113799"/>
              </a:lnSpc>
              <a:spcBef>
                <a:spcPts val="625"/>
              </a:spcBef>
              <a:buClr>
                <a:srgbClr val="BF504D"/>
              </a:buClr>
              <a:buFont typeface="Arial MT"/>
              <a:buChar char="•"/>
              <a:tabLst>
                <a:tab pos="621665" algn="l"/>
                <a:tab pos="622300" algn="l"/>
              </a:tabLst>
            </a:pPr>
            <a:r>
              <a:rPr dirty="0" sz="2400" spc="-20">
                <a:latin typeface="Calibri"/>
                <a:cs typeface="Calibri"/>
              </a:rPr>
              <a:t>Switching</a:t>
            </a:r>
            <a:r>
              <a:rPr dirty="0" sz="2400" spc="38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between</a:t>
            </a:r>
            <a:r>
              <a:rPr dirty="0" sz="2400" spc="4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threads</a:t>
            </a:r>
            <a:r>
              <a:rPr dirty="0" sz="2400" spc="3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4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time</a:t>
            </a:r>
            <a:r>
              <a:rPr dirty="0" sz="2400" spc="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consuming</a:t>
            </a:r>
            <a:r>
              <a:rPr dirty="0" sz="2400" spc="409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because</a:t>
            </a:r>
            <a:r>
              <a:rPr dirty="0" sz="2400" spc="4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kernel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must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switching.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6485" y="586230"/>
            <a:ext cx="70497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000" spc="-20"/>
              <a:t>Multiprocessing </a:t>
            </a:r>
            <a:r>
              <a:rPr dirty="0" u="none" sz="4000" spc="-10"/>
              <a:t>vs</a:t>
            </a:r>
            <a:r>
              <a:rPr dirty="0" u="none" sz="4000" spc="-20"/>
              <a:t> </a:t>
            </a:r>
            <a:r>
              <a:rPr dirty="0" u="none" sz="4000" spc="-10"/>
              <a:t>Multithreading</a:t>
            </a:r>
            <a:endParaRPr sz="40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378" y="1392323"/>
            <a:ext cx="8616315" cy="2683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4965" marR="5080" indent="-342900">
              <a:lnSpc>
                <a:spcPct val="114199"/>
              </a:lnSpc>
              <a:spcBef>
                <a:spcPts val="100"/>
              </a:spcBef>
              <a:buFont typeface="Times New Roman"/>
              <a:buChar char="▪"/>
              <a:tabLst>
                <a:tab pos="355600" algn="l"/>
              </a:tabLst>
            </a:pPr>
            <a:r>
              <a:rPr dirty="0" sz="2400" spc="-15" b="1">
                <a:latin typeface="Cambria"/>
                <a:cs typeface="Cambria"/>
              </a:rPr>
              <a:t>Multiprocessing </a:t>
            </a:r>
            <a:r>
              <a:rPr dirty="0" sz="2400">
                <a:latin typeface="Cambria"/>
                <a:cs typeface="Cambria"/>
              </a:rPr>
              <a:t>is </a:t>
            </a:r>
            <a:r>
              <a:rPr dirty="0" sz="2400" spc="-5">
                <a:latin typeface="Cambria"/>
                <a:cs typeface="Cambria"/>
              </a:rPr>
              <a:t>the use </a:t>
            </a:r>
            <a:r>
              <a:rPr dirty="0" sz="2400" spc="-15">
                <a:latin typeface="Cambria"/>
                <a:cs typeface="Cambria"/>
              </a:rPr>
              <a:t>of </a:t>
            </a:r>
            <a:r>
              <a:rPr dirty="0" sz="2400" spc="-20">
                <a:latin typeface="Cambria"/>
                <a:cs typeface="Cambria"/>
              </a:rPr>
              <a:t>two </a:t>
            </a:r>
            <a:r>
              <a:rPr dirty="0" sz="2400" spc="-15">
                <a:latin typeface="Cambria"/>
                <a:cs typeface="Cambria"/>
              </a:rPr>
              <a:t>or </a:t>
            </a:r>
            <a:r>
              <a:rPr dirty="0" sz="2400" spc="-25">
                <a:latin typeface="Cambria"/>
                <a:cs typeface="Cambria"/>
              </a:rPr>
              <a:t>more </a:t>
            </a:r>
            <a:r>
              <a:rPr dirty="0" sz="2400" spc="-15">
                <a:latin typeface="Cambria"/>
                <a:cs typeface="Cambria"/>
              </a:rPr>
              <a:t>central </a:t>
            </a:r>
            <a:r>
              <a:rPr dirty="0" sz="2400" spc="-10">
                <a:latin typeface="Cambria"/>
                <a:cs typeface="Cambria"/>
              </a:rPr>
              <a:t>processing </a:t>
            </a:r>
            <a:r>
              <a:rPr dirty="0" sz="2400" spc="-5">
                <a:latin typeface="Cambria"/>
                <a:cs typeface="Cambria"/>
              </a:rPr>
              <a:t> units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(CPUs)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within</a:t>
            </a:r>
            <a:r>
              <a:rPr dirty="0" sz="2400" spc="-9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 </a:t>
            </a:r>
            <a:r>
              <a:rPr dirty="0" sz="2400" spc="-5">
                <a:latin typeface="Cambria"/>
                <a:cs typeface="Cambria"/>
              </a:rPr>
              <a:t>single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computer</a:t>
            </a:r>
            <a:r>
              <a:rPr dirty="0" sz="2400" spc="3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system.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Char char="▪"/>
            </a:pPr>
            <a:endParaRPr sz="3800">
              <a:latin typeface="Cambria"/>
              <a:cs typeface="Cambria"/>
            </a:endParaRPr>
          </a:p>
          <a:p>
            <a:pPr algn="just" marL="354965" marR="5080" indent="-342900">
              <a:lnSpc>
                <a:spcPct val="114199"/>
              </a:lnSpc>
              <a:buFont typeface="Times New Roman"/>
              <a:buChar char="▪"/>
              <a:tabLst>
                <a:tab pos="355600" algn="l"/>
              </a:tabLst>
            </a:pPr>
            <a:r>
              <a:rPr dirty="0" sz="2400" spc="-15" b="1">
                <a:latin typeface="Cambria"/>
                <a:cs typeface="Cambria"/>
              </a:rPr>
              <a:t>Multi-threading </a:t>
            </a:r>
            <a:r>
              <a:rPr dirty="0" sz="2400">
                <a:latin typeface="Cambria"/>
                <a:cs typeface="Cambria"/>
              </a:rPr>
              <a:t>is a </a:t>
            </a:r>
            <a:r>
              <a:rPr dirty="0" sz="2400" spc="-10">
                <a:latin typeface="Cambria"/>
                <a:cs typeface="Cambria"/>
              </a:rPr>
              <a:t>widespread </a:t>
            </a:r>
            <a:r>
              <a:rPr dirty="0" sz="2400" spc="-20">
                <a:latin typeface="Cambria"/>
                <a:cs typeface="Cambria"/>
              </a:rPr>
              <a:t>programming </a:t>
            </a:r>
            <a:r>
              <a:rPr dirty="0" sz="2400">
                <a:latin typeface="Cambria"/>
                <a:cs typeface="Cambria"/>
              </a:rPr>
              <a:t>and </a:t>
            </a:r>
            <a:r>
              <a:rPr dirty="0" sz="2400" spc="-25">
                <a:latin typeface="Cambria"/>
                <a:cs typeface="Cambria"/>
              </a:rPr>
              <a:t>execution 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model</a:t>
            </a:r>
            <a:r>
              <a:rPr dirty="0" sz="2400" spc="250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that</a:t>
            </a:r>
            <a:r>
              <a:rPr dirty="0" sz="2400" spc="29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allows</a:t>
            </a:r>
            <a:r>
              <a:rPr dirty="0" sz="2400" spc="254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multiple</a:t>
            </a:r>
            <a:r>
              <a:rPr dirty="0" sz="2400" spc="29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threads</a:t>
            </a:r>
            <a:r>
              <a:rPr dirty="0" sz="2400" spc="254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to</a:t>
            </a:r>
            <a:r>
              <a:rPr dirty="0" sz="2400" spc="260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exist</a:t>
            </a:r>
            <a:r>
              <a:rPr dirty="0" sz="2400" spc="28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within</a:t>
            </a:r>
            <a:r>
              <a:rPr dirty="0" sz="2400" spc="26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28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context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of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a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single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process.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992111"/>
            <a:ext cx="8034655" cy="323215"/>
            <a:chOff x="457200" y="6992111"/>
            <a:chExt cx="8034655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2111"/>
              <a:ext cx="803452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013447"/>
              <a:ext cx="8001000" cy="30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7005827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9400" y="1600200"/>
            <a:ext cx="4648200" cy="46482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986016"/>
            <a:ext cx="8051292" cy="3291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55023" y="6992111"/>
            <a:ext cx="646430" cy="323215"/>
            <a:chOff x="8955023" y="6992111"/>
            <a:chExt cx="646430" cy="323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023" y="6992111"/>
              <a:ext cx="646175" cy="323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0" y="7010399"/>
              <a:ext cx="609600" cy="30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28" y="7005827"/>
              <a:ext cx="614680" cy="309880"/>
            </a:xfrm>
            <a:custGeom>
              <a:avLst/>
              <a:gdLst/>
              <a:ahLst/>
              <a:cxnLst/>
              <a:rect l="l" t="t" r="r" b="b"/>
              <a:pathLst>
                <a:path w="614679" h="309879">
                  <a:moveTo>
                    <a:pt x="9144" y="309371"/>
                  </a:moveTo>
                  <a:lnTo>
                    <a:pt x="0" y="30937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14171" y="0"/>
                  </a:lnTo>
                  <a:lnTo>
                    <a:pt x="614171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04800"/>
                  </a:lnTo>
                  <a:lnTo>
                    <a:pt x="4572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14679" h="309879">
                  <a:moveTo>
                    <a:pt x="60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09600" y="4572"/>
                  </a:lnTo>
                  <a:lnTo>
                    <a:pt x="609600" y="9144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609600" y="4572"/>
                  </a:lnTo>
                  <a:lnTo>
                    <a:pt x="614171" y="9143"/>
                  </a:lnTo>
                  <a:lnTo>
                    <a:pt x="614171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9143"/>
                  </a:moveTo>
                  <a:lnTo>
                    <a:pt x="609600" y="4572"/>
                  </a:lnTo>
                  <a:lnTo>
                    <a:pt x="614171" y="4572"/>
                  </a:lnTo>
                  <a:lnTo>
                    <a:pt x="614171" y="9143"/>
                  </a:lnTo>
                  <a:close/>
                </a:path>
                <a:path w="614679" h="309879">
                  <a:moveTo>
                    <a:pt x="9144" y="309371"/>
                  </a:moveTo>
                  <a:lnTo>
                    <a:pt x="4572" y="304800"/>
                  </a:lnTo>
                  <a:lnTo>
                    <a:pt x="9144" y="304800"/>
                  </a:lnTo>
                  <a:lnTo>
                    <a:pt x="9144" y="309371"/>
                  </a:lnTo>
                  <a:close/>
                </a:path>
                <a:path w="614679" h="309879">
                  <a:moveTo>
                    <a:pt x="609600" y="309371"/>
                  </a:moveTo>
                  <a:lnTo>
                    <a:pt x="9144" y="309371"/>
                  </a:lnTo>
                  <a:lnTo>
                    <a:pt x="9144" y="304800"/>
                  </a:lnTo>
                  <a:lnTo>
                    <a:pt x="609600" y="304800"/>
                  </a:lnTo>
                  <a:lnTo>
                    <a:pt x="609600" y="309371"/>
                  </a:lnTo>
                  <a:close/>
                </a:path>
                <a:path w="614679" h="309879">
                  <a:moveTo>
                    <a:pt x="614171" y="309371"/>
                  </a:moveTo>
                  <a:lnTo>
                    <a:pt x="609600" y="309371"/>
                  </a:lnTo>
                  <a:lnTo>
                    <a:pt x="614171" y="304800"/>
                  </a:lnTo>
                  <a:lnTo>
                    <a:pt x="6141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7700" y="1367027"/>
            <a:ext cx="8763000" cy="9525"/>
          </a:xfrm>
          <a:custGeom>
            <a:avLst/>
            <a:gdLst/>
            <a:ahLst/>
            <a:cxnLst/>
            <a:rect l="l" t="t" r="r" b="b"/>
            <a:pathLst>
              <a:path w="8763000" h="9525">
                <a:moveTo>
                  <a:pt x="8763000" y="9143"/>
                </a:moveTo>
                <a:lnTo>
                  <a:pt x="0" y="9143"/>
                </a:lnTo>
                <a:lnTo>
                  <a:pt x="0" y="0"/>
                </a:lnTo>
                <a:lnTo>
                  <a:pt x="8763000" y="0"/>
                </a:lnTo>
                <a:lnTo>
                  <a:pt x="8763000" y="9143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57200" y="7005828"/>
            <a:ext cx="8007350" cy="309880"/>
            <a:chOff x="457200" y="7005828"/>
            <a:chExt cx="8007350" cy="3098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7013448"/>
              <a:ext cx="8001000" cy="301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7005828"/>
              <a:ext cx="8007350" cy="309880"/>
            </a:xfrm>
            <a:custGeom>
              <a:avLst/>
              <a:gdLst/>
              <a:ahLst/>
              <a:cxnLst/>
              <a:rect l="l" t="t" r="r" b="b"/>
              <a:pathLst>
                <a:path w="8007350" h="309879">
                  <a:moveTo>
                    <a:pt x="0" y="9144"/>
                  </a:moveTo>
                  <a:lnTo>
                    <a:pt x="0" y="0"/>
                  </a:lnTo>
                  <a:lnTo>
                    <a:pt x="7850124" y="0"/>
                  </a:lnTo>
                  <a:lnTo>
                    <a:pt x="7851648" y="1524"/>
                  </a:lnTo>
                  <a:lnTo>
                    <a:pt x="7853172" y="1524"/>
                  </a:lnTo>
                  <a:lnTo>
                    <a:pt x="7856220" y="4572"/>
                  </a:lnTo>
                  <a:lnTo>
                    <a:pt x="4571" y="4572"/>
                  </a:lnTo>
                  <a:lnTo>
                    <a:pt x="0" y="914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4800"/>
                  </a:lnTo>
                  <a:lnTo>
                    <a:pt x="0" y="9144"/>
                  </a:lnTo>
                  <a:lnTo>
                    <a:pt x="4571" y="4572"/>
                  </a:lnTo>
                  <a:lnTo>
                    <a:pt x="4571" y="309371"/>
                  </a:lnTo>
                  <a:close/>
                </a:path>
                <a:path w="8007350" h="309879">
                  <a:moveTo>
                    <a:pt x="7994141" y="157734"/>
                  </a:moveTo>
                  <a:lnTo>
                    <a:pt x="7845551" y="9144"/>
                  </a:lnTo>
                  <a:lnTo>
                    <a:pt x="4571" y="9144"/>
                  </a:lnTo>
                  <a:lnTo>
                    <a:pt x="4571" y="4572"/>
                  </a:lnTo>
                  <a:lnTo>
                    <a:pt x="7856220" y="4572"/>
                  </a:lnTo>
                  <a:lnTo>
                    <a:pt x="8005572" y="153924"/>
                  </a:lnTo>
                  <a:lnTo>
                    <a:pt x="7997951" y="153924"/>
                  </a:lnTo>
                  <a:lnTo>
                    <a:pt x="7994141" y="157734"/>
                  </a:lnTo>
                  <a:close/>
                </a:path>
                <a:path w="8007350" h="309879">
                  <a:moveTo>
                    <a:pt x="7997951" y="161544"/>
                  </a:moveTo>
                  <a:lnTo>
                    <a:pt x="7994141" y="157734"/>
                  </a:lnTo>
                  <a:lnTo>
                    <a:pt x="7997951" y="153924"/>
                  </a:lnTo>
                  <a:lnTo>
                    <a:pt x="7997951" y="161544"/>
                  </a:lnTo>
                  <a:close/>
                </a:path>
                <a:path w="8007350" h="309879">
                  <a:moveTo>
                    <a:pt x="8005572" y="161544"/>
                  </a:moveTo>
                  <a:lnTo>
                    <a:pt x="7997951" y="161544"/>
                  </a:lnTo>
                  <a:lnTo>
                    <a:pt x="7997951" y="153924"/>
                  </a:lnTo>
                  <a:lnTo>
                    <a:pt x="8005572" y="153924"/>
                  </a:lnTo>
                  <a:lnTo>
                    <a:pt x="8007096" y="156972"/>
                  </a:lnTo>
                  <a:lnTo>
                    <a:pt x="8007096" y="158496"/>
                  </a:lnTo>
                  <a:lnTo>
                    <a:pt x="8005572" y="161544"/>
                  </a:lnTo>
                  <a:close/>
                </a:path>
                <a:path w="8007350" h="309879">
                  <a:moveTo>
                    <a:pt x="7845551" y="306324"/>
                  </a:moveTo>
                  <a:lnTo>
                    <a:pt x="7994141" y="157734"/>
                  </a:lnTo>
                  <a:lnTo>
                    <a:pt x="7997951" y="161544"/>
                  </a:lnTo>
                  <a:lnTo>
                    <a:pt x="8005572" y="161544"/>
                  </a:lnTo>
                  <a:lnTo>
                    <a:pt x="7862316" y="304800"/>
                  </a:lnTo>
                  <a:lnTo>
                    <a:pt x="7848599" y="304800"/>
                  </a:lnTo>
                  <a:lnTo>
                    <a:pt x="7845551" y="306324"/>
                  </a:lnTo>
                  <a:close/>
                </a:path>
                <a:path w="8007350" h="309879">
                  <a:moveTo>
                    <a:pt x="7857744" y="309371"/>
                  </a:moveTo>
                  <a:lnTo>
                    <a:pt x="4571" y="309371"/>
                  </a:lnTo>
                  <a:lnTo>
                    <a:pt x="4571" y="304800"/>
                  </a:lnTo>
                  <a:lnTo>
                    <a:pt x="7847075" y="304800"/>
                  </a:lnTo>
                  <a:lnTo>
                    <a:pt x="7845551" y="306324"/>
                  </a:lnTo>
                  <a:lnTo>
                    <a:pt x="7860792" y="306324"/>
                  </a:lnTo>
                  <a:lnTo>
                    <a:pt x="7857744" y="309371"/>
                  </a:lnTo>
                  <a:close/>
                </a:path>
                <a:path w="8007350" h="309879">
                  <a:moveTo>
                    <a:pt x="7860792" y="306324"/>
                  </a:moveTo>
                  <a:lnTo>
                    <a:pt x="7845551" y="306324"/>
                  </a:lnTo>
                  <a:lnTo>
                    <a:pt x="7848600" y="304800"/>
                  </a:lnTo>
                  <a:lnTo>
                    <a:pt x="7862316" y="304800"/>
                  </a:lnTo>
                  <a:lnTo>
                    <a:pt x="7860792" y="306324"/>
                  </a:lnTo>
                  <a:close/>
                </a:path>
                <a:path w="8007350" h="309879">
                  <a:moveTo>
                    <a:pt x="4571" y="309371"/>
                  </a:moveTo>
                  <a:lnTo>
                    <a:pt x="0" y="309371"/>
                  </a:lnTo>
                  <a:lnTo>
                    <a:pt x="0" y="304800"/>
                  </a:lnTo>
                  <a:lnTo>
                    <a:pt x="4571" y="3093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3749040" y="4530852"/>
            <a:ext cx="5742940" cy="2181225"/>
            <a:chOff x="3749040" y="4530852"/>
            <a:chExt cx="5742940" cy="21812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9040" y="4535424"/>
              <a:ext cx="5742431" cy="21762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048" y="4974336"/>
              <a:ext cx="5486400" cy="13533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85616" y="4535424"/>
              <a:ext cx="5681980" cy="2129155"/>
            </a:xfrm>
            <a:custGeom>
              <a:avLst/>
              <a:gdLst/>
              <a:ahLst/>
              <a:cxnLst/>
              <a:rect l="l" t="t" r="r" b="b"/>
              <a:pathLst>
                <a:path w="5681980" h="2129154">
                  <a:moveTo>
                    <a:pt x="5327903" y="2129028"/>
                  </a:moveTo>
                  <a:lnTo>
                    <a:pt x="0" y="2129028"/>
                  </a:lnTo>
                  <a:lnTo>
                    <a:pt x="0" y="0"/>
                  </a:lnTo>
                  <a:lnTo>
                    <a:pt x="5327903" y="0"/>
                  </a:lnTo>
                  <a:lnTo>
                    <a:pt x="5375147" y="4572"/>
                  </a:lnTo>
                  <a:lnTo>
                    <a:pt x="5422391" y="13716"/>
                  </a:lnTo>
                  <a:lnTo>
                    <a:pt x="5465063" y="28956"/>
                  </a:lnTo>
                  <a:lnTo>
                    <a:pt x="5506211" y="48768"/>
                  </a:lnTo>
                  <a:lnTo>
                    <a:pt x="5544311" y="74676"/>
                  </a:lnTo>
                  <a:lnTo>
                    <a:pt x="5577839" y="105155"/>
                  </a:lnTo>
                  <a:lnTo>
                    <a:pt x="5608319" y="138684"/>
                  </a:lnTo>
                  <a:lnTo>
                    <a:pt x="5634227" y="176783"/>
                  </a:lnTo>
                  <a:lnTo>
                    <a:pt x="5654039" y="217931"/>
                  </a:lnTo>
                  <a:lnTo>
                    <a:pt x="5669279" y="260604"/>
                  </a:lnTo>
                  <a:lnTo>
                    <a:pt x="5678423" y="307848"/>
                  </a:lnTo>
                  <a:lnTo>
                    <a:pt x="5681471" y="355091"/>
                  </a:lnTo>
                  <a:lnTo>
                    <a:pt x="5681471" y="1775459"/>
                  </a:lnTo>
                  <a:lnTo>
                    <a:pt x="5678423" y="1822704"/>
                  </a:lnTo>
                  <a:lnTo>
                    <a:pt x="5669279" y="1869948"/>
                  </a:lnTo>
                  <a:lnTo>
                    <a:pt x="5654039" y="1912620"/>
                  </a:lnTo>
                  <a:lnTo>
                    <a:pt x="5634227" y="1953767"/>
                  </a:lnTo>
                  <a:lnTo>
                    <a:pt x="5608319" y="1991867"/>
                  </a:lnTo>
                  <a:lnTo>
                    <a:pt x="5577839" y="2025395"/>
                  </a:lnTo>
                  <a:lnTo>
                    <a:pt x="5544311" y="2055875"/>
                  </a:lnTo>
                  <a:lnTo>
                    <a:pt x="5506211" y="2081783"/>
                  </a:lnTo>
                  <a:lnTo>
                    <a:pt x="5465063" y="2101595"/>
                  </a:lnTo>
                  <a:lnTo>
                    <a:pt x="5422391" y="2116836"/>
                  </a:lnTo>
                  <a:lnTo>
                    <a:pt x="5375147" y="2125979"/>
                  </a:lnTo>
                  <a:lnTo>
                    <a:pt x="5327903" y="2129028"/>
                  </a:lnTo>
                  <a:close/>
                </a:path>
              </a:pathLst>
            </a:custGeom>
            <a:solidFill>
              <a:srgbClr val="CCCFD6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81044" y="4530852"/>
              <a:ext cx="5690870" cy="2138680"/>
            </a:xfrm>
            <a:custGeom>
              <a:avLst/>
              <a:gdLst/>
              <a:ahLst/>
              <a:cxnLst/>
              <a:rect l="l" t="t" r="r" b="b"/>
              <a:pathLst>
                <a:path w="5690870" h="2138679">
                  <a:moveTo>
                    <a:pt x="5332476" y="2138172"/>
                  </a:moveTo>
                  <a:lnTo>
                    <a:pt x="3048" y="2138172"/>
                  </a:lnTo>
                  <a:lnTo>
                    <a:pt x="0" y="2136648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5332476" y="0"/>
                  </a:lnTo>
                  <a:lnTo>
                    <a:pt x="5379720" y="4571"/>
                  </a:lnTo>
                  <a:lnTo>
                    <a:pt x="9144" y="4571"/>
                  </a:lnTo>
                  <a:lnTo>
                    <a:pt x="4571" y="9143"/>
                  </a:lnTo>
                  <a:lnTo>
                    <a:pt x="9144" y="9143"/>
                  </a:lnTo>
                  <a:lnTo>
                    <a:pt x="9144" y="2129027"/>
                  </a:lnTo>
                  <a:lnTo>
                    <a:pt x="4571" y="2129027"/>
                  </a:lnTo>
                  <a:lnTo>
                    <a:pt x="9144" y="2133600"/>
                  </a:lnTo>
                  <a:lnTo>
                    <a:pt x="5389117" y="2133600"/>
                  </a:lnTo>
                  <a:lnTo>
                    <a:pt x="5381244" y="2135123"/>
                  </a:lnTo>
                  <a:lnTo>
                    <a:pt x="5332476" y="2138172"/>
                  </a:lnTo>
                  <a:close/>
                </a:path>
                <a:path w="5690870" h="2138679">
                  <a:moveTo>
                    <a:pt x="9144" y="9143"/>
                  </a:moveTo>
                  <a:lnTo>
                    <a:pt x="4571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5690870" h="2138679">
                  <a:moveTo>
                    <a:pt x="5389117" y="2133600"/>
                  </a:moveTo>
                  <a:lnTo>
                    <a:pt x="9144" y="2133600"/>
                  </a:lnTo>
                  <a:lnTo>
                    <a:pt x="9144" y="2129027"/>
                  </a:lnTo>
                  <a:lnTo>
                    <a:pt x="5330952" y="2129027"/>
                  </a:lnTo>
                  <a:lnTo>
                    <a:pt x="5379720" y="2125980"/>
                  </a:lnTo>
                  <a:lnTo>
                    <a:pt x="5425440" y="2116836"/>
                  </a:lnTo>
                  <a:lnTo>
                    <a:pt x="5468112" y="2101596"/>
                  </a:lnTo>
                  <a:lnTo>
                    <a:pt x="5507736" y="2081784"/>
                  </a:lnTo>
                  <a:lnTo>
                    <a:pt x="5545836" y="2057400"/>
                  </a:lnTo>
                  <a:lnTo>
                    <a:pt x="5579364" y="2026919"/>
                  </a:lnTo>
                  <a:lnTo>
                    <a:pt x="5608320" y="1993392"/>
                  </a:lnTo>
                  <a:lnTo>
                    <a:pt x="5634228" y="1956815"/>
                  </a:lnTo>
                  <a:lnTo>
                    <a:pt x="5654040" y="1915668"/>
                  </a:lnTo>
                  <a:lnTo>
                    <a:pt x="5669280" y="1872996"/>
                  </a:lnTo>
                  <a:lnTo>
                    <a:pt x="5678424" y="1827276"/>
                  </a:lnTo>
                  <a:lnTo>
                    <a:pt x="5681472" y="1780031"/>
                  </a:lnTo>
                  <a:lnTo>
                    <a:pt x="5681376" y="359663"/>
                  </a:lnTo>
                  <a:lnTo>
                    <a:pt x="5678424" y="312419"/>
                  </a:lnTo>
                  <a:lnTo>
                    <a:pt x="5669280" y="266699"/>
                  </a:lnTo>
                  <a:lnTo>
                    <a:pt x="5654040" y="224027"/>
                  </a:lnTo>
                  <a:lnTo>
                    <a:pt x="5634228" y="182879"/>
                  </a:lnTo>
                  <a:lnTo>
                    <a:pt x="5609844" y="146303"/>
                  </a:lnTo>
                  <a:lnTo>
                    <a:pt x="5579364" y="112775"/>
                  </a:lnTo>
                  <a:lnTo>
                    <a:pt x="5545836" y="82295"/>
                  </a:lnTo>
                  <a:lnTo>
                    <a:pt x="5509260" y="57911"/>
                  </a:lnTo>
                  <a:lnTo>
                    <a:pt x="5468112" y="38100"/>
                  </a:lnTo>
                  <a:lnTo>
                    <a:pt x="5425440" y="22859"/>
                  </a:lnTo>
                  <a:lnTo>
                    <a:pt x="5379720" y="13715"/>
                  </a:lnTo>
                  <a:lnTo>
                    <a:pt x="5332476" y="9143"/>
                  </a:lnTo>
                  <a:lnTo>
                    <a:pt x="9144" y="9143"/>
                  </a:lnTo>
                  <a:lnTo>
                    <a:pt x="9144" y="4571"/>
                  </a:lnTo>
                  <a:lnTo>
                    <a:pt x="5379720" y="4571"/>
                  </a:lnTo>
                  <a:lnTo>
                    <a:pt x="5426964" y="13715"/>
                  </a:lnTo>
                  <a:lnTo>
                    <a:pt x="5471160" y="28955"/>
                  </a:lnTo>
                  <a:lnTo>
                    <a:pt x="5512308" y="50291"/>
                  </a:lnTo>
                  <a:lnTo>
                    <a:pt x="5551932" y="74675"/>
                  </a:lnTo>
                  <a:lnTo>
                    <a:pt x="5585460" y="105155"/>
                  </a:lnTo>
                  <a:lnTo>
                    <a:pt x="5615940" y="140207"/>
                  </a:lnTo>
                  <a:lnTo>
                    <a:pt x="5641848" y="178307"/>
                  </a:lnTo>
                  <a:lnTo>
                    <a:pt x="5663184" y="219455"/>
                  </a:lnTo>
                  <a:lnTo>
                    <a:pt x="5678424" y="263651"/>
                  </a:lnTo>
                  <a:lnTo>
                    <a:pt x="5687568" y="310895"/>
                  </a:lnTo>
                  <a:lnTo>
                    <a:pt x="5690616" y="359663"/>
                  </a:lnTo>
                  <a:lnTo>
                    <a:pt x="5690616" y="1780031"/>
                  </a:lnTo>
                  <a:lnTo>
                    <a:pt x="5687568" y="1827276"/>
                  </a:lnTo>
                  <a:lnTo>
                    <a:pt x="5678424" y="1874519"/>
                  </a:lnTo>
                  <a:lnTo>
                    <a:pt x="5663184" y="1918715"/>
                  </a:lnTo>
                  <a:lnTo>
                    <a:pt x="5641848" y="1959864"/>
                  </a:lnTo>
                  <a:lnTo>
                    <a:pt x="5615940" y="1999488"/>
                  </a:lnTo>
                  <a:lnTo>
                    <a:pt x="5586984" y="2033015"/>
                  </a:lnTo>
                  <a:lnTo>
                    <a:pt x="5551932" y="2063496"/>
                  </a:lnTo>
                  <a:lnTo>
                    <a:pt x="5513832" y="2089404"/>
                  </a:lnTo>
                  <a:lnTo>
                    <a:pt x="5472684" y="2110740"/>
                  </a:lnTo>
                  <a:lnTo>
                    <a:pt x="5428488" y="2125980"/>
                  </a:lnTo>
                  <a:lnTo>
                    <a:pt x="5389117" y="2133600"/>
                  </a:lnTo>
                  <a:close/>
                </a:path>
                <a:path w="5690870" h="2138679">
                  <a:moveTo>
                    <a:pt x="9144" y="2133600"/>
                  </a:moveTo>
                  <a:lnTo>
                    <a:pt x="4571" y="2129027"/>
                  </a:lnTo>
                  <a:lnTo>
                    <a:pt x="9144" y="2129027"/>
                  </a:lnTo>
                  <a:lnTo>
                    <a:pt x="9144" y="2133600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135" y="571500"/>
            <a:ext cx="1559051" cy="45720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6027" y="549645"/>
            <a:ext cx="74625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15"/>
              <a:t>Process</a:t>
            </a:r>
            <a:r>
              <a:rPr dirty="0" u="none" sz="3600" spc="-55"/>
              <a:t> </a:t>
            </a:r>
            <a:r>
              <a:rPr dirty="0" u="none" sz="3600" spc="-15"/>
              <a:t>operations-</a:t>
            </a:r>
            <a:r>
              <a:rPr dirty="0" u="none" sz="3600" spc="-35"/>
              <a:t> </a:t>
            </a:r>
            <a:r>
              <a:rPr dirty="0" u="none" sz="3600" spc="-15"/>
              <a:t>process</a:t>
            </a:r>
            <a:r>
              <a:rPr dirty="0" u="none" sz="3600" spc="-50"/>
              <a:t> </a:t>
            </a:r>
            <a:r>
              <a:rPr dirty="0" u="none" sz="3600" spc="-15"/>
              <a:t>termination</a:t>
            </a:r>
            <a:endParaRPr sz="3600"/>
          </a:p>
        </p:txBody>
      </p:sp>
      <p:grpSp>
        <p:nvGrpSpPr>
          <p:cNvPr id="18" name="object 18"/>
          <p:cNvGrpSpPr/>
          <p:nvPr/>
        </p:nvGrpSpPr>
        <p:grpSpPr>
          <a:xfrm>
            <a:off x="3749040" y="1734311"/>
            <a:ext cx="5742940" cy="2179320"/>
            <a:chOff x="3749040" y="1734311"/>
            <a:chExt cx="5742940" cy="217932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9040" y="1746504"/>
              <a:ext cx="5742431" cy="21671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3048" y="1837944"/>
              <a:ext cx="5239512" cy="20482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85616" y="1738883"/>
              <a:ext cx="5681980" cy="2131060"/>
            </a:xfrm>
            <a:custGeom>
              <a:avLst/>
              <a:gdLst/>
              <a:ahLst/>
              <a:cxnLst/>
              <a:rect l="l" t="t" r="r" b="b"/>
              <a:pathLst>
                <a:path w="5681980" h="2131060">
                  <a:moveTo>
                    <a:pt x="5326380" y="2130551"/>
                  </a:moveTo>
                  <a:lnTo>
                    <a:pt x="0" y="2130551"/>
                  </a:lnTo>
                  <a:lnTo>
                    <a:pt x="0" y="0"/>
                  </a:lnTo>
                  <a:lnTo>
                    <a:pt x="5326380" y="0"/>
                  </a:lnTo>
                  <a:lnTo>
                    <a:pt x="5375148" y="4572"/>
                  </a:lnTo>
                  <a:lnTo>
                    <a:pt x="5420868" y="13716"/>
                  </a:lnTo>
                  <a:lnTo>
                    <a:pt x="5465064" y="28956"/>
                  </a:lnTo>
                  <a:lnTo>
                    <a:pt x="5506212" y="48768"/>
                  </a:lnTo>
                  <a:lnTo>
                    <a:pt x="5544312" y="74676"/>
                  </a:lnTo>
                  <a:lnTo>
                    <a:pt x="5577840" y="105155"/>
                  </a:lnTo>
                  <a:lnTo>
                    <a:pt x="5608320" y="138684"/>
                  </a:lnTo>
                  <a:lnTo>
                    <a:pt x="5634228" y="176783"/>
                  </a:lnTo>
                  <a:lnTo>
                    <a:pt x="5654040" y="217931"/>
                  </a:lnTo>
                  <a:lnTo>
                    <a:pt x="5669280" y="262128"/>
                  </a:lnTo>
                  <a:lnTo>
                    <a:pt x="5678424" y="307848"/>
                  </a:lnTo>
                  <a:lnTo>
                    <a:pt x="5681472" y="355091"/>
                  </a:lnTo>
                  <a:lnTo>
                    <a:pt x="5681472" y="1775459"/>
                  </a:lnTo>
                  <a:lnTo>
                    <a:pt x="5678424" y="1824228"/>
                  </a:lnTo>
                  <a:lnTo>
                    <a:pt x="5669280" y="1869948"/>
                  </a:lnTo>
                  <a:lnTo>
                    <a:pt x="5654040" y="1914144"/>
                  </a:lnTo>
                  <a:lnTo>
                    <a:pt x="5634228" y="1955291"/>
                  </a:lnTo>
                  <a:lnTo>
                    <a:pt x="5608320" y="1993391"/>
                  </a:lnTo>
                  <a:lnTo>
                    <a:pt x="5577840" y="2026920"/>
                  </a:lnTo>
                  <a:lnTo>
                    <a:pt x="5544312" y="2057400"/>
                  </a:lnTo>
                  <a:lnTo>
                    <a:pt x="5506212" y="2083308"/>
                  </a:lnTo>
                  <a:lnTo>
                    <a:pt x="5465064" y="2103120"/>
                  </a:lnTo>
                  <a:lnTo>
                    <a:pt x="5420868" y="2118359"/>
                  </a:lnTo>
                  <a:lnTo>
                    <a:pt x="5375148" y="2127504"/>
                  </a:lnTo>
                  <a:lnTo>
                    <a:pt x="5326380" y="2130551"/>
                  </a:lnTo>
                  <a:close/>
                </a:path>
              </a:pathLst>
            </a:custGeom>
            <a:solidFill>
              <a:srgbClr val="CCCFD6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81044" y="1734311"/>
              <a:ext cx="5690870" cy="2139950"/>
            </a:xfrm>
            <a:custGeom>
              <a:avLst/>
              <a:gdLst/>
              <a:ahLst/>
              <a:cxnLst/>
              <a:rect l="l" t="t" r="r" b="b"/>
              <a:pathLst>
                <a:path w="5690870" h="2139950">
                  <a:moveTo>
                    <a:pt x="5332476" y="2139696"/>
                  </a:moveTo>
                  <a:lnTo>
                    <a:pt x="3048" y="2139696"/>
                  </a:lnTo>
                  <a:lnTo>
                    <a:pt x="0" y="2138172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5330952" y="0"/>
                  </a:lnTo>
                  <a:lnTo>
                    <a:pt x="5379720" y="4571"/>
                  </a:lnTo>
                  <a:lnTo>
                    <a:pt x="9144" y="4571"/>
                  </a:lnTo>
                  <a:lnTo>
                    <a:pt x="4571" y="9143"/>
                  </a:lnTo>
                  <a:lnTo>
                    <a:pt x="9144" y="9143"/>
                  </a:lnTo>
                  <a:lnTo>
                    <a:pt x="9144" y="2130552"/>
                  </a:lnTo>
                  <a:lnTo>
                    <a:pt x="4571" y="2130552"/>
                  </a:lnTo>
                  <a:lnTo>
                    <a:pt x="9144" y="2135123"/>
                  </a:lnTo>
                  <a:lnTo>
                    <a:pt x="5388864" y="2135123"/>
                  </a:lnTo>
                  <a:lnTo>
                    <a:pt x="5381244" y="2136648"/>
                  </a:lnTo>
                  <a:lnTo>
                    <a:pt x="5332476" y="2139696"/>
                  </a:lnTo>
                  <a:close/>
                </a:path>
                <a:path w="5690870" h="2139950">
                  <a:moveTo>
                    <a:pt x="9144" y="9143"/>
                  </a:moveTo>
                  <a:lnTo>
                    <a:pt x="4571" y="9143"/>
                  </a:lnTo>
                  <a:lnTo>
                    <a:pt x="9144" y="4571"/>
                  </a:lnTo>
                  <a:lnTo>
                    <a:pt x="9144" y="9143"/>
                  </a:lnTo>
                  <a:close/>
                </a:path>
                <a:path w="5690870" h="2139950">
                  <a:moveTo>
                    <a:pt x="5388864" y="2135123"/>
                  </a:moveTo>
                  <a:lnTo>
                    <a:pt x="9144" y="2135123"/>
                  </a:lnTo>
                  <a:lnTo>
                    <a:pt x="9144" y="2130552"/>
                  </a:lnTo>
                  <a:lnTo>
                    <a:pt x="5330952" y="2130552"/>
                  </a:lnTo>
                  <a:lnTo>
                    <a:pt x="5378196" y="2127504"/>
                  </a:lnTo>
                  <a:lnTo>
                    <a:pt x="5423916" y="2118360"/>
                  </a:lnTo>
                  <a:lnTo>
                    <a:pt x="5468112" y="2103119"/>
                  </a:lnTo>
                  <a:lnTo>
                    <a:pt x="5507736" y="2083308"/>
                  </a:lnTo>
                  <a:lnTo>
                    <a:pt x="5545836" y="2058923"/>
                  </a:lnTo>
                  <a:lnTo>
                    <a:pt x="5579364" y="2028444"/>
                  </a:lnTo>
                  <a:lnTo>
                    <a:pt x="5608320" y="1994915"/>
                  </a:lnTo>
                  <a:lnTo>
                    <a:pt x="5634228" y="1958340"/>
                  </a:lnTo>
                  <a:lnTo>
                    <a:pt x="5654040" y="1917192"/>
                  </a:lnTo>
                  <a:lnTo>
                    <a:pt x="5669280" y="1874519"/>
                  </a:lnTo>
                  <a:lnTo>
                    <a:pt x="5678424" y="1828800"/>
                  </a:lnTo>
                  <a:lnTo>
                    <a:pt x="5681472" y="1780031"/>
                  </a:lnTo>
                  <a:lnTo>
                    <a:pt x="5681376" y="359663"/>
                  </a:lnTo>
                  <a:lnTo>
                    <a:pt x="5678424" y="312419"/>
                  </a:lnTo>
                  <a:lnTo>
                    <a:pt x="5669280" y="268223"/>
                  </a:lnTo>
                  <a:lnTo>
                    <a:pt x="5654040" y="224027"/>
                  </a:lnTo>
                  <a:lnTo>
                    <a:pt x="5634228" y="184403"/>
                  </a:lnTo>
                  <a:lnTo>
                    <a:pt x="5609844" y="146303"/>
                  </a:lnTo>
                  <a:lnTo>
                    <a:pt x="5579364" y="112775"/>
                  </a:lnTo>
                  <a:lnTo>
                    <a:pt x="5545836" y="83819"/>
                  </a:lnTo>
                  <a:lnTo>
                    <a:pt x="5509260" y="57911"/>
                  </a:lnTo>
                  <a:lnTo>
                    <a:pt x="5468112" y="38100"/>
                  </a:lnTo>
                  <a:lnTo>
                    <a:pt x="5425440" y="22859"/>
                  </a:lnTo>
                  <a:lnTo>
                    <a:pt x="5379720" y="13715"/>
                  </a:lnTo>
                  <a:lnTo>
                    <a:pt x="5330952" y="9143"/>
                  </a:lnTo>
                  <a:lnTo>
                    <a:pt x="9144" y="9143"/>
                  </a:lnTo>
                  <a:lnTo>
                    <a:pt x="9144" y="4571"/>
                  </a:lnTo>
                  <a:lnTo>
                    <a:pt x="5379720" y="4571"/>
                  </a:lnTo>
                  <a:lnTo>
                    <a:pt x="5426964" y="13715"/>
                  </a:lnTo>
                  <a:lnTo>
                    <a:pt x="5471160" y="28955"/>
                  </a:lnTo>
                  <a:lnTo>
                    <a:pt x="5512308" y="50291"/>
                  </a:lnTo>
                  <a:lnTo>
                    <a:pt x="5551932" y="76199"/>
                  </a:lnTo>
                  <a:lnTo>
                    <a:pt x="5585460" y="105155"/>
                  </a:lnTo>
                  <a:lnTo>
                    <a:pt x="5615940" y="140207"/>
                  </a:lnTo>
                  <a:lnTo>
                    <a:pt x="5641848" y="178307"/>
                  </a:lnTo>
                  <a:lnTo>
                    <a:pt x="5663184" y="219455"/>
                  </a:lnTo>
                  <a:lnTo>
                    <a:pt x="5678424" y="265175"/>
                  </a:lnTo>
                  <a:lnTo>
                    <a:pt x="5687568" y="310895"/>
                  </a:lnTo>
                  <a:lnTo>
                    <a:pt x="5690616" y="359663"/>
                  </a:lnTo>
                  <a:lnTo>
                    <a:pt x="5690616" y="1780031"/>
                  </a:lnTo>
                  <a:lnTo>
                    <a:pt x="5687568" y="1828800"/>
                  </a:lnTo>
                  <a:lnTo>
                    <a:pt x="5678424" y="1876044"/>
                  </a:lnTo>
                  <a:lnTo>
                    <a:pt x="5663184" y="1920240"/>
                  </a:lnTo>
                  <a:lnTo>
                    <a:pt x="5641848" y="1961388"/>
                  </a:lnTo>
                  <a:lnTo>
                    <a:pt x="5615940" y="2001012"/>
                  </a:lnTo>
                  <a:lnTo>
                    <a:pt x="5585460" y="2034540"/>
                  </a:lnTo>
                  <a:lnTo>
                    <a:pt x="5551932" y="2065019"/>
                  </a:lnTo>
                  <a:lnTo>
                    <a:pt x="5513832" y="2090927"/>
                  </a:lnTo>
                  <a:lnTo>
                    <a:pt x="5472684" y="2112264"/>
                  </a:lnTo>
                  <a:lnTo>
                    <a:pt x="5426964" y="2127504"/>
                  </a:lnTo>
                  <a:lnTo>
                    <a:pt x="5388864" y="2135123"/>
                  </a:lnTo>
                  <a:close/>
                </a:path>
                <a:path w="5690870" h="2139950">
                  <a:moveTo>
                    <a:pt x="9144" y="2135123"/>
                  </a:moveTo>
                  <a:lnTo>
                    <a:pt x="4571" y="2130552"/>
                  </a:lnTo>
                  <a:lnTo>
                    <a:pt x="9144" y="2130552"/>
                  </a:lnTo>
                  <a:lnTo>
                    <a:pt x="9144" y="2135123"/>
                  </a:lnTo>
                  <a:close/>
                </a:path>
              </a:pathLst>
            </a:custGeom>
            <a:solidFill>
              <a:srgbClr val="CCCFD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021275" y="1903010"/>
            <a:ext cx="4714875" cy="1720214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240665" marR="5080" indent="-228600">
              <a:lnSpc>
                <a:spcPts val="253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dirty="0" sz="2400" spc="-45">
                <a:latin typeface="Cambria"/>
                <a:cs typeface="Cambria"/>
              </a:rPr>
              <a:t>Terminate</a:t>
            </a:r>
            <a:r>
              <a:rPr dirty="0" sz="2400" spc="-8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when</a:t>
            </a:r>
            <a:r>
              <a:rPr dirty="0" sz="2400" spc="-35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done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their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job.</a:t>
            </a:r>
            <a:r>
              <a:rPr dirty="0" sz="2400" spc="-50">
                <a:latin typeface="Cambria"/>
                <a:cs typeface="Cambria"/>
              </a:rPr>
              <a:t> </a:t>
            </a:r>
            <a:r>
              <a:rPr dirty="0" sz="2400" spc="5">
                <a:latin typeface="Cambria"/>
                <a:cs typeface="Cambria"/>
              </a:rPr>
              <a:t>i.e.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15">
                <a:latin typeface="Cambria"/>
                <a:cs typeface="Cambria"/>
              </a:rPr>
              <a:t>when </a:t>
            </a:r>
            <a:r>
              <a:rPr dirty="0" sz="2400" spc="5">
                <a:latin typeface="Cambria"/>
                <a:cs typeface="Cambria"/>
              </a:rPr>
              <a:t>all </a:t>
            </a:r>
            <a:r>
              <a:rPr dirty="0" sz="2400" spc="-5">
                <a:latin typeface="Cambria"/>
                <a:cs typeface="Cambria"/>
              </a:rPr>
              <a:t>the instructions </a:t>
            </a:r>
            <a:r>
              <a:rPr dirty="0" sz="2400" spc="-20">
                <a:latin typeface="Cambria"/>
                <a:cs typeface="Cambria"/>
              </a:rPr>
              <a:t>from </a:t>
            </a:r>
            <a:r>
              <a:rPr dirty="0" sz="2400" spc="-15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program</a:t>
            </a:r>
            <a:r>
              <a:rPr dirty="0" sz="2400" spc="-6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get</a:t>
            </a:r>
            <a:r>
              <a:rPr dirty="0" sz="2400" spc="-25">
                <a:latin typeface="Cambria"/>
                <a:cs typeface="Cambria"/>
              </a:rPr>
              <a:t> executed.</a:t>
            </a:r>
            <a:endParaRPr sz="2400">
              <a:latin typeface="Cambria"/>
              <a:cs typeface="Cambria"/>
            </a:endParaRPr>
          </a:p>
          <a:p>
            <a:pPr marL="240665" marR="530225" indent="-228600">
              <a:lnSpc>
                <a:spcPts val="2500"/>
              </a:lnSpc>
              <a:spcBef>
                <a:spcPts val="400"/>
              </a:spcBef>
              <a:buChar char="•"/>
              <a:tabLst>
                <a:tab pos="241300" algn="l"/>
              </a:tabLst>
            </a:pPr>
            <a:r>
              <a:rPr dirty="0" sz="2400" spc="-40">
                <a:latin typeface="Cambria"/>
                <a:cs typeface="Cambria"/>
              </a:rPr>
              <a:t>Event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user</a:t>
            </a:r>
            <a:r>
              <a:rPr dirty="0" sz="2400" spc="-4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can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>
                <a:latin typeface="Cambria"/>
                <a:cs typeface="Cambria"/>
              </a:rPr>
              <a:t>select</a:t>
            </a:r>
            <a:r>
              <a:rPr dirty="0" sz="2400" spc="-10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option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25">
                <a:latin typeface="Cambria"/>
                <a:cs typeface="Cambria"/>
              </a:rPr>
              <a:t>to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terminate</a:t>
            </a:r>
            <a:r>
              <a:rPr dirty="0" sz="2400" spc="-7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the</a:t>
            </a:r>
            <a:r>
              <a:rPr dirty="0" sz="2400" spc="-20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process.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8639" y="1453895"/>
            <a:ext cx="3282695" cy="2747771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409200" y="2412001"/>
            <a:ext cx="1546225" cy="7086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9209" marR="5080" indent="-17145">
              <a:lnSpc>
                <a:spcPts val="2500"/>
              </a:lnSpc>
              <a:spcBef>
                <a:spcPts val="500"/>
              </a:spcBef>
            </a:pP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No</a:t>
            </a:r>
            <a:r>
              <a:rPr dirty="0" sz="2400" spc="15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dirty="0" sz="2400" spc="-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400" spc="25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 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(voluntary)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21275" y="5045508"/>
            <a:ext cx="4968875" cy="1026794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240665" marR="5080" indent="-228600">
              <a:lnSpc>
                <a:spcPct val="8690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dirty="0" sz="2400" spc="-5">
                <a:latin typeface="Cambria"/>
                <a:cs typeface="Cambria"/>
              </a:rPr>
              <a:t>Process</a:t>
            </a:r>
            <a:r>
              <a:rPr dirty="0" sz="2400" spc="-85">
                <a:latin typeface="Cambria"/>
                <a:cs typeface="Cambria"/>
              </a:rPr>
              <a:t> </a:t>
            </a:r>
            <a:r>
              <a:rPr dirty="0" sz="2400" spc="-35">
                <a:latin typeface="Cambria"/>
                <a:cs typeface="Cambria"/>
              </a:rPr>
              <a:t>even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terminated</a:t>
            </a:r>
            <a:r>
              <a:rPr dirty="0" sz="2400" spc="-9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when</a:t>
            </a:r>
            <a:r>
              <a:rPr dirty="0" sz="2400" spc="-55">
                <a:latin typeface="Cambria"/>
                <a:cs typeface="Cambria"/>
              </a:rPr>
              <a:t> </a:t>
            </a:r>
            <a:r>
              <a:rPr dirty="0" sz="2400" spc="-5">
                <a:latin typeface="Cambria"/>
                <a:cs typeface="Cambria"/>
              </a:rPr>
              <a:t>some </a:t>
            </a:r>
            <a:r>
              <a:rPr dirty="0" sz="2400" spc="-51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error</a:t>
            </a:r>
            <a:r>
              <a:rPr dirty="0" sz="2400" spc="-4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occurred.</a:t>
            </a:r>
            <a:r>
              <a:rPr dirty="0" sz="2400" spc="5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Example</a:t>
            </a:r>
            <a:r>
              <a:rPr dirty="0" sz="240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divide</a:t>
            </a:r>
            <a:r>
              <a:rPr dirty="0" sz="2400" spc="-25">
                <a:latin typeface="Cambria"/>
                <a:cs typeface="Cambria"/>
              </a:rPr>
              <a:t> </a:t>
            </a:r>
            <a:r>
              <a:rPr dirty="0" sz="2400" spc="-35">
                <a:latin typeface="Cambria"/>
                <a:cs typeface="Cambria"/>
              </a:rPr>
              <a:t>by </a:t>
            </a:r>
            <a:r>
              <a:rPr dirty="0" sz="2400" spc="-30">
                <a:latin typeface="Cambria"/>
                <a:cs typeface="Cambria"/>
              </a:rPr>
              <a:t> </a:t>
            </a:r>
            <a:r>
              <a:rPr dirty="0" sz="2400" spc="-20">
                <a:latin typeface="Cambria"/>
                <a:cs typeface="Cambria"/>
              </a:rPr>
              <a:t>zero</a:t>
            </a:r>
            <a:r>
              <a:rPr dirty="0" sz="2400" spc="-60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error.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8639" y="4247388"/>
            <a:ext cx="3282695" cy="275234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386280" y="5206986"/>
            <a:ext cx="1596390" cy="7086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 indent="156845">
              <a:lnSpc>
                <a:spcPts val="2500"/>
              </a:lnSpc>
              <a:spcBef>
                <a:spcPts val="500"/>
              </a:spcBef>
            </a:pP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Error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exit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400" spc="-85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ol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nta</a:t>
            </a:r>
            <a:r>
              <a:rPr dirty="0" sz="2400" spc="15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2400" spc="-5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pc="-5"/>
              <a:t>Process</a:t>
            </a:r>
            <a:r>
              <a:rPr dirty="0" spc="-25"/>
              <a:t> </a:t>
            </a:r>
            <a:r>
              <a:rPr dirty="0" spc="-5"/>
              <a:t>and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10"/>
              <a:t>Management</a:t>
            </a:r>
            <a:r>
              <a:rPr dirty="0" spc="-40"/>
              <a:t> </a:t>
            </a:r>
            <a:r>
              <a:rPr dirty="0" spc="-25"/>
              <a:t>(Prof.</a:t>
            </a:r>
            <a:r>
              <a:rPr dirty="0" spc="15"/>
              <a:t> </a:t>
            </a:r>
            <a:r>
              <a:rPr dirty="0"/>
              <a:t>Suhag</a:t>
            </a:r>
            <a:r>
              <a:rPr dirty="0" spc="-35"/>
              <a:t> </a:t>
            </a:r>
            <a:r>
              <a:rPr dirty="0" spc="-5"/>
              <a:t>Baldaniya)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dc:title>Microsoft PowerPoint - Unit2_OSpdf__2021_03_16_15_21_28</dc:title>
  <dcterms:created xsi:type="dcterms:W3CDTF">2024-05-14T08:47:24Z</dcterms:created>
  <dcterms:modified xsi:type="dcterms:W3CDTF">2024-05-14T08:47:24Z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2023-01-11T00:00:00Z</vt:filetime>
  </property>
  <property fmtid="{D5CDD505-2E9C-101B-9397-08002B2CF9AE}" pid="3" name="LastSaved">
    <vt:filetime>2024-05-14T00:00:00Z</vt:filetime>
  </property>
</Properties>
</file>